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78" r:id="rId8"/>
    <p:sldId id="262" r:id="rId9"/>
    <p:sldId id="263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81" r:id="rId22"/>
  </p:sldIdLst>
  <p:sldSz cx="5764213" cy="3244850"/>
  <p:notesSz cx="6858000" cy="9144000"/>
  <p:defaultTextStyle>
    <a:defPPr>
      <a:defRPr lang="ru-RU"/>
    </a:defPPr>
    <a:lvl1pPr marL="0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358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716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2074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9432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6789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4147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1505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8863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6" autoAdjust="0"/>
    <p:restoredTop sz="94670" autoAdjust="0"/>
  </p:normalViewPr>
  <p:slideViewPr>
    <p:cSldViewPr>
      <p:cViewPr>
        <p:scale>
          <a:sx n="148" d="100"/>
          <a:sy n="148" d="100"/>
        </p:scale>
        <p:origin x="-408" y="-714"/>
      </p:cViewPr>
      <p:guideLst>
        <p:guide orient="horz" pos="1022"/>
        <p:guide pos="1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316" y="1005903"/>
            <a:ext cx="489958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632" y="1817116"/>
            <a:ext cx="40349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890D-765A-4539-A4BE-C2521E64487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C4AB-1CD0-4B66-B058-F751F5C31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890D-765A-4539-A4BE-C2521E64487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C4AB-1CD0-4B66-B058-F751F5C31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11" y="746315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8570" y="746315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890D-765A-4539-A4BE-C2521E64487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C4AB-1CD0-4B66-B058-F751F5C31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890D-765A-4539-A4BE-C2521E64487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C4AB-1CD0-4B66-B058-F751F5C31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30" y="71163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5719" y="159368"/>
            <a:ext cx="252660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890D-765A-4539-A4BE-C2521E64487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C4AB-1CD0-4B66-B058-F751F5C31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23" y="536168"/>
            <a:ext cx="5649309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30" y="71163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9833" y="3017711"/>
            <a:ext cx="184454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11" y="3017711"/>
            <a:ext cx="132576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890D-765A-4539-A4BE-C2521E64487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0233" y="3017711"/>
            <a:ext cx="132576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C4AB-1CD0-4B66-B058-F751F5C31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016" eaLnBrk="1" hangingPunct="1">
        <a:defRPr>
          <a:latin typeface="+mn-lt"/>
          <a:ea typeface="+mn-ea"/>
          <a:cs typeface="+mn-cs"/>
        </a:defRPr>
      </a:lvl2pPr>
      <a:lvl3pPr marL="914033" eaLnBrk="1" hangingPunct="1">
        <a:defRPr>
          <a:latin typeface="+mn-lt"/>
          <a:ea typeface="+mn-ea"/>
          <a:cs typeface="+mn-cs"/>
        </a:defRPr>
      </a:lvl3pPr>
      <a:lvl4pPr marL="1371048" eaLnBrk="1" hangingPunct="1">
        <a:defRPr>
          <a:latin typeface="+mn-lt"/>
          <a:ea typeface="+mn-ea"/>
          <a:cs typeface="+mn-cs"/>
        </a:defRPr>
      </a:lvl4pPr>
      <a:lvl5pPr marL="1828064" eaLnBrk="1" hangingPunct="1">
        <a:defRPr>
          <a:latin typeface="+mn-lt"/>
          <a:ea typeface="+mn-ea"/>
          <a:cs typeface="+mn-cs"/>
        </a:defRPr>
      </a:lvl5pPr>
      <a:lvl6pPr marL="2285081" eaLnBrk="1" hangingPunct="1">
        <a:defRPr>
          <a:latin typeface="+mn-lt"/>
          <a:ea typeface="+mn-ea"/>
          <a:cs typeface="+mn-cs"/>
        </a:defRPr>
      </a:lvl6pPr>
      <a:lvl7pPr marL="2742097" eaLnBrk="1" hangingPunct="1">
        <a:defRPr>
          <a:latin typeface="+mn-lt"/>
          <a:ea typeface="+mn-ea"/>
          <a:cs typeface="+mn-cs"/>
        </a:defRPr>
      </a:lvl7pPr>
      <a:lvl8pPr marL="3199113" eaLnBrk="1" hangingPunct="1">
        <a:defRPr>
          <a:latin typeface="+mn-lt"/>
          <a:ea typeface="+mn-ea"/>
          <a:cs typeface="+mn-cs"/>
        </a:defRPr>
      </a:lvl8pPr>
      <a:lvl9pPr marL="36561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016" eaLnBrk="1" hangingPunct="1">
        <a:defRPr>
          <a:latin typeface="+mn-lt"/>
          <a:ea typeface="+mn-ea"/>
          <a:cs typeface="+mn-cs"/>
        </a:defRPr>
      </a:lvl2pPr>
      <a:lvl3pPr marL="914033" eaLnBrk="1" hangingPunct="1">
        <a:defRPr>
          <a:latin typeface="+mn-lt"/>
          <a:ea typeface="+mn-ea"/>
          <a:cs typeface="+mn-cs"/>
        </a:defRPr>
      </a:lvl3pPr>
      <a:lvl4pPr marL="1371048" eaLnBrk="1" hangingPunct="1">
        <a:defRPr>
          <a:latin typeface="+mn-lt"/>
          <a:ea typeface="+mn-ea"/>
          <a:cs typeface="+mn-cs"/>
        </a:defRPr>
      </a:lvl4pPr>
      <a:lvl5pPr marL="1828064" eaLnBrk="1" hangingPunct="1">
        <a:defRPr>
          <a:latin typeface="+mn-lt"/>
          <a:ea typeface="+mn-ea"/>
          <a:cs typeface="+mn-cs"/>
        </a:defRPr>
      </a:lvl5pPr>
      <a:lvl6pPr marL="2285081" eaLnBrk="1" hangingPunct="1">
        <a:defRPr>
          <a:latin typeface="+mn-lt"/>
          <a:ea typeface="+mn-ea"/>
          <a:cs typeface="+mn-cs"/>
        </a:defRPr>
      </a:lvl6pPr>
      <a:lvl7pPr marL="2742097" eaLnBrk="1" hangingPunct="1">
        <a:defRPr>
          <a:latin typeface="+mn-lt"/>
          <a:ea typeface="+mn-ea"/>
          <a:cs typeface="+mn-cs"/>
        </a:defRPr>
      </a:lvl7pPr>
      <a:lvl8pPr marL="3199113" eaLnBrk="1" hangingPunct="1">
        <a:defRPr>
          <a:latin typeface="+mn-lt"/>
          <a:ea typeface="+mn-ea"/>
          <a:cs typeface="+mn-cs"/>
        </a:defRPr>
      </a:lvl8pPr>
      <a:lvl9pPr marL="36561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ib.mdmedia.ru/images/gallery/380/img_20080815150625_e5d2d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antiquebooks.ru/pic/16/5012/82832_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ermontov.biografy.ru/img/kartina-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hyperlink" Target="http://www.uchteh.appee.ru/media/%D0%93%D0%B5%D1%80%D0%BE%D0%B9_%D0%BD%D0%B0%D1%88%D0%B5%D0%B3%D0%BE_%D0%B2%D1%80%D0%B5%D0%BC%D0%B5%D0%BD%D0%B8.gi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tgrad.ru/images/painter/45/vrubel_024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lermontov.niv.ru/images/tarhany/mogil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rmontov.velchel.ru/img/lermontov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ermontov.niv.ru/images/people/lermontov_u_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lermontov.niv.ru/images/people/lermontova_m_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rmontov.niv.ru/images/people/arseneva_e_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ermontov.niv.ru/images/lermontov/lermontov_0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5"/>
            <a:ext cx="5758500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0777" y="236594"/>
            <a:ext cx="3038451" cy="537961"/>
          </a:xfrm>
          <a:prstGeom prst="rect">
            <a:avLst/>
          </a:prstGeom>
        </p:spPr>
        <p:txBody>
          <a:bodyPr vert="horz" wrap="square" lIns="0" tIns="14598" rIns="0" bIns="0" rtlCol="0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400" dirty="0" smtClean="0"/>
              <a:t>Литература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875697" y="1114400"/>
            <a:ext cx="4428728" cy="1116966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r>
              <a:rPr lang="ru-RU" sz="23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sz="23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3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695">
              <a:lnSpc>
                <a:spcPts val="2729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146" y="1115414"/>
            <a:ext cx="344075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146" y="2129436"/>
            <a:ext cx="344075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27"/>
          <p:cNvGrpSpPr/>
          <p:nvPr/>
        </p:nvGrpSpPr>
        <p:grpSpPr>
          <a:xfrm>
            <a:off x="4685470" y="212868"/>
            <a:ext cx="634190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2851" y="249025"/>
            <a:ext cx="173307" cy="369967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7212" y="541953"/>
            <a:ext cx="466445" cy="21223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67708" y="1336673"/>
            <a:ext cx="2096505" cy="1714512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20511" y="2129436"/>
            <a:ext cx="346755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23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Жизнь и творчество </a:t>
            </a:r>
            <a:br>
              <a:rPr lang="ru-RU" sz="23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3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М. Ю. Лермонтова</a:t>
            </a:r>
            <a:endParaRPr lang="ru-RU" sz="2300" b="1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" name="object 15"/>
          <p:cNvGrpSpPr/>
          <p:nvPr/>
        </p:nvGrpSpPr>
        <p:grpSpPr>
          <a:xfrm>
            <a:off x="346437" y="289011"/>
            <a:ext cx="467230" cy="466725"/>
            <a:chOff x="346532" y="289010"/>
            <a:chExt cx="467359" cy="466725"/>
          </a:xfrm>
        </p:grpSpPr>
        <p:sp>
          <p:nvSpPr>
            <p:cNvPr id="15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</a:t>
              </a:r>
              <a:endParaRPr dirty="0"/>
            </a:p>
          </p:txBody>
        </p:sp>
        <p:sp>
          <p:nvSpPr>
            <p:cNvPr id="20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096288" y="122227"/>
            <a:ext cx="3332459" cy="209563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Известие о гибели А.Пушкина      потрясло Лермонтова и на следующий же день он пишет стихотворение "На смерть поэта", а через неделю - заключительные 16 строк этого стихотворения, которое сразу сделало его известным, переписывалось и заучивалось наизусть. 3 марта 1837 поэт был арестован по делу "о непозволительных стихах".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.Ю. Лермонт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80" y="135192"/>
            <a:ext cx="1981462" cy="1987299"/>
          </a:xfrm>
          <a:prstGeom prst="ellipse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70179" y="1673121"/>
            <a:ext cx="5178821" cy="314345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defRPr/>
            </a:pPr>
            <a:endParaRPr lang="ru-RU" sz="2400" b="1" i="1" kern="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sz="16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   Сидя </a:t>
            </a:r>
            <a:r>
              <a:rPr lang="ru-RU" sz="16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под арестом, пишет несколько стихотворений: "Узник", "Сосед", "Молитва", "Желанье". </a:t>
            </a:r>
            <a:r>
              <a:rPr lang="ru-RU" sz="16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Лермонтов был переведен из гвардии в Нижегородский драгунский полк и 1 апреля отправился из Петербурга на Кавказ.</a:t>
            </a:r>
            <a:endParaRPr lang="ru-RU" sz="1600" b="1" i="1" kern="0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8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6487" y="101391"/>
            <a:ext cx="2017628" cy="10140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-main-pic" descr="Картинка 11 из 83">
            <a:hlinkClick r:id="rId4" tgtFrame="_blank"/>
          </p:cNvPr>
          <p:cNvPicPr/>
          <p:nvPr/>
        </p:nvPicPr>
        <p:blipFill>
          <a:blip r:embed="rId5"/>
          <a:srcRect l="2500" t="5000" r="7500" b="6875"/>
          <a:stretch>
            <a:fillRect/>
          </a:stretch>
        </p:blipFill>
        <p:spPr bwMode="auto">
          <a:xfrm>
            <a:off x="167462" y="1115413"/>
            <a:ext cx="1633847" cy="1935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67462" y="122227"/>
            <a:ext cx="3512592" cy="98022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Направляясь в свою первую ссылку, он на месяц задержался</a:t>
            </a:r>
          </a:p>
          <a:p>
            <a:pPr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      Москве,     появляется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«Бородино»,  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опубликованное </a:t>
            </a:r>
          </a:p>
          <a:p>
            <a:pPr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«Современнике»  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  1837.           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67660" y="1122359"/>
            <a:ext cx="3737758" cy="1994256"/>
          </a:xfrm>
          <a:prstGeom prst="rect">
            <a:avLst/>
          </a:prstGeom>
        </p:spPr>
        <p:txBody>
          <a:bodyPr wrap="square" lIns="0" tIns="0" rIns="0" bIns="0">
            <a:normAutofit fontScale="55000" lnSpcReduction="20000"/>
          </a:bodyPr>
          <a:lstStyle/>
          <a:p>
            <a:pPr algn="just">
              <a:defRPr/>
            </a:pPr>
            <a:r>
              <a:rPr lang="ru-RU" sz="25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7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время кавказской ссылки познакомился с декабристами, тоже  отбывавшими  здесь  ссылку</a:t>
            </a:r>
            <a:r>
              <a:rPr lang="ru-RU" sz="27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7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с поэтом А.Одоевским даже подружился. </a:t>
            </a:r>
            <a:r>
              <a:rPr lang="ru-RU" sz="27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Кавказские темы и образы нашли широкое отражение в его творчестве: в лирике и в поэмах, романе "Герой нашего времени"  (1838).    Они       запечатлены и  в многочисленных зарисовках и картинах Лермонтова - одаренного живописца. </a:t>
            </a:r>
          </a:p>
          <a:p>
            <a:pPr>
              <a:defRPr/>
            </a:pPr>
            <a:endParaRPr lang="ru-RU" sz="2400" b="1" i="1" kern="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239" y="371797"/>
            <a:ext cx="2521861" cy="54081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вечно их помнить, там надо быть раз: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i-main-pic" descr="Картинка 10 из 82">
            <a:hlinkClick r:id="rId2" tgtFrame="_blank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080" y="202794"/>
            <a:ext cx="2837093" cy="1656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-main-pic" descr="Картинка 1 из 83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3544" y="1336673"/>
            <a:ext cx="2656940" cy="162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0179" y="1926632"/>
            <a:ext cx="2521861" cy="6760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Как сладкую песню Отчизны моей,</a:t>
            </a:r>
            <a:br>
              <a:rPr lang="ru-RU" sz="16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Люблю я Кавказ.</a:t>
            </a:r>
            <a:r>
              <a:rPr lang="ru-RU" sz="1600" b="1" kern="0" dirty="0" smtClean="0">
                <a:latin typeface="Arial"/>
                <a:ea typeface="+mj-ea"/>
                <a:cs typeface="Arial"/>
              </a:rPr>
              <a:t/>
            </a:r>
            <a:br>
              <a:rPr lang="ru-RU" sz="1600" b="1" kern="0" dirty="0" smtClean="0">
                <a:latin typeface="Arial"/>
                <a:ea typeface="+mj-ea"/>
                <a:cs typeface="Arial"/>
              </a:rPr>
            </a:br>
            <a:endParaRPr lang="ru-RU" sz="1600" b="1" kern="0" dirty="0">
              <a:latin typeface="Arial"/>
              <a:ea typeface="+mj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67462" y="193665"/>
            <a:ext cx="2837093" cy="3130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      В январе 1838 приезжает 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Петербург,  так  как хлопоты   бабушки 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ходатайство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В.Жуковского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увенчались успехом, и поэт был переведен 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Гродненский полк, расположенный недалеко  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Новгорода.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В результате дальнейших ходатайств Лермонтов был переведен в свой прежний гусарский полк, стоявший </a:t>
            </a:r>
          </a:p>
          <a:p>
            <a:pPr algn="ctr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в Царском Селе.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Тогда же появилась без имени автора, 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пропущенная цензурой, 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792" y="122227"/>
            <a:ext cx="292716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8900" y="2836871"/>
            <a:ext cx="37424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"Песня про царя Ивана Васильевича..." </a:t>
            </a:r>
            <a:endParaRPr lang="ru-RU" sz="15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214" y="193665"/>
            <a:ext cx="5187792" cy="5460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 Руси явилось новое могучее дарование – Лермонтов».    В.Г.Белинский.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/>
              <a:t>В. Г. Белинский</a:t>
            </a:r>
            <a:br>
              <a:rPr lang="ru-RU" sz="1700" dirty="0" smtClean="0"/>
            </a:br>
            <a:endParaRPr lang="ru-RU" sz="17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81776" y="845008"/>
            <a:ext cx="4929222" cy="202804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К началу 1839 сближается с редакцией "Отечественных записок", издававшихся А.Краевским, и постепенно входит в среду петербургских литераторов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Посещает поэтические вечера, встречается с Жуковским, Тургеневым, Белинским.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прогрессивных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кругах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 видят надежду русской литературы.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естовая гора. М.Ю. Лермонт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79" y="135192"/>
            <a:ext cx="2116562" cy="165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10338" y="1836739"/>
            <a:ext cx="5143536" cy="11154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начале февраля 1841, получив двухмесячный отпуск,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приез-жает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 Петербург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надеясь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получить отставку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остаться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столице.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 этом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ему  будет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отказано,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награде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смелые действия в боях на Кавказе. Более того, ему будет предписано в течение 48 часов покинуть столицу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следовать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свой полк на Кавказе.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96675" y="135192"/>
            <a:ext cx="3152326" cy="189284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just">
              <a:lnSpc>
                <a:spcPts val="1600"/>
              </a:lnSpc>
              <a:defRPr/>
            </a:pPr>
            <a:r>
              <a:rPr lang="ru-RU" sz="2400" b="1" i="1" kern="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В марте 1840 за дуэль с сыном французского посла Э. де </a:t>
            </a:r>
            <a:r>
              <a:rPr lang="ru-RU" sz="1400" b="1" i="1" kern="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Барантом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Лермонтов был переведен в пехотный полк и отправлен в действующую армию на Кавказ.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kern="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воен-ных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действиях, "исполняя </a:t>
            </a:r>
            <a:r>
              <a:rPr lang="ru-RU" sz="1400" b="1" i="1" kern="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возло-женное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него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поручение с </a:t>
            </a:r>
            <a:r>
              <a:rPr lang="ru-RU" sz="1400" b="1" i="1" kern="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отмен-ным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мужеством и хладнокровием ".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рисунки\Новая папка\6467c863f5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64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70179" y="202793"/>
            <a:ext cx="5133788" cy="13858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  Наследие Лермонтова к 1840 г. включало уже около 400 стихотворений, около 30 поэм, не считая драм и неоконченных прозаических сочинений. Подавляющее большинство произведений Лермонтова опубликовано посмертно.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10338" y="193665"/>
            <a:ext cx="2571768" cy="1969770"/>
          </a:xfrm>
        </p:spPr>
        <p:txBody>
          <a:bodyPr/>
          <a:lstStyle/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прибывает в Пятигорск и получает разрешение задержаться для лечения минеральными водами. В записной книжке Лермонтов запишет свои последние стихи: "Спор", "Сон", "Утес", "Тамара", "Листок", "Свиданье", "Пророк", "Выхожу один я на дорогу" и др. </a:t>
            </a:r>
          </a:p>
          <a:p>
            <a:pPr algn="just"/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3544" y="336541"/>
            <a:ext cx="2571768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58 из 34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62" y="836607"/>
            <a:ext cx="2059051" cy="217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0" y="122227"/>
            <a:ext cx="5205823" cy="9854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великая утрата осиротила          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бедную русскую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литературу».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В.Г.Белинский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dirty="0" smtClean="0"/>
              <a:t>Белинский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810536" y="1081602"/>
            <a:ext cx="3683498" cy="216324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Встречает своих старых приятелей, в числе которых и его товарищ по Школе юнкеров, Н.Мартынов. На одном из вечеров в доме Верзилиных, где собиралась молодежь, оскорбленный очередной язвительной шуткой Лермонтова, Мартынов вызывает его на дуэль.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Дуэль состоялась 15 июля 1841.  </a:t>
            </a:r>
            <a:endParaRPr lang="ru-RU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 убит. </a:t>
            </a:r>
            <a:endParaRPr lang="ru-RU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Земле я отдал дань земную</a:t>
            </a:r>
            <a:b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Любви, надежд, добра и зла…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810668" y="946410"/>
            <a:ext cx="2638333" cy="73989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Тело Лермонтова было погребено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на Пятигорском кладбище. 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Позднее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по просьбе бабушки, гроб с прахом поэта был перевезен в Тарханы и погребен в фамильном склепе.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Памятник на могиле М.Ю.Лермонтова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090" y="908045"/>
            <a:ext cx="2034446" cy="2066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2667792" y="479417"/>
            <a:ext cx="3000396" cy="2215991"/>
          </a:xfrm>
        </p:spPr>
        <p:txBody>
          <a:bodyPr/>
          <a:lstStyle/>
          <a:p>
            <a:r>
              <a:rPr lang="ru-RU" sz="1800" dirty="0" smtClean="0"/>
              <a:t>                Миссия Лермонтова – одна из глубочайших загадок нашей </a:t>
            </a:r>
            <a:r>
              <a:rPr lang="ru-RU" sz="1800" dirty="0" smtClean="0"/>
              <a:t>культуры.</a:t>
            </a:r>
            <a:endParaRPr lang="ru-RU" sz="1800" dirty="0" smtClean="0"/>
          </a:p>
          <a:p>
            <a:r>
              <a:rPr lang="ru-RU" dirty="0" smtClean="0"/>
              <a:t>                                                                          </a:t>
            </a:r>
            <a:r>
              <a:rPr lang="ru-RU" dirty="0" smtClean="0"/>
              <a:t>    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</a:t>
            </a:r>
            <a:r>
              <a:rPr lang="ru-RU" dirty="0" smtClean="0"/>
              <a:t>Д</a:t>
            </a:r>
            <a:r>
              <a:rPr lang="ru-RU" dirty="0" smtClean="0"/>
              <a:t>. </a:t>
            </a:r>
            <a:r>
              <a:rPr lang="ru-RU" dirty="0" smtClean="0"/>
              <a:t>Андреев.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i-main-pic" descr="Картинка 347 из 36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76" y="265103"/>
            <a:ext cx="2143140" cy="257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53943"/>
          </a:xfrm>
        </p:spPr>
        <p:txBody>
          <a:bodyPr/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Гляжу на будущность с боязнью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3896" y="540809"/>
            <a:ext cx="3170317" cy="1974900"/>
          </a:xfrm>
        </p:spPr>
        <p:txBody>
          <a:bodyPr/>
          <a:lstStyle/>
          <a:p>
            <a:pPr>
              <a:lnSpc>
                <a:spcPts val="1351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Гляжу на будущность с боязнью,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Гляжу на прошлое с тоской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И, как преступник перед казнью,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Ищу кругом души родной;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Придет ли вестник избавленья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Открыть мне жизни назначенье,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Цель упований и страстей,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Поведать — что мне бог готовил,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Зачем так горько прекословил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Надеждам юности моей.</a:t>
            </a:r>
          </a:p>
          <a:p>
            <a:pPr>
              <a:lnSpc>
                <a:spcPts val="1351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906" y="1393825"/>
            <a:ext cx="2978177" cy="1744746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Земле я отдал дань земную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Любви, надежд, добра и зла;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Начать готов я жизнь другую,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Молчу и жду: пора пришла;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в мире не оставлю брата,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тьмой и холодом объята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Душа усталая моя;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ранний плод, лишенный сока,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Она увяла в бурях рока</a:t>
            </a:r>
            <a:b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знойным солнцем бытия.</a:t>
            </a:r>
            <a:endParaRPr lang="ru-RU" sz="11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7" y="631825"/>
            <a:ext cx="1585906" cy="78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001" y="2384425"/>
            <a:ext cx="2545861" cy="7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861" y="2625925"/>
            <a:ext cx="960702" cy="56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09" y="135192"/>
            <a:ext cx="5596004" cy="293663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lang="ru-RU" sz="1800" spc="15" dirty="0" smtClean="0">
                <a:latin typeface="Times New Roman" pitchFamily="18" charset="0"/>
                <a:cs typeface="Times New Roman" pitchFamily="18" charset="0"/>
              </a:rPr>
              <a:t>Задания для самостоятельного выполнения</a:t>
            </a:r>
            <a:endParaRPr sz="1800"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048" y="680283"/>
            <a:ext cx="1110842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9413" y="765169"/>
            <a:ext cx="3751817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6577" y="2765433"/>
            <a:ext cx="1285529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9413" y="2622557"/>
            <a:ext cx="3751817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13"/>
          <p:cNvGrpSpPr/>
          <p:nvPr/>
        </p:nvGrpSpPr>
        <p:grpSpPr>
          <a:xfrm>
            <a:off x="377141" y="1199601"/>
            <a:ext cx="90653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16"/>
          <p:cNvGrpSpPr/>
          <p:nvPr/>
        </p:nvGrpSpPr>
        <p:grpSpPr>
          <a:xfrm>
            <a:off x="320886" y="2634670"/>
            <a:ext cx="1043653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76143" y="878808"/>
            <a:ext cx="3962924" cy="1990967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Прочитать  статью  учебника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«Лирика Лермонтова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Устно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ответить  на вопросы 1-10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странице 169.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Выучить одно стихотворение</a:t>
            </a:r>
          </a:p>
          <a:p>
            <a:pPr algn="just"/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М.Ю.Лермонтова.</a:t>
            </a:r>
            <a:endParaRPr lang="ru-RU" sz="1800" dirty="0" smtClean="0"/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173" y="574602"/>
            <a:ext cx="3017206" cy="507011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рождён,  чтоб целый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мир был зритель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Торжества иль гибели моей…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70179" y="1690026"/>
            <a:ext cx="5160790" cy="12952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Родился в Москве в семье армейского капитана Юрия Петровича Лермонтова (1787-1831) и Марии Михайловны Лермонтовой (1795-1817), урожденной Арсеньевой, единственной дочери и наследницы пензенской помещицы Е. 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Арсеньевой (1773-1845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Юрий Петрович Лермонтов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179" y="193665"/>
            <a:ext cx="1125831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ария Михайловна Лермонтова">
            <a:hlinkClick r:id="rId4" tgtFrame="_blank"/>
          </p:cNvPr>
          <p:cNvPicPr/>
          <p:nvPr/>
        </p:nvPicPr>
        <p:blipFill>
          <a:blip r:embed="rId5"/>
          <a:srcRect l="15385" t="13333" r="15385" b="13333"/>
          <a:stretch>
            <a:fillRect/>
          </a:stretch>
        </p:blipFill>
        <p:spPr bwMode="auto">
          <a:xfrm>
            <a:off x="1441043" y="193665"/>
            <a:ext cx="1396030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25146" y="1352019"/>
            <a:ext cx="5187792" cy="1791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Детство поэта прошло в имении </a:t>
            </a:r>
          </a:p>
          <a:p>
            <a:pPr algn="just"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 А. Арсеньевой Тарханы Пензенской губернии.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Мальчик получил столичное домашнее образование: с детства свободно владел французским и немецким языком,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хорошо  рисовал 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лепил, 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учился    музыке     (играл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флейте, фортепиано и скрипке). 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Траншеи - место военных игр Лермонтова и его товарищ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210" y="135192"/>
            <a:ext cx="2431794" cy="121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рсеньева Елизавета Алексеевна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146" y="236594"/>
            <a:ext cx="1350997" cy="13858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Лермонтов в детстве. Неизвестный художник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9428" y="265103"/>
            <a:ext cx="1242908" cy="1357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338" y="236594"/>
            <a:ext cx="5273762" cy="95720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Синие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горы Кавказа, приветствую вас!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взлелеяли детство моё; вы носили меня на своих одичалых хребтах, облаками меня одевали…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10338" y="1336673"/>
            <a:ext cx="5072098" cy="152103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Летом 1825 бабушка повезла Лермонтова на воды на Кавказ; детские впечатления от кавказской природы и быта горских народов остались в его раннем творчестве ("Кавказ", 1830; "Синие горы Кавказа, приветствую вас!..", 1832).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.Ю. Лермонт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46" y="135192"/>
            <a:ext cx="2116562" cy="1915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0" y="2122491"/>
            <a:ext cx="5187792" cy="1284429"/>
          </a:xfrm>
        </p:spPr>
        <p:txBody>
          <a:bodyPr>
            <a:normAutofit/>
          </a:bodyPr>
          <a:lstStyle/>
          <a:p>
            <a:pPr algn="l">
              <a:lnSpc>
                <a:spcPts val="15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жизнь скучна, когда боренья нет,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нужно действовать, я каждый день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Бессмертным сделать бы желал, как тень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Великого героя, и понять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 могу, что значит отдыхать.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167726" y="265103"/>
            <a:ext cx="3377492" cy="233225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ts val="1464"/>
              </a:lnSpc>
            </a:pPr>
            <a:r>
              <a:rPr lang="ru-RU" sz="5400" dirty="0" smtClean="0"/>
              <a:t>          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 1827 семья переезжает в Москву, а в 1828 Лермонтов зачисляется в Московский университетский благородный пансион, где получает гуманитарное образование. Байроническая поэма становится основой раннего творчества Лермонтова. В 1828-1829 гг. он пишет поэмы "Корсар", "Преступник", "Олег", "Два брата" (опубликованы посмертно), "Последний сын вольности", "Измаил-Бей", "Демон". </a:t>
            </a:r>
          </a:p>
          <a:p>
            <a:pPr algn="ctr">
              <a:lnSpc>
                <a:spcPts val="1464"/>
              </a:lnSpc>
            </a:pPr>
            <a:r>
              <a:rPr lang="ru-RU" sz="3600" dirty="0" smtClean="0"/>
              <a:t>  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9362" y="2193929"/>
            <a:ext cx="1643074" cy="920751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81776" y="336541"/>
            <a:ext cx="4950752" cy="273786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1830 – 1831 -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вершинный этап юношеского творчества Лермонтова.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работает необычайно интенсивно: за два года перепробовал практически все стихотворные жанры: элегия, романс, песня, посвящение, послание и т.д.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 напряженно всматривается в свою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внутреннюю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жизнь, пытаясь выразить словом невыразимые душевные движения.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касается и общих вопросов бытия, и нравственной жизни личности.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.Ю. Лермонтов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14" y="122227"/>
            <a:ext cx="1995390" cy="19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667792" y="193665"/>
            <a:ext cx="2786081" cy="2357454"/>
          </a:xfrm>
        </p:spPr>
        <p:txBody>
          <a:bodyPr>
            <a:normAutofit/>
          </a:bodyPr>
          <a:lstStyle/>
          <a:p>
            <a:pPr algn="just">
              <a:lnSpc>
                <a:spcPts val="1400"/>
              </a:lnSpc>
              <a:buNone/>
            </a:pPr>
            <a:r>
              <a:rPr lang="ru-RU" sz="1600" b="0" dirty="0" smtClean="0"/>
              <a:t>   </a:t>
            </a:r>
            <a:r>
              <a:rPr lang="ru-RU" sz="1600" b="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1832 Лермонтов 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Московский университет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 переезжает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Петербург,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ноябре 1832 сдает экзамены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Школу гвардейских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подпрапорщиков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кавалерийских юнкеров и проводит два года в военно-учебном заведении, где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строевая служба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дежурства,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парады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почти не оставляли времени для творческой деятельности.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10338" y="2265367"/>
            <a:ext cx="5143536" cy="270407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kern="0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окончании Школы в 1834 произведен из юнкеров в корнеты лейб-гвардии Гусарского полка, стоявшего в Царском Селе. Однако большую часть жизни Лермонтов проводит </a:t>
            </a:r>
          </a:p>
          <a:p>
            <a:pPr marL="0" marR="0" lvl="0" indent="0" algn="just" defTabSz="91440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365C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Петербурге, впервые почувствовав себя свободным.                     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2365C7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а 2 из 3"/>
          <p:cNvPicPr/>
          <p:nvPr/>
        </p:nvPicPr>
        <p:blipFill>
          <a:blip r:embed="rId2"/>
          <a:srcRect t="909" r="2272"/>
          <a:stretch>
            <a:fillRect/>
          </a:stretch>
        </p:blipFill>
        <p:spPr bwMode="auto">
          <a:xfrm>
            <a:off x="3152306" y="1825230"/>
            <a:ext cx="2251661" cy="1216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25146" y="202794"/>
            <a:ext cx="5268888" cy="2821285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Его наблюдения за жизнью светского общества легли в основу драмы "Маскарад" (1835), которую он задумывал так: "Комедия, вроде "Горя от ума", резкая критика на современные нравы". Убедившись, что "Маскарад" не протащить сквозь театральную цензуру, </a:t>
            </a:r>
          </a:p>
          <a:p>
            <a:pPr algn="just">
              <a:lnSpc>
                <a:spcPts val="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возвращается к прозе: </a:t>
            </a:r>
          </a:p>
          <a:p>
            <a:pPr algn="just">
              <a:lnSpc>
                <a:spcPts val="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 роман – </a:t>
            </a:r>
          </a:p>
          <a:p>
            <a:pPr algn="just">
              <a:lnSpc>
                <a:spcPts val="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"Княгиня Лиговская", в котором </a:t>
            </a:r>
          </a:p>
          <a:p>
            <a:pPr algn="just">
              <a:lnSpc>
                <a:spcPts val="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впервые появляется имя Печорина.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113" y="101391"/>
            <a:ext cx="5403988" cy="304206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72" tIns="25736" rIns="51472" bIns="25736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18_10_ГрибоедовГоре от ума.</Template>
  <TotalTime>502</TotalTime>
  <Words>1115</Words>
  <Application>Microsoft Office PowerPoint</Application>
  <PresentationFormat>Произвольный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Литература</vt:lpstr>
      <vt:lpstr>Слайд 2</vt:lpstr>
      <vt:lpstr>Я рождён,  чтоб целый                    мир был зритель Торжества иль гибели моей… </vt:lpstr>
      <vt:lpstr>Слайд 4</vt:lpstr>
      <vt:lpstr>               Синие горы Кавказа, приветствую вас! Вы взлелеяли детство моё; вы носили меня на своих одичалых хребтах, облаками меня одевали…</vt:lpstr>
      <vt:lpstr>Так жизнь скучна, когда боренья нет, Мне нужно действовать, я каждый день Бессмертным сделать бы желал, как тень Великого героя, и понять Я не могу, что значит отдыхать. </vt:lpstr>
      <vt:lpstr>Слайд 7</vt:lpstr>
      <vt:lpstr>Слайд 8</vt:lpstr>
      <vt:lpstr>Слайд 9</vt:lpstr>
      <vt:lpstr>Слайд 10</vt:lpstr>
      <vt:lpstr>Слайд 11</vt:lpstr>
      <vt:lpstr>Чтоб вечно их помнить, там надо быть раз: </vt:lpstr>
      <vt:lpstr>Слайд 13</vt:lpstr>
      <vt:lpstr>«На Руси явилось новое могучее дарование – Лермонтов».    В.Г.Белинский. В. Г. Белинский </vt:lpstr>
      <vt:lpstr>Слайд 15</vt:lpstr>
      <vt:lpstr>Слайд 16</vt:lpstr>
      <vt:lpstr>Слайд 17</vt:lpstr>
      <vt:lpstr>     «Новая великая утрата осиротила                           бедную русскую литературу».                                                                  В.Г.Белинский.                                     Белинский</vt:lpstr>
      <vt:lpstr>Земле я отдал дань земную Любви, надежд, добра и зла…</vt:lpstr>
      <vt:lpstr>Гляжу на будущность с боязнью</vt:lpstr>
      <vt:lpstr>Задания для самостоятельного выполнения</vt:lpstr>
    </vt:vector>
  </TitlesOfParts>
  <Company>КАРГАЛА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 М. Ю. Лермонтова</dc:title>
  <dc:creator>ДИЛЬШАТ</dc:creator>
  <cp:lastModifiedBy>LAN_OS</cp:lastModifiedBy>
  <cp:revision>101</cp:revision>
  <dcterms:created xsi:type="dcterms:W3CDTF">2008-12-11T17:05:46Z</dcterms:created>
  <dcterms:modified xsi:type="dcterms:W3CDTF">2020-11-22T18:05:45Z</dcterms:modified>
</cp:coreProperties>
</file>