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62" r:id="rId17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573" autoAdjust="0"/>
    <p:restoredTop sz="91649" autoAdjust="0"/>
  </p:normalViewPr>
  <p:slideViewPr>
    <p:cSldViewPr>
      <p:cViewPr>
        <p:scale>
          <a:sx n="142" d="100"/>
          <a:sy n="142" d="100"/>
        </p:scale>
        <p:origin x="1272" y="7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EEE1A-8DB7-4916-9784-70E7FFC65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63B6E-2114-4CEB-99B4-DF12EBC836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869" y="142713"/>
            <a:ext cx="4611639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63869" y="864542"/>
            <a:ext cx="2257270" cy="37856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217236" y="864542"/>
            <a:ext cx="2258272" cy="37856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A696B-E15E-419A-A6BF-B264F14E99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63869" y="864542"/>
            <a:ext cx="2257270" cy="1400383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17236" y="864542"/>
            <a:ext cx="2258272" cy="1400383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C095B-BA1D-41F6-9478-F824A88F32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869" y="142713"/>
            <a:ext cx="4611639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63869" y="864542"/>
            <a:ext cx="2257270" cy="37856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17236" y="864542"/>
            <a:ext cx="2258272" cy="37856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C2489-17C9-47A8-9C13-F3F60BB171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dic.academic.ru/pictures/bse/jpg/0223810685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publ.lib.ru/ARCHIVES/B/BESTUJEV-MARLINSKIY_Aleksandr_Aleksandrovich/.Online/Bestujev-Marlinskiy_A._A.-4.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4074" y="193665"/>
            <a:ext cx="3960440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smtClean="0"/>
              <a:t>Литература</a:t>
            </a:r>
            <a:r>
              <a:rPr lang="ru-RU" sz="3400" spc="-5" dirty="0" smtClean="0"/>
              <a:t/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604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Роман «Евгений Онегин»</a:t>
            </a:r>
            <a:b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 русской   критике   Х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  века.</a:t>
            </a:r>
            <a:endParaRPr lang="ru-RU" sz="2400" b="1" spc="-2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1836739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8159" y="122227"/>
            <a:ext cx="5607641" cy="338554"/>
          </a:xfrm>
        </p:spPr>
        <p:txBody>
          <a:bodyPr/>
          <a:lstStyle/>
          <a:p>
            <a:pPr eaLnBrk="1" hangingPunct="1"/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В.Г.Белинский о романе «Евгений Онегин»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5578" y="550855"/>
            <a:ext cx="4000528" cy="1440394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3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«Онегин»  есть  самое  задушевное  произведение   Пушкина,   самое    любимое     дитя   его   фантазии,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  можно    указать   слишком    на немногие творения, в которых личность  поэта  отразилась бы с такою полнотой светло и ясно, как  отразилась в «Онегине» личность Пушкина.  Здесь  вся  жизнь,  вся  душа, вся  любовь его, здесь его чувства, понятия,  идеалы».  По мнению критика,</a:t>
            </a:r>
          </a:p>
        </p:txBody>
      </p:sp>
      <p:pic>
        <p:nvPicPr>
          <p:cNvPr id="11268" name="Picture 4" descr="belinski184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96818" y="550855"/>
            <a:ext cx="1357321" cy="1428760"/>
          </a:xfrm>
          <a:noFill/>
        </p:spPr>
      </p:pic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4311660" y="3023590"/>
            <a:ext cx="1214446" cy="22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81" tIns="25740" rIns="51481" bIns="25740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1100" b="1" i="1" dirty="0">
                <a:solidFill>
                  <a:schemeClr val="hlink"/>
                </a:solidFill>
              </a:rPr>
              <a:t> В.Г.Белинский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1985531"/>
            <a:ext cx="5429288" cy="1259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  <a:buFont typeface="Wingdings" pitchFamily="2" charset="2"/>
              <a:buChar char="Ø"/>
              <a:defRPr/>
            </a:pP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роман   был   для  русского общества  «актом сознания», «великим шагом вперед»;  </a:t>
            </a:r>
          </a:p>
          <a:p>
            <a:pPr algn="just">
              <a:lnSpc>
                <a:spcPts val="1300"/>
              </a:lnSpc>
              <a:buFont typeface="Wingdings" pitchFamily="2" charset="2"/>
              <a:buChar char="Ø"/>
              <a:defRPr/>
            </a:pP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великая заслуга поэта заключается в  том, что он «вывел из моды чудищ порока и героев добродетели, рисуя вместо них просто  людей» и отразил «верную действительности  картину    русского   общества   в    известную  эпоху»(энциклопедия русской жизни»)  («Сочинения Александра Пушкина»1845 г.)</a:t>
            </a:r>
            <a:endParaRPr lang="ru-RU" sz="13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70" y="122227"/>
            <a:ext cx="5470503" cy="307777"/>
          </a:xfrm>
        </p:spPr>
        <p:txBody>
          <a:bodyPr/>
          <a:lstStyle/>
          <a:p>
            <a:pPr eaLnBrk="1" hangingPunct="1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Д. Писарев романе «Евгений Онегин»</a:t>
            </a:r>
          </a:p>
        </p:txBody>
      </p:sp>
      <p:sp>
        <p:nvSpPr>
          <p:cNvPr id="12292" name="Rectangle 13"/>
          <p:cNvSpPr>
            <a:spLocks noGrp="1" noChangeArrowheads="1"/>
          </p:cNvSpPr>
          <p:nvPr>
            <p:ph type="body" sz="half" idx="2"/>
          </p:nvPr>
        </p:nvSpPr>
        <p:spPr>
          <a:xfrm>
            <a:off x="1668454" y="550855"/>
            <a:ext cx="4000528" cy="2639184"/>
          </a:xfrm>
        </p:spPr>
        <p:txBody>
          <a:bodyPr/>
          <a:lstStyle/>
          <a:p>
            <a:pPr eaLnBrk="1" hangingPunct="1">
              <a:lnSpc>
                <a:spcPts val="15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Писарев,  анализируя   роман  с  точки зрения   непосредственной   практической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пользы,     утверждает,   что    Пушкин - 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«легкомысленный   певец   красоты»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и его место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«не  на письменном столе  современного работника, а в пыльном </a:t>
            </a:r>
          </a:p>
          <a:p>
            <a:pPr eaLnBrk="1" hangingPunct="1">
              <a:lnSpc>
                <a:spcPts val="15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кабинете  антиквара».    </a:t>
            </a:r>
          </a:p>
          <a:p>
            <a:pPr eaLnBrk="1" hangingPunct="1">
              <a:lnSpc>
                <a:spcPts val="15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«Возвышая   в   глазах    читающей  массы  те  типы  и те черты характера, которые  сами  по  себе низки, пошлы и  ничтожны, Пушкин  всеми   силами таланта  усыпляет   то   общественное </a:t>
            </a:r>
          </a:p>
          <a:p>
            <a:pPr eaLnBrk="1" hangingPunct="1">
              <a:lnSpc>
                <a:spcPts val="15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самосознание, которое истинный поэт должен  пробуждать   и  воспитывать своими 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произ-ведениями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endParaRPr lang="ru-RU" sz="1100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000" dirty="0" smtClean="0"/>
              <a:t>                                     Статья«Пушкин и Белинский» (1865 г.)</a:t>
            </a:r>
            <a:r>
              <a:rPr lang="ru-RU" sz="900" dirty="0" smtClean="0"/>
              <a:t>  </a:t>
            </a:r>
          </a:p>
        </p:txBody>
      </p:sp>
      <p:pic>
        <p:nvPicPr>
          <p:cNvPr id="12293" name="Picture 4" descr="Изображение: Писарев Д.И.  | Русская портретная галерея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96818" y="622293"/>
            <a:ext cx="1500198" cy="2000264"/>
          </a:xfrm>
          <a:noFill/>
        </p:spPr>
      </p:pic>
      <p:sp>
        <p:nvSpPr>
          <p:cNvPr id="12294" name="Rectangle 14"/>
          <p:cNvSpPr>
            <a:spLocks noChangeArrowheads="1"/>
          </p:cNvSpPr>
          <p:nvPr/>
        </p:nvSpPr>
        <p:spPr bwMode="auto">
          <a:xfrm>
            <a:off x="3811594" y="2693995"/>
            <a:ext cx="2143156" cy="32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b="1" dirty="0"/>
              <a:t>      </a:t>
            </a:r>
            <a:r>
              <a:rPr lang="ru-RU" sz="1100" b="1" dirty="0">
                <a:solidFill>
                  <a:schemeClr val="tx2"/>
                </a:solidFill>
              </a:rPr>
              <a:t>Д.И.Писарев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6818" y="122227"/>
            <a:ext cx="5593004" cy="615553"/>
          </a:xfrm>
        </p:spPr>
        <p:txBody>
          <a:bodyPr/>
          <a:lstStyle/>
          <a:p>
            <a:pPr eaLnBrk="1" hangingPunct="1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Ф.М.Достоевский о романе  «Евгений Онегин»</a:t>
            </a: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2025644" y="622293"/>
            <a:ext cx="3500462" cy="241296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Ф.М. Достоевский называет роман  «Евгений   Онегин»    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«бессмертной недосягаемой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поэмой»,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   которой Пушкин 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«явился великим  народным  писателем, как    до  него  никогда никто.   Он    разом   самым   метким, самым прозорливым образом отметил самую глубь нашей сути…».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Критик   убеждён,  что  в  «Евгении Онегине»   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«воплощена    настоящая русская   жизнь   с  такой  творческой силой и такою законченностью, какой и не бывало до Пушкина».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          Речь на открытии  памятника Пушкину (1880 г.)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13316" name="Picture 8" descr="dostoevskii_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8256" y="693731"/>
            <a:ext cx="1714512" cy="2143139"/>
          </a:xfrm>
          <a:noFill/>
        </p:spPr>
      </p:pic>
      <p:sp>
        <p:nvSpPr>
          <p:cNvPr id="13317" name="Rectangle 11"/>
          <p:cNvSpPr>
            <a:spLocks noChangeArrowheads="1"/>
          </p:cNvSpPr>
          <p:nvPr/>
        </p:nvSpPr>
        <p:spPr bwMode="auto">
          <a:xfrm rot="10800000" flipV="1">
            <a:off x="4025908" y="2977424"/>
            <a:ext cx="1522981" cy="26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81" tIns="25740" rIns="51481" bIns="25740">
            <a:spAutoFit/>
          </a:bodyPr>
          <a:lstStyle/>
          <a:p>
            <a:r>
              <a:rPr lang="ru-RU" sz="1100" b="1" dirty="0" smtClean="0">
                <a:solidFill>
                  <a:schemeClr val="tx2"/>
                </a:solidFill>
              </a:rPr>
              <a:t>Ф.М.Д</a:t>
            </a:r>
            <a:r>
              <a:rPr lang="ru-RU" sz="1400" b="1" dirty="0" smtClean="0">
                <a:solidFill>
                  <a:schemeClr val="tx2"/>
                </a:solidFill>
              </a:rPr>
              <a:t>остоевский.</a:t>
            </a:r>
            <a:endParaRPr lang="ru-RU" sz="1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54141" y="54832"/>
            <a:ext cx="3930276" cy="369332"/>
          </a:xfrm>
        </p:spPr>
        <p:txBody>
          <a:bodyPr/>
          <a:lstStyle/>
          <a:p>
            <a:pPr eaLnBrk="1" hangingPunct="1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Критики об Онегине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8256" y="550855"/>
            <a:ext cx="5429288" cy="2858905"/>
          </a:xfrm>
          <a:prstGeom prst="rect">
            <a:avLst/>
          </a:prstGeom>
          <a:ln>
            <a:noFill/>
          </a:ln>
        </p:spPr>
        <p:txBody>
          <a:bodyPr lIns="51481" tIns="25740" rIns="51481" bIns="25740"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В.Г.Белинский: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«Онегин – добрый  малой, но при  этом  недюжинный  человек. Он не годится в гении, не лезет в великие   люди, но  бездеятельность  и  пошлость  жизни  душат его»; «страдающий  эгоист», «</a:t>
            </a:r>
            <a:r>
              <a:rPr lang="ru-RU" sz="1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эгоист</a:t>
            </a:r>
            <a:r>
              <a:rPr lang="ru-RU" sz="1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поневоле»;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«Силы  этой богатой  натуры  остались без приложения,   жизнь   без   смысла…».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Д.И.Писарев: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«Онегин не что иное, как Митрофанушка   </a:t>
            </a:r>
            <a:r>
              <a:rPr lang="ru-RU" sz="1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Проста-ков</a:t>
            </a:r>
            <a:r>
              <a:rPr lang="ru-RU" sz="1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одетый  и  причесанный  по  столичной   моде  двадцатых    годов»; «человек чрезвычайно пустой и совершенно ничтожный», «жалкая бесцветность».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Ф.М.Достоевский: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Онегин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—   </a:t>
            </a:r>
            <a:r>
              <a:rPr lang="ru-RU" sz="1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b="1" i="1" dirty="0" smtClean="0">
                <a:solidFill>
                  <a:srgbClr val="196666"/>
                </a:solidFill>
                <a:latin typeface="Times New Roman" pitchFamily="18" charset="0"/>
                <a:cs typeface="Times New Roman" pitchFamily="18" charset="0"/>
              </a:rPr>
              <a:t>отвлеченный человек»,  «</a:t>
            </a:r>
            <a:r>
              <a:rPr lang="ru-RU" sz="1400" b="1" i="1" dirty="0" err="1" smtClean="0">
                <a:solidFill>
                  <a:srgbClr val="196666"/>
                </a:solidFill>
                <a:latin typeface="Times New Roman" pitchFamily="18" charset="0"/>
                <a:cs typeface="Times New Roman" pitchFamily="18" charset="0"/>
              </a:rPr>
              <a:t>беспо-койный</a:t>
            </a:r>
            <a:r>
              <a:rPr lang="ru-RU" sz="1400" b="1" i="1" dirty="0" smtClean="0">
                <a:solidFill>
                  <a:srgbClr val="196666"/>
                </a:solidFill>
                <a:latin typeface="Times New Roman" pitchFamily="18" charset="0"/>
                <a:cs typeface="Times New Roman" pitchFamily="18" charset="0"/>
              </a:rPr>
              <a:t>   мечтатель  во   всю   его жизнь»; </a:t>
            </a:r>
            <a:r>
              <a:rPr lang="ru-RU" sz="1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«несчастный   скиталец   в   родной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земле»,   </a:t>
            </a:r>
            <a:r>
              <a:rPr lang="ru-RU" sz="1400" b="1" i="1" dirty="0" smtClean="0">
                <a:solidFill>
                  <a:srgbClr val="196666"/>
                </a:solidFill>
                <a:latin typeface="Times New Roman" pitchFamily="18" charset="0"/>
                <a:cs typeface="Times New Roman" pitchFamily="18" charset="0"/>
              </a:rPr>
              <a:t>«искренно   страдающий»,  «не   примиряющийся,  в родную почву  и в родные силы  ее  не  верующий, Россию  и  себя  самого  в конце концов отрицающий» 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000" b="1" i="1" dirty="0" smtClean="0">
              <a:solidFill>
                <a:srgbClr val="196666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800" b="1" dirty="0" smtClean="0"/>
              <a:t> </a:t>
            </a:r>
            <a:r>
              <a:rPr lang="ru-RU" sz="800" b="1" i="1" dirty="0" smtClean="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96950" y="0"/>
            <a:ext cx="3450471" cy="430887"/>
          </a:xfrm>
        </p:spPr>
        <p:txBody>
          <a:bodyPr/>
          <a:lstStyle/>
          <a:p>
            <a:pPr eaLnBrk="1" hangingPunct="1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Критики о Татьяне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8256" y="550855"/>
            <a:ext cx="5429288" cy="257176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lIns="51481" tIns="25740" rIns="51481" bIns="25740"/>
          <a:lstStyle/>
          <a:p>
            <a:pPr algn="just" eaLnBrk="1" hangingPunct="1">
              <a:lnSpc>
                <a:spcPts val="1400"/>
              </a:lnSpc>
            </a:pPr>
            <a: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В.Г.Белинский:  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Татьяна — существо   исключительное, натура  глубокая,  любящая,   страстная»;  «Вечная верность таким отношениям, которые составляют  профанацию чувства и чистоты женственности, потому что некоторые отношения, не освящаемые </a:t>
            </a:r>
            <a:r>
              <a:rPr lang="ru-RU" sz="13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любовию</a:t>
            </a: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в высшей степени безнравственны». </a:t>
            </a:r>
          </a:p>
          <a:p>
            <a:pPr algn="just" eaLnBrk="1" hangingPunct="1">
              <a:lnSpc>
                <a:spcPts val="1400"/>
              </a:lnSpc>
            </a:pPr>
            <a: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Д.И.Писарев: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«Голова  несчастной  девушки…   засорена всякой </a:t>
            </a:r>
            <a:r>
              <a:rPr lang="ru-RU" sz="13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дрянью</a:t>
            </a: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»; «она ничего не любит, ничего не уважает,  ничего не презирает, ни о чем не думает, а просто живет со дня на день, подчиняясь  заведенному порядку»; </a:t>
            </a:r>
          </a:p>
          <a:p>
            <a:pPr algn="just" eaLnBrk="1" hangingPunct="1">
              <a:lnSpc>
                <a:spcPts val="1400"/>
              </a:lnSpc>
              <a:buFont typeface="Wingdings" pitchFamily="2" charset="2"/>
              <a:buNone/>
            </a:pP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«Она поставила себя под стеклянный колпак и обязала себя  </a:t>
            </a:r>
            <a:r>
              <a:rPr lang="ru-RU" sz="13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прос-тоять</a:t>
            </a: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под  этим колпаком в течение всей своей жизни».</a:t>
            </a:r>
          </a:p>
          <a:p>
            <a:pPr algn="just" eaLnBrk="1" hangingPunct="1">
              <a:lnSpc>
                <a:spcPts val="1400"/>
              </a:lnSpc>
            </a:pPr>
            <a: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Ф.М.Достоевский: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«Татьяна – тип  женщины  совершенно   русской, уберегшей себя от наносной лжи»;  </a:t>
            </a:r>
            <a:r>
              <a:rPr lang="ru-RU" sz="1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её счастье   </a:t>
            </a: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«в высшей гармонии духа».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11124" y="0"/>
            <a:ext cx="1998010" cy="430887"/>
          </a:xfrm>
        </p:spPr>
        <p:txBody>
          <a:bodyPr/>
          <a:lstStyle/>
          <a:p>
            <a:pPr eaLnBrk="1" hangingPunct="1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Выводы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8256" y="550855"/>
            <a:ext cx="5429288" cy="3213187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Интерес к творчеству Пушкина не всегда был одинаков. Бывали  моменты,   когда   многим   казалось,   что   поэт   исчерпал     свою актуальность. Ему не раз пытались отвести</a:t>
            </a: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«скромное место… в истории  нашей  умственной  жизни»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или  вообще</a:t>
            </a: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предлагали</a:t>
            </a: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«сбросить  с корабля современности».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Роман «Евгений Онегин», вначале восторженно воспринятый  современниками, в 30-е годы Х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Х века  был подвергнут резкой критике.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Ю.Лотман: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«Пушкин ушёл настолько вперед от своего времени, что современникам стало казаться, что он от них отстал».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В эпоху революционных потрясений (например, 60-е годы  Х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Х  века),  когда  социально-политическая  борьба  достигала  высшей  точки  напряжения, гуманный Пушкин вдруг оказывался неинтересным, ненужным.  А потом интерес к нему разгорался с новой силой.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Ф.Абрамов: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«Нужно было пройти через испытания, через реки и моря крови, нужно было понять, как хрупка жизнь, чтобы понять самого удивительного, духовного, гармонического, разностороннего человека, каким был Пушкин.  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Когда   перед    человеком    встает   проблема  нравственного  совершенствования,    вопросы   чести,   совести,   справедливости,   обращение  к  Пушкину  закономерно  и  неизбежно .</a:t>
            </a:r>
            <a:endParaRPr lang="ru-RU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9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9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9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9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Задания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525578" y="836607"/>
            <a:ext cx="38576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Прочитать   критическую   статью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В.Г.Белинского      «Сочинения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Александра  Пушкина»  1845 года.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Выписать в тетрадь наиболее интересные (на ваш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взгляд)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цитаты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 романе «Евгений Онегин».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8256" y="479417"/>
            <a:ext cx="3000396" cy="2267974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100" b="1" i="1" dirty="0" smtClean="0">
                <a:solidFill>
                  <a:schemeClr val="hlink"/>
                </a:solidFill>
              </a:rPr>
              <a:t>   </a:t>
            </a:r>
            <a:r>
              <a:rPr lang="ru-RU" sz="1800" b="1" i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Критика -  определение  отношения   к    предмету   (сочувственное   или  отрицательное), постоянное   соотнесение   произведения   с   жизнью,  расширение,  углубление   нашего представления   о    произведении  силою  таланта  критикующего.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1528" y="265103"/>
            <a:ext cx="223995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Администратор\Рабочий стол\Замира 30 октября\сбор-винограда-пера-свечки-книги-13307047.jpg"/>
          <p:cNvPicPr>
            <a:picLocks noChangeAspect="1" noChangeArrowheads="1"/>
          </p:cNvPicPr>
          <p:nvPr/>
        </p:nvPicPr>
        <p:blipFill>
          <a:blip r:embed="rId2"/>
          <a:srcRect l="11673" b="41485"/>
          <a:stretch>
            <a:fillRect/>
          </a:stretch>
        </p:blipFill>
        <p:spPr bwMode="auto">
          <a:xfrm>
            <a:off x="0" y="0"/>
            <a:ext cx="5765800" cy="3244850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25446" y="336541"/>
            <a:ext cx="5072098" cy="2462213"/>
          </a:xfrm>
        </p:spPr>
        <p:txBody>
          <a:bodyPr/>
          <a:lstStyle/>
          <a:p>
            <a:pPr algn="l" eaLnBrk="1" hangingPunct="1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Прикосновения    критики  боится только    то,    что    гнило,   что,   как египетская мумия,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распа-дается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  прах   от  движения воздуха. Живая идея, как  свежий  цветок  от  дождя,  крепнет и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разрас-тается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  выдерживая     пробу скептицизма.    Перед      заклинанием трезвого  анализа   исчезают  только призраки, а существующие предметы,   подвергнутые    этому     испытанию, доказывают   действенность  своего существования. </a:t>
            </a:r>
            <a:b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Д.С.Писарев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дминистратор\Рабочий стол\Замира 30 октября\KMO_121188_05735_1_t218_001118.jpg"/>
          <p:cNvPicPr>
            <a:picLocks noChangeAspect="1" noChangeArrowheads="1"/>
          </p:cNvPicPr>
          <p:nvPr/>
        </p:nvPicPr>
        <p:blipFill>
          <a:blip r:embed="rId2"/>
          <a:srcRect l="18733" t="367" r="18733"/>
          <a:stretch>
            <a:fillRect/>
          </a:stretch>
        </p:blipFill>
        <p:spPr bwMode="auto">
          <a:xfrm>
            <a:off x="2954338" y="693731"/>
            <a:ext cx="2643206" cy="214314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90292" y="0"/>
            <a:ext cx="5475508" cy="415498"/>
          </a:xfrm>
        </p:spPr>
        <p:txBody>
          <a:bodyPr/>
          <a:lstStyle/>
          <a:p>
            <a:pPr eaLnBrk="1" hangingPunct="1"/>
            <a:r>
              <a:rPr lang="ru-RU" sz="2700" i="1" dirty="0" smtClean="0">
                <a:solidFill>
                  <a:srgbClr val="009900"/>
                </a:solidFill>
              </a:rPr>
              <a:t>     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Первые отзывы о романе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8256" y="550855"/>
            <a:ext cx="3071834" cy="2579854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just" eaLnBrk="1" hangingPunct="1">
              <a:lnSpc>
                <a:spcPts val="1400"/>
              </a:lnSpc>
              <a:buFont typeface="Wingdings" pitchFamily="2" charset="2"/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Редактор журнала  </a:t>
            </a:r>
            <a:r>
              <a:rPr lang="ru-RU" sz="1400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«Московский телеграф»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Н.Полевой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приветство-вал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жанр  пушкинского     творения  </a:t>
            </a:r>
          </a:p>
          <a:p>
            <a:pPr algn="just" eaLnBrk="1" hangingPunct="1">
              <a:lnSpc>
                <a:spcPts val="1400"/>
              </a:lnSpc>
              <a:buFont typeface="Wingdings" pitchFamily="2" charset="2"/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с  восторгом  отмечал,  что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на-писано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оно не  по  правилам  </a:t>
            </a:r>
            <a:r>
              <a:rPr lang="ru-RU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«древних  пиитик, а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сво-бодным</a:t>
            </a:r>
            <a:r>
              <a:rPr lang="ru-RU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требованиям </a:t>
            </a:r>
            <a:r>
              <a:rPr lang="ru-RU" sz="16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твор-ческого</a:t>
            </a:r>
            <a:r>
              <a:rPr lang="ru-RU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воображения». </a:t>
            </a:r>
          </a:p>
          <a:p>
            <a:pPr algn="just" eaLnBrk="1" hangingPunct="1">
              <a:lnSpc>
                <a:spcPts val="1400"/>
              </a:lnSpc>
              <a:buFont typeface="Wingdings" pitchFamily="2" charset="2"/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Положительно оценивалось и  то,  что  поэт описывает  современные  нравы: </a:t>
            </a:r>
            <a:r>
              <a:rPr lang="ru-RU" sz="1400" b="1" i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«Мы видим  свое,  слышим  свои   родные   поговорки, смотрим  на  свои  причуды</a:t>
            </a:r>
            <a:r>
              <a:rPr lang="ru-RU" sz="14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» .</a:t>
            </a:r>
            <a:endParaRPr lang="ru-RU" sz="1400" b="1" i="1" dirty="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ru-RU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385388" y="142713"/>
            <a:ext cx="5090120" cy="384721"/>
          </a:xfrm>
        </p:spPr>
        <p:txBody>
          <a:bodyPr/>
          <a:lstStyle/>
          <a:p>
            <a:pPr eaLnBrk="1" hangingPunct="1"/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Первые отзывы о романе</a:t>
            </a:r>
          </a:p>
        </p:txBody>
      </p:sp>
      <p:sp>
        <p:nvSpPr>
          <p:cNvPr id="6147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338352" y="765169"/>
            <a:ext cx="3427448" cy="1846659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1800" dirty="0" smtClean="0"/>
              <a:t> </a:t>
            </a:r>
            <a:r>
              <a:rPr lang="ru-RU" sz="1400" dirty="0" smtClean="0"/>
              <a:t> </a:t>
            </a:r>
            <a:r>
              <a:rPr lang="ru-RU" sz="2000" dirty="0" smtClean="0">
                <a:solidFill>
                  <a:schemeClr val="tx2"/>
                </a:solidFill>
              </a:rPr>
              <a:t>  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 Ты   имеешь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  дарование,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   гений…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Читал «Онегина»…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несравненно!»</a:t>
            </a:r>
          </a:p>
        </p:txBody>
      </p:sp>
      <p:pic>
        <p:nvPicPr>
          <p:cNvPr id="6148" name="i-main-pic" descr="Картинка 14 из 280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8256" y="622293"/>
            <a:ext cx="2510428" cy="250033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0" y="2915868"/>
            <a:ext cx="2428443" cy="32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>
            <a:spAutoFit/>
          </a:bodyPr>
          <a:lstStyle/>
          <a:p>
            <a:endParaRPr lang="ru-RU"/>
          </a:p>
        </p:txBody>
      </p:sp>
      <p:sp>
        <p:nvSpPr>
          <p:cNvPr id="6150" name="Rectangle 11"/>
          <p:cNvSpPr>
            <a:spLocks noChangeArrowheads="1"/>
          </p:cNvSpPr>
          <p:nvPr/>
        </p:nvSpPr>
        <p:spPr bwMode="auto">
          <a:xfrm>
            <a:off x="3740156" y="2693995"/>
            <a:ext cx="2134147" cy="29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</a:rPr>
              <a:t>В.А.Жуковский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12" descr="К. Ф. Рылеев.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68256" y="622293"/>
            <a:ext cx="214314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1168388" y="122227"/>
            <a:ext cx="5020050" cy="415498"/>
          </a:xfrm>
        </p:spPr>
        <p:txBody>
          <a:bodyPr/>
          <a:lstStyle/>
          <a:p>
            <a:pPr eaLnBrk="1" hangingPunct="1"/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Декабристы о романе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863869" y="864542"/>
            <a:ext cx="2257270" cy="4308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z="14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1400" dirty="0" smtClean="0"/>
              <a:t>     </a:t>
            </a:r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1811330" y="836607"/>
            <a:ext cx="4127109" cy="153888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20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  «Не знаю, что будет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0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«Онегин» далее, 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0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но  теперь  он  ниже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0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«Бахчисарайского фонтана»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0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и  «Кавказского  пленника…»</a:t>
            </a:r>
          </a:p>
        </p:txBody>
      </p:sp>
      <p:sp>
        <p:nvSpPr>
          <p:cNvPr id="7173" name="Rectangle 13"/>
          <p:cNvSpPr>
            <a:spLocks noChangeArrowheads="1"/>
          </p:cNvSpPr>
          <p:nvPr/>
        </p:nvSpPr>
        <p:spPr bwMode="auto">
          <a:xfrm>
            <a:off x="0" y="1077861"/>
            <a:ext cx="104032" cy="32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1481" tIns="25740" rIns="51481" bIns="25740" anchor="ctr">
            <a:spAutoFit/>
          </a:bodyPr>
          <a:lstStyle/>
          <a:p>
            <a:endParaRPr lang="ru-RU"/>
          </a:p>
        </p:txBody>
      </p:sp>
      <p:sp>
        <p:nvSpPr>
          <p:cNvPr id="7175" name="Rectangle 14"/>
          <p:cNvSpPr>
            <a:spLocks noChangeArrowheads="1"/>
          </p:cNvSpPr>
          <p:nvPr/>
        </p:nvSpPr>
        <p:spPr bwMode="auto">
          <a:xfrm>
            <a:off x="3668718" y="2622557"/>
            <a:ext cx="1816828" cy="45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 anchor="ctr">
            <a:spAutoFit/>
          </a:bodyPr>
          <a:lstStyle/>
          <a:p>
            <a:r>
              <a:rPr lang="ru-RU" sz="6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Helvetica" charset="0"/>
              </a:rPr>
              <a:t> </a:t>
            </a:r>
            <a:endParaRPr lang="ru-RU" sz="500" dirty="0">
              <a:latin typeface="Arial" pitchFamily="34" charset="0"/>
              <a:ea typeface="Times New Roman" pitchFamily="18" charset="0"/>
              <a:cs typeface="Helvetica" charset="0"/>
            </a:endParaRPr>
          </a:p>
          <a:p>
            <a:pPr eaLnBrk="0" hangingPunct="0"/>
            <a:r>
              <a:rPr lang="ru-RU" dirty="0">
                <a:solidFill>
                  <a:schemeClr val="tx2"/>
                </a:solidFill>
                <a:latin typeface="Arial" pitchFamily="34" charset="0"/>
                <a:ea typeface="Times New Roman" pitchFamily="18" charset="0"/>
                <a:cs typeface="Helvetica" charset="0"/>
              </a:rPr>
              <a:t>   </a:t>
            </a:r>
            <a:r>
              <a:rPr lang="ru-RU" sz="2000" b="1" dirty="0">
                <a:solidFill>
                  <a:schemeClr val="tx2"/>
                </a:solidFill>
                <a:latin typeface="Arial" pitchFamily="34" charset="0"/>
                <a:ea typeface="Times New Roman" pitchFamily="18" charset="0"/>
                <a:cs typeface="Helvetica" charset="0"/>
              </a:rPr>
              <a:t>К.Ф.Рылеев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7" descr="http://publ.lib.ru/ARCHIVES/B/BESTUJEV-MARLINSKIY_Aleksandr_Aleksandrovich/.Online/Bestujev-Marlinskiy_A._A.-4.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3454404" y="550855"/>
            <a:ext cx="215673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668322" y="0"/>
            <a:ext cx="5266297" cy="415498"/>
          </a:xfrm>
        </p:spPr>
        <p:txBody>
          <a:bodyPr/>
          <a:lstStyle/>
          <a:p>
            <a:pPr eaLnBrk="1" hangingPunct="1"/>
            <a:r>
              <a:rPr lang="ru-RU" sz="2700" i="1" dirty="0" smtClean="0">
                <a:solidFill>
                  <a:srgbClr val="009900"/>
                </a:solidFill>
              </a:rPr>
              <a:t>   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Декабристы о романе</a:t>
            </a:r>
          </a:p>
        </p:txBody>
      </p:sp>
      <p:sp>
        <p:nvSpPr>
          <p:cNvPr id="819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168256" y="765169"/>
            <a:ext cx="3769919" cy="1723549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Почто же восторги священных часов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Ты тратишь для песней любви и забавы?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Сбрось чувственной неги позорное бремя!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Пусть бьются другие в волшебных сетях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Ревнивых прелестниц, — пусть ищут другие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Награды с отравой в их хитрых очах!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Храни для героев восторги прямые!</a:t>
            </a:r>
          </a:p>
        </p:txBody>
      </p:sp>
      <p:sp>
        <p:nvSpPr>
          <p:cNvPr id="8197" name="Rectangle 8"/>
          <p:cNvSpPr>
            <a:spLocks noChangeArrowheads="1"/>
          </p:cNvSpPr>
          <p:nvPr/>
        </p:nvSpPr>
        <p:spPr bwMode="auto">
          <a:xfrm>
            <a:off x="0" y="1107155"/>
            <a:ext cx="104032" cy="32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1481" tIns="25740" rIns="51481" bIns="25740" anchor="ctr">
            <a:spAutoFit/>
          </a:bodyPr>
          <a:lstStyle/>
          <a:p>
            <a:endParaRPr lang="ru-RU"/>
          </a:p>
        </p:txBody>
      </p:sp>
      <p:sp>
        <p:nvSpPr>
          <p:cNvPr id="8199" name="Rectangle 9"/>
          <p:cNvSpPr>
            <a:spLocks noChangeArrowheads="1"/>
          </p:cNvSpPr>
          <p:nvPr/>
        </p:nvSpPr>
        <p:spPr bwMode="auto">
          <a:xfrm rot="10800000" flipV="1">
            <a:off x="1811330" y="2479681"/>
            <a:ext cx="1588598" cy="48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 anchor="ctr">
            <a:spAutoFit/>
          </a:bodyPr>
          <a:lstStyle/>
          <a:p>
            <a:r>
              <a:rPr lang="ru-RU" sz="1400" b="1" dirty="0" err="1">
                <a:solidFill>
                  <a:schemeClr val="tx2"/>
                </a:solidFill>
                <a:latin typeface="Arial" pitchFamily="34" charset="0"/>
              </a:rPr>
              <a:t>А.А.</a:t>
            </a:r>
            <a:r>
              <a:rPr lang="ru-RU" sz="1400" b="1" dirty="0" err="1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>Бестужев</a:t>
            </a:r>
            <a:r>
              <a:rPr lang="ru-RU" sz="1400" b="1" dirty="0" err="1">
                <a:solidFill>
                  <a:schemeClr val="tx2"/>
                </a:solidFill>
                <a:latin typeface="Arial" pitchFamily="34" charset="0"/>
              </a:rPr>
              <a:t>-</a:t>
            </a:r>
            <a:r>
              <a:rPr lang="ru-RU" sz="1400" b="1" dirty="0" err="1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>Марлинский</a:t>
            </a:r>
            <a:endParaRPr lang="ru-RU" sz="1400" b="1" dirty="0">
              <a:solidFill>
                <a:schemeClr val="tx2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11132" y="122227"/>
            <a:ext cx="5130161" cy="369332"/>
          </a:xfrm>
        </p:spPr>
        <p:txBody>
          <a:bodyPr/>
          <a:lstStyle/>
          <a:p>
            <a:pPr eaLnBrk="1" hangingPunct="1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Противоречивые суждения о романе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8256" y="622293"/>
            <a:ext cx="5429288" cy="2415707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По    мере   публикации  новых  глав  в  оценках  всё  отчётливее начинает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звучать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мотив неприятия романа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ироническое и даже  саркастическое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  нему  отношение.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«Онегин»  оказывается  мишенью  пародий   и  эпиграмм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Ф.Булгарин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   Пушкин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200" b="1" i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«пленил,    восхитил    своих  современников,   научил    их   писать   гладкие,    чистые  стихи…  но не увлёк за собою своего века,  не   установил  законов   вкуса,  не образовал своей школы</a:t>
            </a:r>
            <a:r>
              <a:rPr lang="ru-RU" sz="12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» .</a:t>
            </a:r>
            <a:endParaRPr lang="ru-RU" sz="1200" b="1" i="1" dirty="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 пародии   «Иван   Алексеевич,   или   Новый    Онегин»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осмеивается и композиция, и  содержание  романа: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Всё тут есть: и о преданьях,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И о заветной старине,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И о других, и обо мне!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Не назовите винегретом,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Читайте далее, — а я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Предупреждаю вас, друзья,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Что модным следую поэтам. </a:t>
            </a:r>
            <a:endParaRPr lang="ru-RU" sz="12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Documents and Settings\Администратор\Рабочий стол\Замира 30 октября\scale_2400.jpeg"/>
          <p:cNvPicPr>
            <a:picLocks noChangeAspect="1" noChangeArrowheads="1"/>
          </p:cNvPicPr>
          <p:nvPr/>
        </p:nvPicPr>
        <p:blipFill>
          <a:blip r:embed="rId2" cstate="print"/>
          <a:srcRect b="11839"/>
          <a:stretch>
            <a:fillRect/>
          </a:stretch>
        </p:blipFill>
        <p:spPr bwMode="auto">
          <a:xfrm>
            <a:off x="3311528" y="1979615"/>
            <a:ext cx="1857388" cy="11430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239694" y="122227"/>
            <a:ext cx="5856891" cy="369332"/>
          </a:xfrm>
        </p:spPr>
        <p:txBody>
          <a:bodyPr/>
          <a:lstStyle/>
          <a:p>
            <a:pPr eaLnBrk="1" hangingPunct="1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Противоречивые суждения о романе</a:t>
            </a: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311396" y="550855"/>
            <a:ext cx="3813836" cy="243759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800" dirty="0" smtClean="0">
                <a:solidFill>
                  <a:schemeClr val="hlink"/>
                </a:solidFill>
              </a:rPr>
              <a:t>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100" dirty="0" smtClean="0">
                <a:solidFill>
                  <a:schemeClr val="hlink"/>
                </a:solidFill>
              </a:rPr>
              <a:t>    </a:t>
            </a:r>
            <a:r>
              <a:rPr lang="ru-RU" sz="1400" dirty="0" smtClean="0">
                <a:solidFill>
                  <a:schemeClr val="hlink"/>
                </a:solidFill>
              </a:rPr>
              <a:t>«Я  очень люблю обширный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</a:rPr>
              <a:t>план    твоего   «Онегина»,   но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</a:rPr>
              <a:t>большее число его не понимает.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</a:rPr>
              <a:t>ищут   романтической   завязки,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</a:rPr>
              <a:t>ищут необыкновенного  и, разу-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400" dirty="0" err="1" smtClean="0">
                <a:solidFill>
                  <a:schemeClr val="hlink"/>
                </a:solidFill>
              </a:rPr>
              <a:t>меется</a:t>
            </a:r>
            <a:r>
              <a:rPr lang="ru-RU" sz="1400" dirty="0" smtClean="0">
                <a:solidFill>
                  <a:schemeClr val="hlink"/>
                </a:solidFill>
              </a:rPr>
              <a:t>,  не   находят.   Высокая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</a:rPr>
              <a:t>поэтическая    простота   твоего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</a:rPr>
              <a:t>создания кажется им бедностью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</a:rPr>
              <a:t>вымысла, они не  замечают, что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</a:rPr>
              <a:t>старая  и  новая Россия,  жизнь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</a:rPr>
              <a:t>во  всех изменениях  проходит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400" dirty="0" smtClean="0">
                <a:solidFill>
                  <a:schemeClr val="hlink"/>
                </a:solidFill>
              </a:rPr>
              <a:t>перед их глазами».</a:t>
            </a:r>
          </a:p>
        </p:txBody>
      </p:sp>
      <p:sp>
        <p:nvSpPr>
          <p:cNvPr id="10244" name="Rectangle 8"/>
          <p:cNvSpPr>
            <a:spLocks noChangeArrowheads="1"/>
          </p:cNvSpPr>
          <p:nvPr/>
        </p:nvSpPr>
        <p:spPr bwMode="auto">
          <a:xfrm>
            <a:off x="113114" y="872805"/>
            <a:ext cx="104032" cy="32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1481" tIns="25740" rIns="51481" bIns="25740" anchor="ctr">
            <a:spAutoFit/>
          </a:bodyPr>
          <a:lstStyle/>
          <a:p>
            <a:endParaRPr lang="ru-RU"/>
          </a:p>
        </p:txBody>
      </p:sp>
      <p:sp>
        <p:nvSpPr>
          <p:cNvPr id="10245" name="Rectangle 9"/>
          <p:cNvSpPr>
            <a:spLocks noChangeArrowheads="1"/>
          </p:cNvSpPr>
          <p:nvPr/>
        </p:nvSpPr>
        <p:spPr bwMode="auto">
          <a:xfrm>
            <a:off x="4097346" y="2693995"/>
            <a:ext cx="1906919" cy="37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 anchor="ctr">
            <a:spAutoFit/>
          </a:bodyPr>
          <a:lstStyle/>
          <a:p>
            <a:r>
              <a:rPr lang="ru-RU" sz="500" b="1" dirty="0">
                <a:solidFill>
                  <a:srgbClr val="110EA7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</a:t>
            </a:r>
          </a:p>
          <a:p>
            <a:endParaRPr lang="ru-RU" sz="500" b="1" dirty="0">
              <a:solidFill>
                <a:srgbClr val="110EA7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1100" b="1" dirty="0">
                <a:solidFill>
                  <a:schemeClr val="tx2"/>
                </a:solidFill>
                <a:ea typeface="Times New Roman" pitchFamily="18" charset="0"/>
                <a:cs typeface="Arial" pitchFamily="34" charset="0"/>
              </a:rPr>
              <a:t>Е.А.Баратынский </a:t>
            </a:r>
            <a:r>
              <a:rPr lang="ru-RU" sz="1100" b="1" dirty="0">
                <a:solidFill>
                  <a:schemeClr val="tx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lang="ru-RU" sz="800" b="1" dirty="0">
                <a:solidFill>
                  <a:schemeClr val="tx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</a:t>
            </a:r>
          </a:p>
        </p:txBody>
      </p:sp>
      <p:pic>
        <p:nvPicPr>
          <p:cNvPr id="4098" name="Picture 2" descr="C:\Documents and Settings\Администратор\Рабочий стол\Замира 30 октября\Евгений-Баратынский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818" y="622293"/>
            <a:ext cx="2071702" cy="24765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4179</TotalTime>
  <Words>1325</Words>
  <Application>Microsoft Office PowerPoint</Application>
  <PresentationFormat>Произвольный</PresentationFormat>
  <Paragraphs>120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Литература </vt:lpstr>
      <vt:lpstr>Слайд 2</vt:lpstr>
      <vt:lpstr>         Прикосновения    критики  боится только    то,    что    гнило,   что,   как египетская мумия, распа-дается  в  прах   от  движения воздуха. Живая идея, как  свежий  цветок  от  дождя,  крепнет и разрас-тается,    выдерживая     пробу скептицизма.    Перед      заклинанием трезвого  анализа   исчезают  только призраки, а существующие предметы,   подвергнутые    этому     испытанию, доказывают   действенность  своего существования.                                                                         Д.С.Писарев</vt:lpstr>
      <vt:lpstr>     Первые отзывы о романе</vt:lpstr>
      <vt:lpstr>Первые отзывы о романе</vt:lpstr>
      <vt:lpstr>Декабристы о романе</vt:lpstr>
      <vt:lpstr>   Декабристы о романе</vt:lpstr>
      <vt:lpstr>Противоречивые суждения о романе</vt:lpstr>
      <vt:lpstr>Противоречивые суждения о романе</vt:lpstr>
      <vt:lpstr>В.Г.Белинский о романе «Евгений Онегин»</vt:lpstr>
      <vt:lpstr>   Д. Писарев романе «Евгений Онегин»</vt:lpstr>
      <vt:lpstr>  Ф.М.Достоевский о романе  «Евгений Онегин»</vt:lpstr>
      <vt:lpstr>Критики об Онегине</vt:lpstr>
      <vt:lpstr>Критики о Татьяне</vt:lpstr>
      <vt:lpstr>Выводы</vt:lpstr>
      <vt:lpstr>Задания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550</cp:revision>
  <dcterms:created xsi:type="dcterms:W3CDTF">2020-04-13T08:05:42Z</dcterms:created>
  <dcterms:modified xsi:type="dcterms:W3CDTF">2020-11-15T15:18:23Z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