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455" r:id="rId3"/>
    <p:sldId id="456" r:id="rId4"/>
    <p:sldId id="457" r:id="rId5"/>
    <p:sldId id="458" r:id="rId6"/>
    <p:sldId id="459" r:id="rId7"/>
    <p:sldId id="461" r:id="rId8"/>
    <p:sldId id="463" r:id="rId9"/>
    <p:sldId id="464" r:id="rId10"/>
    <p:sldId id="466" r:id="rId11"/>
    <p:sldId id="467" r:id="rId12"/>
    <p:sldId id="468" r:id="rId13"/>
    <p:sldId id="469" r:id="rId14"/>
    <p:sldId id="470" r:id="rId15"/>
    <p:sldId id="472" r:id="rId16"/>
    <p:sldId id="474" r:id="rId17"/>
    <p:sldId id="475" r:id="rId18"/>
    <p:sldId id="476" r:id="rId19"/>
    <p:sldId id="477" r:id="rId20"/>
    <p:sldId id="478" r:id="rId21"/>
    <p:sldId id="479" r:id="rId22"/>
    <p:sldId id="262" r:id="rId23"/>
  </p:sldIdLst>
  <p:sldSz cx="5765800" cy="3244850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18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74" autoAdjust="0"/>
    <p:restoredTop sz="91646" autoAdjust="0"/>
  </p:normalViewPr>
  <p:slideViewPr>
    <p:cSldViewPr>
      <p:cViewPr>
        <p:scale>
          <a:sx n="150" d="100"/>
          <a:sy n="150" d="100"/>
        </p:scale>
        <p:origin x="-516" y="-6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2498" cy="343734"/>
          </a:xfrm>
          <a:prstGeom prst="rect">
            <a:avLst/>
          </a:prstGeom>
        </p:spPr>
        <p:txBody>
          <a:bodyPr vert="horz" lIns="171578" tIns="85789" rIns="171578" bIns="85789" rtlCol="0"/>
          <a:lstStyle>
            <a:lvl1pPr algn="l">
              <a:defRPr sz="2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045" y="1"/>
            <a:ext cx="4342498" cy="343734"/>
          </a:xfrm>
          <a:prstGeom prst="rect">
            <a:avLst/>
          </a:prstGeom>
        </p:spPr>
        <p:txBody>
          <a:bodyPr vert="horz" lIns="171578" tIns="85789" rIns="171578" bIns="85789" rtlCol="0"/>
          <a:lstStyle>
            <a:lvl1pPr algn="r">
              <a:defRPr sz="2300"/>
            </a:lvl1pPr>
          </a:lstStyle>
          <a:p>
            <a:fld id="{9D71E86E-95C0-4C9D-BDD2-B02666D11E5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15938"/>
            <a:ext cx="4589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1578" tIns="85789" rIns="171578" bIns="8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480" y="3272216"/>
            <a:ext cx="8017344" cy="3100347"/>
          </a:xfrm>
          <a:prstGeom prst="rect">
            <a:avLst/>
          </a:prstGeom>
        </p:spPr>
        <p:txBody>
          <a:bodyPr vert="horz" lIns="171578" tIns="85789" rIns="171578" bIns="857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41060"/>
            <a:ext cx="4342498" cy="347103"/>
          </a:xfrm>
          <a:prstGeom prst="rect">
            <a:avLst/>
          </a:prstGeom>
        </p:spPr>
        <p:txBody>
          <a:bodyPr vert="horz" lIns="171578" tIns="85789" rIns="171578" bIns="85789" rtlCol="0" anchor="b"/>
          <a:lstStyle>
            <a:lvl1pPr algn="l">
              <a:defRPr sz="2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045" y="6541060"/>
            <a:ext cx="4342498" cy="347103"/>
          </a:xfrm>
          <a:prstGeom prst="rect">
            <a:avLst/>
          </a:prstGeom>
        </p:spPr>
        <p:txBody>
          <a:bodyPr vert="horz" lIns="171578" tIns="85789" rIns="171578" bIns="85789" rtlCol="0" anchor="b"/>
          <a:lstStyle>
            <a:lvl1pPr algn="r">
              <a:defRPr sz="2300"/>
            </a:lvl1pPr>
          </a:lstStyle>
          <a:p>
            <a:fld id="{5F075868-CFE5-41D1-9E80-29970BD52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advTm="1753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advTm="1753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advTm="1753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advTm="1753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advTm="1753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0563F-B82F-4A6E-8C16-23951CDC0C56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5A65C-C7D6-4387-B530-7FE6F2A6F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7531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advTm="17531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  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6950" y="122227"/>
            <a:ext cx="3960440" cy="106118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spc="-5" smtClean="0"/>
              <a:t>Литература</a:t>
            </a:r>
            <a:r>
              <a:rPr lang="ru-RU" sz="3400" spc="-5" dirty="0" smtClean="0"/>
              <a:t/>
            </a:r>
            <a:br>
              <a:rPr lang="ru-RU" sz="3400" spc="-5" dirty="0" smtClean="0"/>
            </a:b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954074" y="979483"/>
            <a:ext cx="4679371" cy="1078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sz="2400" b="1" spc="-20" dirty="0" err="1" smtClean="0">
                <a:solidFill>
                  <a:srgbClr val="0070C0"/>
                </a:solidFill>
                <a:latin typeface="Arial"/>
                <a:cs typeface="Arial"/>
              </a:rPr>
              <a:t>Тема</a:t>
            </a: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200" b="1" spc="-10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4008" y="1050921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008" y="1979615"/>
            <a:ext cx="344170" cy="9438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2" y="289010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r>
                <a:rPr lang="ru-RU" dirty="0" smtClean="0"/>
                <a:t>          </a:t>
              </a:r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882636" y="1979615"/>
            <a:ext cx="28829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А.С.Пушкин.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Роман 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«Евгений Онегин»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39694" y="407979"/>
            <a:ext cx="2927945" cy="263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latin typeface="Book Antiqua" pitchFamily="18" charset="0"/>
              </a:rPr>
              <a:t>       В </a:t>
            </a:r>
            <a:r>
              <a:rPr lang="ru-RU" sz="1400" b="1" dirty="0">
                <a:latin typeface="Book Antiqua" pitchFamily="18" charset="0"/>
              </a:rPr>
              <a:t>Онегине сложное </a:t>
            </a:r>
            <a:r>
              <a:rPr lang="ru-RU" sz="1400" b="1" dirty="0" err="1" smtClean="0">
                <a:latin typeface="Book Antiqua" pitchFamily="18" charset="0"/>
              </a:rPr>
              <a:t>переп-летение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«старого»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</a:t>
            </a:r>
            <a:r>
              <a:rPr lang="ru-RU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«нового»:  </a:t>
            </a:r>
            <a:r>
              <a:rPr lang="ru-RU" sz="1400" b="1" dirty="0">
                <a:latin typeface="Book Antiqua" pitchFamily="18" charset="0"/>
              </a:rPr>
              <a:t>он принимает вызов Ленского на дуэль, понимая нелепость поединка. Боязнь быть смешным, сделаться предметом сплетен влияют на поведение Онегина во время дуэли.</a:t>
            </a:r>
          </a:p>
          <a:p>
            <a:pPr algn="just">
              <a:defRPr/>
            </a:pPr>
            <a:r>
              <a:rPr lang="ru-RU" sz="1400" b="1" dirty="0" smtClean="0">
                <a:latin typeface="Book Antiqua" pitchFamily="18" charset="0"/>
              </a:rPr>
              <a:t>         Он испугался «</a:t>
            </a:r>
            <a:r>
              <a:rPr lang="ru-RU" sz="1400" b="1" dirty="0">
                <a:latin typeface="Book Antiqua" pitchFamily="18" charset="0"/>
              </a:rPr>
              <a:t>мненья света», которое презирал, и стал виновником гибели Ленского. </a:t>
            </a:r>
          </a:p>
          <a:p>
            <a:pPr algn="ctr">
              <a:defRPr/>
            </a:pPr>
            <a:r>
              <a:rPr lang="ru-RU" sz="1400" b="1" dirty="0">
                <a:latin typeface="Georgia" pitchFamily="18" charset="0"/>
              </a:rPr>
              <a:t> </a:t>
            </a:r>
          </a:p>
        </p:txBody>
      </p:sp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4690719" y="1559331"/>
            <a:ext cx="180181" cy="32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4684713" y="1554824"/>
            <a:ext cx="180181" cy="32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11269" name="Picture 6" descr="D:\Е.А.К\В работе-конкурсы+\А.С.Пушкин Евгений Онегин-иллюстрации\Онегин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0090" y="193665"/>
            <a:ext cx="2318332" cy="281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6818" y="122227"/>
            <a:ext cx="5500726" cy="30003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5842" y="265103"/>
            <a:ext cx="2000264" cy="1775531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latin typeface="Book Antiqua" pitchFamily="18" charset="0"/>
              </a:rPr>
              <a:t>             Переживания</a:t>
            </a:r>
            <a:r>
              <a:rPr lang="ru-RU" sz="1400" b="1" dirty="0">
                <a:latin typeface="Book Antiqua" pitchFamily="18" charset="0"/>
              </a:rPr>
              <a:t>, </a:t>
            </a:r>
            <a:r>
              <a:rPr lang="ru-RU" sz="1400" b="1" dirty="0" smtClean="0">
                <a:latin typeface="Book Antiqua" pitchFamily="18" charset="0"/>
              </a:rPr>
              <a:t>размышления</a:t>
            </a:r>
            <a:r>
              <a:rPr lang="ru-RU" sz="1400" b="1" dirty="0">
                <a:latin typeface="Book Antiqua" pitchFamily="18" charset="0"/>
              </a:rPr>
              <a:t>, </a:t>
            </a:r>
            <a:r>
              <a:rPr lang="ru-RU" sz="1400" b="1" dirty="0" err="1" smtClean="0">
                <a:latin typeface="Book Antiqua" pitchFamily="18" charset="0"/>
              </a:rPr>
              <a:t>путе-шествия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>
                <a:latin typeface="Book Antiqua" pitchFamily="18" charset="0"/>
              </a:rPr>
              <a:t>обогатили </a:t>
            </a:r>
            <a:r>
              <a:rPr lang="ru-RU" sz="1400" b="1" dirty="0" smtClean="0">
                <a:latin typeface="Book Antiqua" pitchFamily="18" charset="0"/>
              </a:rPr>
              <a:t>внутренний </a:t>
            </a:r>
            <a:r>
              <a:rPr lang="ru-RU" sz="1400" b="1" dirty="0">
                <a:latin typeface="Book Antiqua" pitchFamily="18" charset="0"/>
              </a:rPr>
              <a:t>мир героя – теперь он способен не только холодно </a:t>
            </a:r>
            <a:r>
              <a:rPr lang="ru-RU" sz="1400" b="1" dirty="0" err="1" smtClean="0">
                <a:latin typeface="Book Antiqua" pitchFamily="18" charset="0"/>
              </a:rPr>
              <a:t>анализи-ровать</a:t>
            </a:r>
            <a:r>
              <a:rPr lang="ru-RU" sz="1400" b="1" dirty="0">
                <a:latin typeface="Book Antiqua" pitchFamily="18" charset="0"/>
              </a:rPr>
              <a:t>, </a:t>
            </a:r>
            <a:r>
              <a:rPr lang="ru-RU" sz="1400" b="1" dirty="0" smtClean="0">
                <a:latin typeface="Book Antiqua" pitchFamily="18" charset="0"/>
              </a:rPr>
              <a:t> но </a:t>
            </a:r>
            <a:r>
              <a:rPr lang="ru-RU" sz="1400" b="1" dirty="0">
                <a:latin typeface="Book Antiqua" pitchFamily="18" charset="0"/>
              </a:rPr>
              <a:t>и любить. 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endParaRPr lang="ru-RU" sz="1400" b="1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818" y="122227"/>
            <a:ext cx="5500726" cy="30003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1132" y="2336805"/>
            <a:ext cx="4929223" cy="698314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Book Antiqua" pitchFamily="18" charset="0"/>
              </a:rPr>
              <a:t>     В </a:t>
            </a:r>
            <a:r>
              <a:rPr lang="ru-RU" sz="1400" b="1" dirty="0">
                <a:latin typeface="Book Antiqua" pitchFamily="18" charset="0"/>
              </a:rPr>
              <a:t>конце романа перед нами уже не «демон» </a:t>
            </a:r>
            <a:endParaRPr lang="ru-RU" sz="1400" b="1" dirty="0" smtClean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Book Antiqua" pitchFamily="18" charset="0"/>
              </a:rPr>
              <a:t>с преждевременно </a:t>
            </a:r>
            <a:r>
              <a:rPr lang="ru-RU" sz="1400" b="1" dirty="0">
                <a:latin typeface="Book Antiqua" pitchFamily="18" charset="0"/>
              </a:rPr>
              <a:t>состарившейся душой, а герой, жаждущий счастья и любви.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9694" y="2122491"/>
            <a:ext cx="5417363" cy="267426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Любовь    для     Пушкина    –    пробуждение </a:t>
            </a:r>
            <a:r>
              <a:rPr lang="ru-RU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души</a:t>
            </a:r>
            <a:r>
              <a:rPr lang="ru-RU" sz="1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r>
              <a:rPr lang="ru-RU" sz="1400" b="1" dirty="0" smtClean="0">
                <a:latin typeface="Book Antiqua" pitchFamily="18" charset="0"/>
              </a:rPr>
              <a:t>  </a:t>
            </a:r>
            <a:endParaRPr lang="ru-RU" sz="1400" b="1" dirty="0">
              <a:latin typeface="Book Antiqu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193665"/>
            <a:ext cx="335758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Горизонтальный свиток 6"/>
          <p:cNvSpPr/>
          <p:nvPr/>
        </p:nvSpPr>
        <p:spPr>
          <a:xfrm>
            <a:off x="454008" y="2265367"/>
            <a:ext cx="4714908" cy="90804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0363" y="67601"/>
            <a:ext cx="5135166" cy="421315"/>
          </a:xfrm>
          <a:prstGeom prst="rect">
            <a:avLst/>
          </a:prstGeom>
        </p:spPr>
        <p:txBody>
          <a:bodyPr lIns="51481" tIns="25740" rIns="51481" bIns="25740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Татьяна Ларина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25644" y="622293"/>
            <a:ext cx="3525842" cy="2514195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just">
              <a:defRPr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Внешность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героини дороги автору. «Ни красотой сестры своей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Ни  свежестью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румяной </a:t>
            </a:r>
          </a:p>
          <a:p>
            <a:pPr algn="just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привлекла б она очей.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Дика, печальна, молчалива». «Она в семье своей родной казалась девочкой чужой»: играм предпочитала уединение,  ей « с детства нравились романы»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и    рассказы   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няни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 старине.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1714512" cy="24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256" y="122227"/>
            <a:ext cx="3018036" cy="3068193"/>
          </a:xfrm>
          <a:prstGeom prst="rect">
            <a:avLst/>
          </a:prstGeom>
        </p:spPr>
        <p:txBody>
          <a:bodyPr lIns="51481" tIns="25740" rIns="51481" bIns="25740">
            <a:spAutoFit/>
          </a:bodyPr>
          <a:lstStyle/>
          <a:p>
            <a:pPr algn="just">
              <a:defRPr/>
            </a:pPr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В </a:t>
            </a: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любви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1400" b="1" dirty="0">
                <a:latin typeface="Book Antiqua" pitchFamily="18" charset="0"/>
              </a:rPr>
              <a:t>Татьяна отличается от светских девушек: нет кокетства, жеманства. Зато есть наивность, поэтичность, </a:t>
            </a:r>
            <a:r>
              <a:rPr lang="ru-RU" sz="1400" b="1" dirty="0" err="1" smtClean="0">
                <a:latin typeface="Book Antiqua" pitchFamily="18" charset="0"/>
              </a:rPr>
              <a:t>мечта-тельность</a:t>
            </a:r>
            <a:r>
              <a:rPr lang="ru-RU" sz="1400" b="1" dirty="0">
                <a:latin typeface="Book Antiqua" pitchFamily="18" charset="0"/>
              </a:rPr>
              <a:t>. Под влиянием романов она создает в своем воображении романтический образ возлюбленного. Таким предстал перед нею Евгений Онегин. Татьяна проявляет решительность и смелость: своим письмом фактически бросает вызов светским условностям.</a:t>
            </a:r>
          </a:p>
        </p:txBody>
      </p:sp>
      <p:pic>
        <p:nvPicPr>
          <p:cNvPr id="14339" name="Picture 3" descr="D:\Е.А.К\В работе-конкурсы+\А.С.Пушкин Евгений Онегин-иллюстрации\Татьяна 2.jp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2966" y="193665"/>
            <a:ext cx="21741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6818" y="122227"/>
            <a:ext cx="5572164" cy="300039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694" y="265103"/>
            <a:ext cx="2882900" cy="2806583"/>
          </a:xfrm>
          <a:prstGeom prst="rect">
            <a:avLst/>
          </a:prstGeom>
          <a:noFill/>
        </p:spPr>
        <p:txBody>
          <a:bodyPr wrap="square" lIns="51481" tIns="25740" rIns="51481" bIns="25740">
            <a:spAutoFit/>
          </a:bodyPr>
          <a:lstStyle/>
          <a:p>
            <a:pPr algn="just">
              <a:defRPr/>
            </a:pPr>
            <a:r>
              <a:rPr lang="ru-RU" sz="1100" dirty="0"/>
              <a:t>   </a:t>
            </a:r>
            <a:r>
              <a:rPr lang="ru-RU" sz="1100" dirty="0" smtClean="0"/>
              <a:t>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основе ее мира – </a:t>
            </a: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народная культура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Татьяна тонко чувствует природу:  душевная чуткость делает ее ближе к простому народу, чем к светскому обществу. Даже имя её привычнее в народной среде. Им впервые названа героиня романа.  </a:t>
            </a:r>
          </a:p>
          <a:p>
            <a:pPr algn="just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Перед нами неброская, печальная, но глубокая и чистая натура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богатым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внутренним миром. </a:t>
            </a:r>
          </a:p>
          <a:p>
            <a:pPr algn="ctr">
              <a:defRPr/>
            </a:pPr>
            <a:r>
              <a:rPr lang="ru-RU" sz="1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b="1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8256" y="122227"/>
            <a:ext cx="5429288" cy="292895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D:\Е.А.К\В работе-конкурсы+\А.С.Пушкин Евгений Онегин-иллюстрации\Татьяна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8652" y="193665"/>
            <a:ext cx="235745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694" y="0"/>
            <a:ext cx="2000264" cy="2729639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just">
              <a:lnSpc>
                <a:spcPts val="1600"/>
              </a:lnSpc>
              <a:defRPr/>
            </a:pPr>
            <a:r>
              <a:rPr lang="ru-RU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Светская </a:t>
            </a:r>
            <a:r>
              <a:rPr lang="ru-RU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только подчеркивает цельность натуры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ге-роини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Став женой генерала, уважаемой дамой, Татьяна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ос-тается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прежней. Она не изменяет своим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духов-ным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ценностям в угоду светскому обществу,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сохранив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душе чистоту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 искренность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256" y="50790"/>
            <a:ext cx="5429288" cy="30718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9958" y="122227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39694" y="2408243"/>
            <a:ext cx="5214974" cy="913757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Светскую </a:t>
            </a:r>
            <a:r>
              <a:rPr lang="ru-RU" sz="1400" dirty="0" smtClean="0">
                <a:latin typeface="Book Antiqua" pitchFamily="18" charset="0"/>
              </a:rPr>
              <a:t>жизнь </a:t>
            </a:r>
            <a:r>
              <a:rPr lang="ru-RU" sz="1400" dirty="0">
                <a:latin typeface="Book Antiqua" pitchFamily="18" charset="0"/>
              </a:rPr>
              <a:t>считает «блеском, мишурой, ветошью маскарада».</a:t>
            </a:r>
            <a:r>
              <a:rPr lang="ru-RU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1400" dirty="0">
                <a:latin typeface="Book Antiqua" pitchFamily="18" charset="0"/>
              </a:rPr>
              <a:t>Она </a:t>
            </a:r>
            <a:r>
              <a:rPr lang="ru-RU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воплощение идеального образа русской женщины</a:t>
            </a:r>
            <a:r>
              <a:rPr lang="ru-RU" sz="1400" dirty="0">
                <a:latin typeface="Book Antiqua" pitchFamily="18" charset="0"/>
              </a:rPr>
              <a:t>, «милый идеал» Пушкина.</a:t>
            </a:r>
          </a:p>
          <a:p>
            <a:pPr algn="ctr">
              <a:defRPr/>
            </a:pPr>
            <a:r>
              <a:rPr lang="ru-RU" sz="1400" b="1" dirty="0"/>
              <a:t> </a:t>
            </a:r>
          </a:p>
        </p:txBody>
      </p:sp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Шестиугольник 15"/>
          <p:cNvSpPr/>
          <p:nvPr/>
        </p:nvSpPr>
        <p:spPr>
          <a:xfrm>
            <a:off x="2882900" y="2122491"/>
            <a:ext cx="2714644" cy="1000132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168256" y="2193929"/>
            <a:ext cx="2571768" cy="928694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811330" y="622293"/>
            <a:ext cx="2071702" cy="114300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0091" y="101402"/>
            <a:ext cx="5585619" cy="359759"/>
          </a:xfrm>
          <a:prstGeom prst="rect">
            <a:avLst/>
          </a:prstGeom>
        </p:spPr>
        <p:txBody>
          <a:bodyPr lIns="51481" tIns="25740" rIns="51481" bIns="25740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Евгений Онегин и Владимир Ленский</a:t>
            </a:r>
          </a:p>
        </p:txBody>
      </p:sp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1811330" y="622293"/>
            <a:ext cx="2071703" cy="11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Book Antiqua" pitchFamily="18" charset="0"/>
              </a:rPr>
              <a:t>Это </a:t>
            </a:r>
            <a:r>
              <a:rPr lang="ru-RU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антиподы</a:t>
            </a:r>
            <a:r>
              <a:rPr lang="ru-RU" sz="1400" b="1" dirty="0">
                <a:latin typeface="Book Antiqua" pitchFamily="18" charset="0"/>
              </a:rPr>
              <a:t> –</a:t>
            </a:r>
            <a:r>
              <a:rPr lang="en-US" sz="1400" b="1" dirty="0">
                <a:latin typeface="Book Antiqua" pitchFamily="18" charset="0"/>
              </a:rPr>
              <a:t> </a:t>
            </a:r>
          </a:p>
          <a:p>
            <a:pPr algn="ctr">
              <a:defRPr/>
            </a:pPr>
            <a:r>
              <a:rPr lang="ru-RU" sz="1400" b="1" dirty="0">
                <a:latin typeface="Book Antiqua" pitchFamily="18" charset="0"/>
              </a:rPr>
              <a:t>«волна и камень», </a:t>
            </a:r>
            <a:endParaRPr lang="en-US" sz="1400" b="1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400" b="1" dirty="0">
                <a:latin typeface="Book Antiqua" pitchFamily="18" charset="0"/>
              </a:rPr>
              <a:t>«лед и пламень», </a:t>
            </a:r>
          </a:p>
          <a:p>
            <a:pPr algn="ctr">
              <a:defRPr/>
            </a:pPr>
            <a:r>
              <a:rPr lang="ru-RU" sz="1400" b="1" dirty="0">
                <a:latin typeface="Book Antiqua" pitchFamily="18" charset="0"/>
              </a:rPr>
              <a:t>«от делать нечего друзья»… </a:t>
            </a:r>
          </a:p>
        </p:txBody>
      </p:sp>
      <p:sp>
        <p:nvSpPr>
          <p:cNvPr id="17412" name="Прямоугольник 7"/>
          <p:cNvSpPr>
            <a:spLocks noChangeArrowheads="1"/>
          </p:cNvSpPr>
          <p:nvPr/>
        </p:nvSpPr>
        <p:spPr bwMode="auto">
          <a:xfrm>
            <a:off x="239694" y="2193929"/>
            <a:ext cx="2207220" cy="91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/>
          <a:p>
            <a:pPr algn="ctr"/>
            <a:r>
              <a:rPr lang="ru-RU" sz="1400" b="1" dirty="0">
                <a:latin typeface="Book Antiqua" pitchFamily="18" charset="0"/>
              </a:rPr>
              <a:t>Онегин получил традиционное дворянское воспитание и </a:t>
            </a:r>
            <a:r>
              <a:rPr lang="ru-RU" sz="1400" b="1" dirty="0" smtClean="0">
                <a:latin typeface="Book Antiqua" pitchFamily="18" charset="0"/>
              </a:rPr>
              <a:t>образование.</a:t>
            </a:r>
            <a:endParaRPr lang="ru-RU" sz="1400" dirty="0">
              <a:latin typeface="Book Antiqua" pitchFamily="18" charset="0"/>
            </a:endParaRPr>
          </a:p>
        </p:txBody>
      </p:sp>
      <p:sp>
        <p:nvSpPr>
          <p:cNvPr id="17413" name="Прямоугольник 8"/>
          <p:cNvSpPr>
            <a:spLocks noChangeArrowheads="1"/>
          </p:cNvSpPr>
          <p:nvPr/>
        </p:nvSpPr>
        <p:spPr bwMode="auto">
          <a:xfrm>
            <a:off x="2954338" y="2051053"/>
            <a:ext cx="2657674" cy="11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/>
          <a:p>
            <a:pPr algn="ctr"/>
            <a:r>
              <a:rPr lang="ru-RU" sz="1400" b="1" dirty="0">
                <a:latin typeface="Book Antiqua" pitchFamily="18" charset="0"/>
              </a:rPr>
              <a:t>Ленский учился </a:t>
            </a:r>
            <a:endParaRPr lang="ru-RU" sz="1400" b="1" dirty="0" smtClean="0">
              <a:latin typeface="Book Antiqua" pitchFamily="18" charset="0"/>
            </a:endParaRPr>
          </a:p>
          <a:p>
            <a:pPr algn="ctr"/>
            <a:r>
              <a:rPr lang="ru-RU" sz="1400" b="1" dirty="0" smtClean="0">
                <a:latin typeface="Book Antiqua" pitchFamily="18" charset="0"/>
              </a:rPr>
              <a:t>в Германии. </a:t>
            </a:r>
            <a:r>
              <a:rPr lang="ru-RU" sz="1400" b="1" dirty="0">
                <a:latin typeface="Book Antiqua" pitchFamily="18" charset="0"/>
              </a:rPr>
              <a:t>Результатом такого образования становится романтическое </a:t>
            </a:r>
            <a:r>
              <a:rPr lang="ru-RU" sz="1400" b="1" dirty="0" smtClean="0">
                <a:latin typeface="Book Antiqua" pitchFamily="18" charset="0"/>
              </a:rPr>
              <a:t>мировосприятие.</a:t>
            </a:r>
            <a:endParaRPr lang="ru-RU" sz="1400" dirty="0">
              <a:latin typeface="Book Antiqua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1882768" y="1765301"/>
            <a:ext cx="785818" cy="3718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2"/>
          </p:cNvCxnSpPr>
          <p:nvPr/>
        </p:nvCxnSpPr>
        <p:spPr>
          <a:xfrm rot="16200000" flipH="1">
            <a:off x="3115073" y="1497408"/>
            <a:ext cx="285752" cy="8215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8" descr="D:\Е.А.К\В работе-конкурсы+\А.С.Пушкин Евгений Онегин-иллюстрации\Онегин 3.jp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32" y="550855"/>
            <a:ext cx="1414423" cy="153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D:\Е.А.К\В работе-конкурсы+\А.С.Пушкин Евгений Онегин-иллюстрации\Ленскийjpg.jp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7346" y="550855"/>
            <a:ext cx="13914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239694" y="2336805"/>
            <a:ext cx="5214974" cy="64294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90091" y="135202"/>
            <a:ext cx="2117130" cy="225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/>
          <a:p>
            <a:pPr algn="ctr"/>
            <a:r>
              <a:rPr lang="ru-RU" sz="1100" b="1" dirty="0">
                <a:latin typeface="Book Antiqua" pitchFamily="18" charset="0"/>
              </a:rPr>
              <a:t>Онегин чувствует себя уставшим от жизни, разочаровавшимся в ней, для него нет никаких ценностей – </a:t>
            </a:r>
            <a:r>
              <a:rPr lang="ru-RU" sz="1100" b="1" dirty="0" smtClean="0">
                <a:latin typeface="Book Antiqua" pitchFamily="18" charset="0"/>
              </a:rPr>
              <a:t>он </a:t>
            </a:r>
            <a:r>
              <a:rPr lang="ru-RU" sz="1100" b="1" dirty="0">
                <a:latin typeface="Book Antiqua" pitchFamily="18" charset="0"/>
              </a:rPr>
              <a:t>не ценит любовь, дружбу.</a:t>
            </a:r>
          </a:p>
          <a:p>
            <a:pPr algn="ctr"/>
            <a:r>
              <a:rPr lang="ru-RU" sz="1100" b="1" dirty="0">
                <a:latin typeface="Book Antiqua" pitchFamily="18" charset="0"/>
              </a:rPr>
              <a:t>«Нет: рано чувства в нем остыли </a:t>
            </a:r>
            <a:r>
              <a:rPr lang="en-US" sz="1100" b="1" dirty="0">
                <a:latin typeface="Book Antiqua" pitchFamily="18" charset="0"/>
              </a:rPr>
              <a:t>/</a:t>
            </a:r>
            <a:r>
              <a:rPr lang="ru-RU" sz="1100" b="1" dirty="0">
                <a:latin typeface="Book Antiqua" pitchFamily="18" charset="0"/>
              </a:rPr>
              <a:t>Ему наскучил света шум</a:t>
            </a:r>
            <a:r>
              <a:rPr lang="ru-RU" sz="1100" b="1" dirty="0" smtClean="0">
                <a:latin typeface="Book Antiqua" pitchFamily="18" charset="0"/>
              </a:rPr>
              <a:t>».И </a:t>
            </a:r>
            <a:r>
              <a:rPr lang="ru-RU" sz="1100" b="1" dirty="0">
                <a:latin typeface="Book Antiqua" pitchFamily="18" charset="0"/>
              </a:rPr>
              <a:t>далее автор «ставит «диагноз» состоянию своего героя – «короче: русская хандра </a:t>
            </a:r>
            <a:r>
              <a:rPr lang="ru-RU" sz="1100" b="1" dirty="0" smtClean="0">
                <a:latin typeface="Book Antiqua" pitchFamily="18" charset="0"/>
              </a:rPr>
              <a:t>им  </a:t>
            </a:r>
            <a:r>
              <a:rPr lang="ru-RU" sz="1100" b="1" dirty="0">
                <a:latin typeface="Book Antiqua" pitchFamily="18" charset="0"/>
              </a:rPr>
              <a:t>овладела понемногу…»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3648671" y="135202"/>
            <a:ext cx="2027039" cy="225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/>
          <a:p>
            <a:pPr algn="ctr"/>
            <a:r>
              <a:rPr lang="ru-RU" sz="1100" b="1" dirty="0">
                <a:latin typeface="Book Antiqua" pitchFamily="18" charset="0"/>
              </a:rPr>
              <a:t>Вернувшись на родину, Ленский ждет от жизни счастья и чуда – поэтому его душа и сердце открыты для любви, дружбы и творчества:</a:t>
            </a:r>
          </a:p>
          <a:p>
            <a:pPr algn="ctr"/>
            <a:r>
              <a:rPr lang="ru-RU" sz="1100" b="1" dirty="0">
                <a:latin typeface="Book Antiqua" pitchFamily="18" charset="0"/>
              </a:rPr>
              <a:t>«Цель жизни нашей для него</a:t>
            </a:r>
            <a:r>
              <a:rPr lang="en-US" sz="1100" b="1" dirty="0">
                <a:latin typeface="Book Antiqua" pitchFamily="18" charset="0"/>
              </a:rPr>
              <a:t>/</a:t>
            </a:r>
            <a:r>
              <a:rPr lang="ru-RU" sz="1100" b="1" dirty="0">
                <a:latin typeface="Book Antiqua" pitchFamily="18" charset="0"/>
              </a:rPr>
              <a:t>Была заманчивой загадкой,</a:t>
            </a:r>
            <a:r>
              <a:rPr lang="en-US" sz="1100" b="1" dirty="0">
                <a:latin typeface="Book Antiqua" pitchFamily="18" charset="0"/>
              </a:rPr>
              <a:t>/</a:t>
            </a:r>
            <a:r>
              <a:rPr lang="ru-RU" sz="1100" b="1" dirty="0">
                <a:latin typeface="Book Antiqua" pitchFamily="18" charset="0"/>
              </a:rPr>
              <a:t> </a:t>
            </a:r>
          </a:p>
          <a:p>
            <a:pPr algn="ctr"/>
            <a:r>
              <a:rPr lang="ru-RU" sz="1100" b="1" dirty="0">
                <a:latin typeface="Book Antiqua" pitchFamily="18" charset="0"/>
              </a:rPr>
              <a:t>Над ней он голову ломал</a:t>
            </a:r>
          </a:p>
          <a:p>
            <a:pPr algn="ctr"/>
            <a:r>
              <a:rPr lang="ru-RU" sz="1100" b="1" dirty="0">
                <a:latin typeface="Book Antiqua" pitchFamily="18" charset="0"/>
              </a:rPr>
              <a:t>И чудеса подозревал</a:t>
            </a:r>
            <a:r>
              <a:rPr lang="ru-RU" sz="1100" dirty="0">
                <a:latin typeface="Book Antiqua" pitchFamily="18" charset="0"/>
              </a:rPr>
              <a:t>» </a:t>
            </a:r>
            <a:r>
              <a:rPr lang="ru-RU" sz="1100" b="1" dirty="0">
                <a:latin typeface="Book Antiqua" pitchFamily="18" charset="0"/>
              </a:rPr>
              <a:t>«Он сердцем </a:t>
            </a:r>
          </a:p>
          <a:p>
            <a:pPr algn="ctr"/>
            <a:r>
              <a:rPr lang="ru-RU" sz="1100" b="1" dirty="0">
                <a:latin typeface="Book Antiqua" pitchFamily="18" charset="0"/>
              </a:rPr>
              <a:t>милый был невежда»</a:t>
            </a:r>
            <a:endParaRPr lang="en-US" sz="1100" b="1" dirty="0">
              <a:latin typeface="Book Antiqua" pitchFamily="18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180181" y="2479681"/>
            <a:ext cx="5585619" cy="3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/>
          <a:p>
            <a:pPr algn="ctr">
              <a:defRPr/>
            </a:pPr>
            <a:r>
              <a:rPr lang="ru-RU" sz="1100" b="1" dirty="0">
                <a:latin typeface="Book Antiqua" pitchFamily="18" charset="0"/>
              </a:rPr>
              <a:t>Ссора на балу, дуэль – </a:t>
            </a:r>
            <a:r>
              <a:rPr lang="ru-RU" sz="11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переломные события в жизни героев</a:t>
            </a:r>
            <a:r>
              <a:rPr lang="ru-RU" sz="1100" b="1" dirty="0">
                <a:latin typeface="Book Antiqua" pitchFamily="18" charset="0"/>
              </a:rPr>
              <a:t>. </a:t>
            </a:r>
            <a:endParaRPr lang="ru-RU" sz="1100" b="1" dirty="0" smtClean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100" b="1" dirty="0" smtClean="0">
                <a:latin typeface="Book Antiqua" pitchFamily="18" charset="0"/>
              </a:rPr>
              <a:t>Смерть </a:t>
            </a:r>
            <a:r>
              <a:rPr lang="ru-RU" sz="1100" b="1" dirty="0">
                <a:latin typeface="Book Antiqua" pitchFamily="18" charset="0"/>
              </a:rPr>
              <a:t>Ленского стала причиной серьёзных изменений в Онегине.</a:t>
            </a:r>
            <a:endParaRPr lang="ru-RU" sz="1100" dirty="0">
              <a:latin typeface="Book Antiqua" pitchFamily="18" charset="0"/>
            </a:endParaRPr>
          </a:p>
        </p:txBody>
      </p:sp>
      <p:pic>
        <p:nvPicPr>
          <p:cNvPr id="18437" name="Picture 5" descr="D:\Е.А.К\В работе-конкурсы+\А.С.Пушкин Евгений Онегин-иллюстрации\Дуэль 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520" y="193665"/>
            <a:ext cx="15765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6818" y="50790"/>
            <a:ext cx="5572164" cy="300039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:\Е.А.К\В работе-конкурсы+\А.С.Пушкин Евгений Онегин-иллюстрации\Б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8718" y="693731"/>
            <a:ext cx="19589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8256" y="0"/>
            <a:ext cx="3648671" cy="482870"/>
          </a:xfrm>
          <a:prstGeom prst="rect">
            <a:avLst/>
          </a:prstGeom>
        </p:spPr>
        <p:txBody>
          <a:bodyPr lIns="51481" tIns="25740" rIns="51481" bIns="25740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Ольга Ларина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818" y="622293"/>
            <a:ext cx="3357586" cy="2421862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Book Antiqua" pitchFamily="18" charset="0"/>
              </a:rPr>
              <a:t>«Всегда скромна, всегда послушна, </a:t>
            </a:r>
          </a:p>
          <a:p>
            <a:pPr algn="ctr">
              <a:defRPr/>
            </a:pPr>
            <a:r>
              <a:rPr lang="ru-RU" sz="1400" b="1" dirty="0">
                <a:latin typeface="Book Antiqua" pitchFamily="18" charset="0"/>
              </a:rPr>
              <a:t>Всегда как утро весела, </a:t>
            </a:r>
          </a:p>
          <a:p>
            <a:pPr algn="ctr">
              <a:defRPr/>
            </a:pPr>
            <a:r>
              <a:rPr lang="ru-RU" sz="1400" b="1" dirty="0">
                <a:latin typeface="Book Antiqua" pitchFamily="18" charset="0"/>
              </a:rPr>
              <a:t>Как жизнь поэта простодушна…»</a:t>
            </a:r>
          </a:p>
          <a:p>
            <a:pPr algn="ctr">
              <a:defRPr/>
            </a:pPr>
            <a:r>
              <a:rPr lang="ru-RU" sz="1400" b="1" dirty="0">
                <a:latin typeface="Book Antiqua" pitchFamily="18" charset="0"/>
              </a:rPr>
              <a:t> Но это</a:t>
            </a:r>
            <a:r>
              <a:rPr lang="ru-RU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натура обыкновенная</a:t>
            </a:r>
            <a:r>
              <a:rPr lang="ru-RU" sz="1400" b="1" dirty="0">
                <a:latin typeface="Book Antiqua" pitchFamily="18" charset="0"/>
              </a:rPr>
              <a:t>. Ольга любит Ленского потому, что просто хочет любить, чувствует его любовь. В силу своей заурядности она не понимает, какой огонь зажгла в душе поэта. И не удивительно, что, оплакав его гибель, она вскоре выходит замуж за улана.</a:t>
            </a:r>
          </a:p>
        </p:txBody>
      </p:sp>
      <p:pic>
        <p:nvPicPr>
          <p:cNvPr id="19461" name="Picture 5" descr="D:\Е.А.К\В работе-конкурсы+\А.С.Пушкин Евгений Онегин-иллюстрации\Ольга.jp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718" y="0"/>
            <a:ext cx="1399408" cy="1479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b="14286"/>
          <a:stretch>
            <a:fillRect/>
          </a:stretch>
        </p:blipFill>
        <p:spPr bwMode="auto">
          <a:xfrm>
            <a:off x="0" y="0"/>
            <a:ext cx="5765800" cy="324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97214" y="2265367"/>
            <a:ext cx="1366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В.Г.Белинский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5499" y="101402"/>
            <a:ext cx="4729757" cy="482870"/>
          </a:xfrm>
          <a:prstGeom prst="rect">
            <a:avLst/>
          </a:prstGeom>
          <a:noFill/>
        </p:spPr>
        <p:txBody>
          <a:bodyPr lIns="51481" tIns="25740" rIns="51481" bIns="2574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Проблематика романа 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2168520" y="550855"/>
            <a:ext cx="3468489" cy="242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/>
          <a:p>
            <a:pPr algn="just">
              <a:defRPr/>
            </a:pPr>
            <a:r>
              <a:rPr lang="ru-RU" sz="1400" b="1" dirty="0">
                <a:latin typeface="Book Antiqua" pitchFamily="18" charset="0"/>
              </a:rPr>
              <a:t>Анализируя роман, 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</a:t>
            </a: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Г. Белинский  </a:t>
            </a:r>
            <a:r>
              <a:rPr lang="ru-RU" sz="1400" b="1" dirty="0" smtClean="0">
                <a:latin typeface="Book Antiqua" pitchFamily="18" charset="0"/>
              </a:rPr>
              <a:t>указал, </a:t>
            </a:r>
            <a:r>
              <a:rPr lang="ru-RU" sz="1400" b="1" dirty="0">
                <a:latin typeface="Book Antiqua" pitchFamily="18" charset="0"/>
              </a:rPr>
              <a:t>что в начале </a:t>
            </a:r>
            <a:r>
              <a:rPr lang="en-US" sz="1400" b="1" dirty="0">
                <a:latin typeface="Book Antiqua" pitchFamily="18" charset="0"/>
              </a:rPr>
              <a:t>XIX </a:t>
            </a:r>
            <a:r>
              <a:rPr lang="ru-RU" sz="1400" b="1" dirty="0" smtClean="0">
                <a:latin typeface="Book Antiqua" pitchFamily="18" charset="0"/>
              </a:rPr>
              <a:t>века </a:t>
            </a:r>
            <a:r>
              <a:rPr lang="ru-RU" sz="1400" b="1" dirty="0">
                <a:latin typeface="Book Antiqua" pitchFamily="18" charset="0"/>
              </a:rPr>
              <a:t>образованное дворянство было</a:t>
            </a:r>
            <a:r>
              <a:rPr lang="en-US" sz="1400" b="1" dirty="0">
                <a:latin typeface="Book Antiqua" pitchFamily="18" charset="0"/>
              </a:rPr>
              <a:t> </a:t>
            </a:r>
            <a:r>
              <a:rPr lang="ru-RU" sz="1400" b="1" dirty="0">
                <a:latin typeface="Book Antiqua" pitchFamily="18" charset="0"/>
              </a:rPr>
              <a:t>тем сословием, «в котором почти исключительно выразился прогресс </a:t>
            </a:r>
            <a:r>
              <a:rPr lang="ru-RU" sz="1400" b="1" dirty="0" smtClean="0">
                <a:latin typeface="Book Antiqua" pitchFamily="18" charset="0"/>
              </a:rPr>
              <a:t>русского  </a:t>
            </a:r>
            <a:r>
              <a:rPr lang="ru-RU" sz="1400" b="1" dirty="0">
                <a:latin typeface="Book Antiqua" pitchFamily="18" charset="0"/>
              </a:rPr>
              <a:t>общества», </a:t>
            </a:r>
            <a:r>
              <a:rPr lang="ru-RU" sz="1400" b="1" dirty="0" smtClean="0">
                <a:latin typeface="Book Antiqua" pitchFamily="18" charset="0"/>
              </a:rPr>
              <a:t> и </a:t>
            </a:r>
            <a:r>
              <a:rPr lang="ru-RU" sz="1400" b="1" dirty="0">
                <a:latin typeface="Book Antiqua" pitchFamily="18" charset="0"/>
              </a:rPr>
              <a:t>что </a:t>
            </a:r>
            <a:r>
              <a:rPr lang="ru-RU" sz="1400" b="1" dirty="0" smtClean="0">
                <a:latin typeface="Book Antiqua" pitchFamily="18" charset="0"/>
              </a:rPr>
              <a:t>  Пушкин </a:t>
            </a:r>
            <a:r>
              <a:rPr lang="ru-RU" sz="1400" b="1" dirty="0">
                <a:latin typeface="Book Antiqua" pitchFamily="18" charset="0"/>
              </a:rPr>
              <a:t>в «Онегине» </a:t>
            </a: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«решился представить нам внутреннюю жизнь этого </a:t>
            </a:r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сословия</a:t>
            </a: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а       вместе   с     тем </a:t>
            </a:r>
            <a:r>
              <a:rPr lang="ru-RU" sz="14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общество </a:t>
            </a: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том виде, в каком оно находилось в избранную эпоху».</a:t>
            </a:r>
          </a:p>
        </p:txBody>
      </p:sp>
      <p:pic>
        <p:nvPicPr>
          <p:cNvPr id="3076" name="Picture 6" descr="D:\Е.А.К\В работе-конкурсы+\А.С.Пушкин Евгений Онегин-иллюстрации\Белинский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227" y="676011"/>
            <a:ext cx="1955968" cy="237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227"/>
            <a:ext cx="1668454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8256" y="1265235"/>
            <a:ext cx="5429288" cy="1867864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>
              <a:defRPr/>
            </a:pPr>
            <a:endParaRPr lang="ru-RU" sz="1400" b="1" i="1" dirty="0">
              <a:latin typeface="Arial" pitchFamily="34" charset="0"/>
            </a:endParaRPr>
          </a:p>
          <a:p>
            <a:pPr algn="ctr">
              <a:defRPr/>
            </a:pPr>
            <a:r>
              <a:rPr lang="ru-RU" sz="1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высшем свете Петербурга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 «необходимыми глупцами», клеветниками, чопорными «бальными диктаторами». Автор не забывает и о «соли светской злости», 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«накрахмаленных нахалах» и о нравах общества;</a:t>
            </a:r>
            <a:endParaRPr lang="ru-RU" sz="13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патриархальной Москве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– «ярмарке невест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 «бессвязном пошлом вздоре» её гостиных; </a:t>
            </a:r>
            <a:endParaRPr lang="en-US" sz="13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жизни провинциальных </a:t>
            </a:r>
            <a:r>
              <a:rPr lang="ru-RU" sz="1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помещиков.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о крепостной деревне, о патриархальном семействе Лариных.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8256" y="0"/>
            <a:ext cx="559754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Со страниц романа мы много узнаём об </a:t>
            </a:r>
            <a:r>
              <a:rPr lang="ru-RU" sz="13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эпохе</a:t>
            </a:r>
            <a:r>
              <a:rPr lang="ru-RU" sz="1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ru-RU" sz="1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воспитании детей в дворянской семье</a:t>
            </a:r>
            <a:endParaRPr lang="en-US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образовании: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«Мы все учились понемногу </a:t>
            </a:r>
          </a:p>
          <a:p>
            <a:pPr algn="ctr"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/ Чему-нибудь и как-нибудь…»;</a:t>
            </a:r>
          </a:p>
          <a:p>
            <a:pPr algn="ctr">
              <a:defRPr/>
            </a:pPr>
            <a:r>
              <a:rPr lang="ru-RU" sz="1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моде </a:t>
            </a:r>
            <a:r>
              <a:rPr lang="ru-RU" sz="13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высшем </a:t>
            </a:r>
            <a:r>
              <a:rPr lang="ru-RU" sz="1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свете</a:t>
            </a: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«Острижен по последней моде; </a:t>
            </a:r>
          </a:p>
          <a:p>
            <a:pPr algn="ctr"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/ Как 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dandy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лондонский одет…»;</a:t>
            </a:r>
          </a:p>
          <a:p>
            <a:pPr algn="ctr">
              <a:defRPr/>
            </a:pPr>
            <a:r>
              <a:rPr lang="ru-RU" sz="1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культуре, репертуаре театров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818" y="50790"/>
            <a:ext cx="5572164" cy="307183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03248" y="0"/>
            <a:ext cx="6169048" cy="405926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  значение   романа</a:t>
            </a:r>
            <a:endParaRPr lang="en-U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1396" y="550855"/>
            <a:ext cx="3300233" cy="2806583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latin typeface="Book Antiqua" pitchFamily="18" charset="0"/>
              </a:rPr>
              <a:t>       Уникальное </a:t>
            </a:r>
            <a:r>
              <a:rPr lang="ru-RU" sz="1400" b="1" dirty="0">
                <a:latin typeface="Book Antiqua" pitchFamily="18" charset="0"/>
              </a:rPr>
              <a:t>произведение, не имеющее жанровых аналогов ни в русской, ни в мировой литературе.</a:t>
            </a:r>
          </a:p>
          <a:p>
            <a:pPr algn="just">
              <a:defRPr/>
            </a:pPr>
            <a:r>
              <a:rPr lang="ru-RU" sz="1400" b="1" dirty="0" smtClean="0">
                <a:latin typeface="Book Antiqua" pitchFamily="18" charset="0"/>
              </a:rPr>
              <a:t>Это </a:t>
            </a: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первый реалистический роман в русской литературе</a:t>
            </a:r>
            <a:r>
              <a:rPr lang="ru-RU" sz="1400" b="1" i="1" dirty="0">
                <a:solidFill>
                  <a:srgbClr val="C00000"/>
                </a:solidFill>
                <a:latin typeface="Book Antiqua" pitchFamily="18" charset="0"/>
              </a:rPr>
              <a:t>.</a:t>
            </a:r>
          </a:p>
          <a:p>
            <a:pPr algn="just">
              <a:defRPr/>
            </a:pPr>
            <a:r>
              <a:rPr lang="ru-RU" sz="1400" b="1" dirty="0" smtClean="0">
                <a:latin typeface="Book Antiqua" pitchFamily="18" charset="0"/>
              </a:rPr>
              <a:t>        Явление   исключительное </a:t>
            </a:r>
            <a:r>
              <a:rPr lang="ru-RU" sz="1400" b="1" dirty="0">
                <a:latin typeface="Book Antiqua" pitchFamily="18" charset="0"/>
              </a:rPr>
              <a:t>по широте охвата русской </a:t>
            </a:r>
            <a:r>
              <a:rPr lang="ru-RU" sz="1400" b="1" dirty="0" err="1" smtClean="0">
                <a:latin typeface="Book Antiqua" pitchFamily="18" charset="0"/>
              </a:rPr>
              <a:t>действи-тельности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>
                <a:latin typeface="Book Antiqua" pitchFamily="18" charset="0"/>
              </a:rPr>
              <a:t>первых десятилетий </a:t>
            </a:r>
            <a:r>
              <a:rPr lang="en-US" sz="1400" b="1" dirty="0">
                <a:latin typeface="Book Antiqua" pitchFamily="18" charset="0"/>
              </a:rPr>
              <a:t>XIX </a:t>
            </a:r>
            <a:r>
              <a:rPr lang="ru-RU" sz="1400" b="1" dirty="0" smtClean="0">
                <a:latin typeface="Book Antiqua" pitchFamily="18" charset="0"/>
              </a:rPr>
              <a:t>веке.</a:t>
            </a:r>
            <a:endParaRPr lang="ru-RU" sz="1400" b="1" dirty="0">
              <a:latin typeface="Book Antiqua" pitchFamily="18" charset="0"/>
            </a:endParaRPr>
          </a:p>
          <a:p>
            <a:pPr algn="just">
              <a:defRPr/>
            </a:pPr>
            <a:r>
              <a:rPr lang="ru-RU" sz="1400" b="1" dirty="0" smtClean="0">
                <a:latin typeface="Book Antiqua" pitchFamily="18" charset="0"/>
              </a:rPr>
              <a:t>        Глубоко </a:t>
            </a: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национальный роман </a:t>
            </a:r>
            <a:r>
              <a:rPr lang="ru-RU" sz="1400" b="1" dirty="0">
                <a:latin typeface="Book Antiqua" pitchFamily="18" charset="0"/>
              </a:rPr>
              <a:t>по исторической верности и </a:t>
            </a:r>
            <a:r>
              <a:rPr lang="ru-RU" sz="1400" b="1" dirty="0" smtClean="0">
                <a:latin typeface="Book Antiqua" pitchFamily="18" charset="0"/>
              </a:rPr>
              <a:t>полноте </a:t>
            </a:r>
            <a:r>
              <a:rPr lang="ru-RU" sz="1400" b="1" dirty="0">
                <a:latin typeface="Book Antiqua" pitchFamily="18" charset="0"/>
              </a:rPr>
              <a:t>характеров. </a:t>
            </a:r>
          </a:p>
          <a:p>
            <a:pPr algn="just">
              <a:defRPr/>
            </a:pPr>
            <a:r>
              <a:rPr lang="en-US" sz="1100" b="1" dirty="0">
                <a:latin typeface="Book Antiqua" pitchFamily="18" charset="0"/>
              </a:rPr>
              <a:t>    </a:t>
            </a:r>
            <a:r>
              <a:rPr lang="ru-RU" sz="1100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endParaRPr lang="ru-RU" sz="1100" b="1" dirty="0">
              <a:latin typeface="Book Antiqua" pitchFamily="18" charset="0"/>
            </a:endParaRPr>
          </a:p>
        </p:txBody>
      </p:sp>
      <p:pic>
        <p:nvPicPr>
          <p:cNvPr id="22532" name="Picture 4" descr="D:\Е.А.К\В работе-конкурсы+\А.С.Пушкин Евгений Онегин-иллюстрации\Пе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07170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56" y="102424"/>
            <a:ext cx="6000792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800" spc="15" dirty="0" smtClean="0"/>
              <a:t>Задания для самостоятельного выполнения</a:t>
            </a:r>
            <a:endParaRPr sz="1800" spc="5" dirty="0"/>
          </a:p>
        </p:txBody>
      </p:sp>
      <p:sp>
        <p:nvSpPr>
          <p:cNvPr id="5" name="object 5"/>
          <p:cNvSpPr/>
          <p:nvPr/>
        </p:nvSpPr>
        <p:spPr>
          <a:xfrm>
            <a:off x="311133" y="680283"/>
            <a:ext cx="1111148" cy="370638"/>
          </a:xfrm>
          <a:custGeom>
            <a:avLst/>
            <a:gdLst/>
            <a:ahLst/>
            <a:cxnLst/>
            <a:rect l="l" t="t" r="r" b="b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39892" y="765169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25908" y="2693995"/>
            <a:ext cx="1285883" cy="310515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9892" y="2622557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77244" y="1199601"/>
            <a:ext cx="906780" cy="1353820"/>
            <a:chOff x="377244" y="1199601"/>
            <a:chExt cx="906780" cy="1353820"/>
          </a:xfrm>
        </p:grpSpPr>
        <p:sp>
          <p:nvSpPr>
            <p:cNvPr id="14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20975" y="2634669"/>
            <a:ext cx="1043940" cy="231775"/>
            <a:chOff x="320975" y="2634669"/>
            <a:chExt cx="1043940" cy="231775"/>
          </a:xfrm>
        </p:grpSpPr>
        <p:sp>
          <p:nvSpPr>
            <p:cNvPr id="17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54008" y="62229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54140" y="836607"/>
            <a:ext cx="40846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Прочитать статью учебника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"О романе"Евгений Онегин"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страницах 115-119.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Перечитать первые главы романа "Евгений Онегин".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462" y="122227"/>
            <a:ext cx="2786082" cy="2652695"/>
          </a:xfrm>
          <a:prstGeom prst="rect">
            <a:avLst/>
          </a:prstGeom>
          <a:noFill/>
        </p:spPr>
        <p:txBody>
          <a:bodyPr wrap="square" lIns="51481" tIns="25740" rIns="51481" bIns="25740"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Роман    был       написан </a:t>
            </a:r>
          </a:p>
          <a:p>
            <a:pPr algn="just">
              <a:defRPr/>
            </a:pPr>
            <a:r>
              <a:rPr lang="ru-RU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течение 7 лет (1823-1830 гг</a:t>
            </a:r>
            <a:r>
              <a:rPr lang="ru-RU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.).</a:t>
            </a:r>
            <a:endParaRPr lang="ru-RU" sz="1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1832 году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А.С.Пушкин пишет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главу.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замыслу автора,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романе    должно    было    быть </a:t>
            </a:r>
          </a:p>
          <a:p>
            <a:pPr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глав. В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1830 году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Болдине    Пушкин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пишет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(хронику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преддекабристской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эпохи). Но автор сжег рукопись этой главы .  </a:t>
            </a:r>
          </a:p>
          <a:p>
            <a:pPr algn="just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9826" y="122227"/>
            <a:ext cx="3551193" cy="405926"/>
          </a:xfrm>
          <a:prstGeom prst="rect">
            <a:avLst/>
          </a:prstGeom>
        </p:spPr>
        <p:txBody>
          <a:bodyPr wrap="none" lIns="51481" tIns="25740" rIns="51481" bIns="25740">
            <a:sp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создания романа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6818" y="2193929"/>
            <a:ext cx="5572164" cy="867591"/>
          </a:xfrm>
          <a:prstGeom prst="rect">
            <a:avLst/>
          </a:prstGeom>
          <a:noFill/>
        </p:spPr>
        <p:txBody>
          <a:bodyPr wrap="square" lIns="51481" tIns="25740" rIns="51481" bIns="25740"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1833 году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первое полное издание романа Пушкин включает, кроме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главы, «Отрывки из путешествия Онегина».</a:t>
            </a:r>
          </a:p>
        </p:txBody>
      </p:sp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18" y="0"/>
            <a:ext cx="5765800" cy="405926"/>
          </a:xfrm>
          <a:prstGeom prst="rect">
            <a:avLst/>
          </a:prstGeom>
        </p:spPr>
        <p:txBody>
          <a:bodyPr lIns="51481" tIns="25740" rIns="51481" bIns="25740">
            <a:sp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Жанр произведения </a:t>
            </a: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роман в стихах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9694" y="2551119"/>
            <a:ext cx="5225256" cy="544425"/>
          </a:xfrm>
          <a:prstGeom prst="rect">
            <a:avLst/>
          </a:prstGeom>
        </p:spPr>
        <p:txBody>
          <a:bodyPr lIns="51481" tIns="25740" rIns="51481" bIns="2574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Пушкин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писал Петру Вяземскому: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«Я теперь пишу не роман, а роман в стихах – дьявольская разница».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8256" y="622293"/>
            <a:ext cx="3214710" cy="1775531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Пушкин создавал    произведение, когда стихи постепенно утрачивали своё господство, а проза шла к своему торжеству. Автор выбрал промежуточную форму, объединяющую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эпос и лирику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129" t="7096" r="60682"/>
          <a:stretch>
            <a:fillRect/>
          </a:stretch>
        </p:blipFill>
        <p:spPr bwMode="auto">
          <a:xfrm>
            <a:off x="3382966" y="622293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5202"/>
            <a:ext cx="5765800" cy="405926"/>
          </a:xfrm>
          <a:prstGeom prst="rect">
            <a:avLst/>
          </a:prstGeom>
          <a:noFill/>
        </p:spPr>
        <p:txBody>
          <a:bodyPr lIns="51481" tIns="25740" rIns="51481" bIns="25740">
            <a:sp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 и композиция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96818" y="622293"/>
            <a:ext cx="3883032" cy="226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Georgia" pitchFamily="18" charset="0"/>
              </a:rPr>
              <a:t>   </a:t>
            </a:r>
            <a:r>
              <a:rPr lang="ru-RU" sz="1400" b="1" dirty="0" smtClean="0">
                <a:latin typeface="Georgia" pitchFamily="18" charset="0"/>
              </a:rPr>
              <a:t>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Особого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внимания заслуживает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рассмотрение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вопроса о композиции романа.</a:t>
            </a:r>
          </a:p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Судьба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Пушкин приготовили встречу двух героев: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Евгения Онегина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Татьяны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Лариной.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 заметить, что некоторые эпизоды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романе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повторяются дважды,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словно в «зеркальном» отражении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С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одной стороны следует сюжетная линия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связанная с героем – Онегиным, а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другой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стороны –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героиней – Татьяной.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5908" y="622293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5765800" cy="1067645"/>
          </a:xfrm>
          <a:prstGeom prst="rect">
            <a:avLst/>
          </a:prstGeom>
          <a:noFill/>
        </p:spPr>
        <p:txBody>
          <a:bodyPr wrap="square" lIns="51481" tIns="25740" rIns="51481" bIns="25740">
            <a:spAutoFit/>
          </a:bodyPr>
          <a:lstStyle/>
          <a:p>
            <a:pPr algn="ctr">
              <a:defRPr/>
            </a:pP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  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герои </a:t>
            </a: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романа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endParaRPr lang="ru-RU" sz="23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Caption" pitchFamily="18" charset="0"/>
            </a:endParaRPr>
          </a:p>
          <a:p>
            <a:pPr>
              <a:defRPr/>
            </a:pPr>
            <a:endParaRPr lang="ru-RU" dirty="0">
              <a:latin typeface="+mn-lt"/>
            </a:endParaRPr>
          </a:p>
        </p:txBody>
      </p:sp>
      <p:pic>
        <p:nvPicPr>
          <p:cNvPr id="7171" name="Picture 3" descr="D:\Е.А.К\В работе-конкурсы+\А.С.Пушкин Евгений Онегин-иллюстрации\Дом Лариных.jpg"/>
          <p:cNvPicPr>
            <a:picLocks noChangeAspect="1" noChangeArrowheads="1"/>
          </p:cNvPicPr>
          <p:nvPr/>
        </p:nvPicPr>
        <p:blipFill>
          <a:blip r:embed="rId2"/>
          <a:srcRect b="6667"/>
          <a:stretch>
            <a:fillRect/>
          </a:stretch>
        </p:blipFill>
        <p:spPr bwMode="auto">
          <a:xfrm>
            <a:off x="168256" y="622293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5074" y="2908309"/>
            <a:ext cx="5500726" cy="267426"/>
          </a:xfrm>
          <a:prstGeom prst="rect">
            <a:avLst/>
          </a:prstGeom>
          <a:noFill/>
        </p:spPr>
        <p:txBody>
          <a:bodyPr wrap="square" lIns="51481" tIns="25740" rIns="51481" bIns="25740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latin typeface="Book Antiqua" pitchFamily="18" charset="0"/>
              </a:rPr>
              <a:t>Перед нами </a:t>
            </a:r>
            <a:r>
              <a:rPr lang="ru-RU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типичные герои </a:t>
            </a:r>
            <a:r>
              <a:rPr lang="ru-RU" sz="1400" b="1" dirty="0">
                <a:latin typeface="Book Antiqua" pitchFamily="18" charset="0"/>
              </a:rPr>
              <a:t>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типичных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обстоятельствах</a:t>
            </a:r>
            <a:r>
              <a:rPr lang="ru-RU" sz="1400" b="1" dirty="0" smtClean="0"/>
              <a:t>.</a:t>
            </a:r>
            <a:endParaRPr lang="ru-RU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5842" y="622293"/>
            <a:ext cx="2122462" cy="2421862"/>
          </a:xfrm>
          <a:prstGeom prst="rect">
            <a:avLst/>
          </a:prstGeom>
          <a:noFill/>
        </p:spPr>
        <p:txBody>
          <a:bodyPr wrap="square" lIns="51481" tIns="25740" rIns="51481" bIns="25740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Book Antiqua" pitchFamily="18" charset="0"/>
              </a:rPr>
              <a:t>      Это обыкновенные </a:t>
            </a:r>
            <a:r>
              <a:rPr lang="ru-RU" sz="1400" b="1" dirty="0">
                <a:latin typeface="Book Antiqua" pitchFamily="18" charset="0"/>
              </a:rPr>
              <a:t>люди. </a:t>
            </a:r>
            <a:r>
              <a:rPr lang="ru-RU" sz="1400" b="1" dirty="0" smtClean="0">
                <a:latin typeface="Book Antiqua" pitchFamily="18" charset="0"/>
              </a:rPr>
              <a:t>Меняются </a:t>
            </a:r>
            <a:r>
              <a:rPr lang="ru-RU" sz="1400" b="1" dirty="0">
                <a:latin typeface="Book Antiqua" pitchFamily="18" charset="0"/>
              </a:rPr>
              <a:t>не только события 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>
                <a:latin typeface="Book Antiqua" pitchFamily="18" charset="0"/>
              </a:rPr>
              <a:t>в жизни героев – меняются их </a:t>
            </a:r>
            <a:r>
              <a:rPr lang="ru-RU" sz="1400" b="1" dirty="0" smtClean="0">
                <a:latin typeface="Book Antiqua" pitchFamily="18" charset="0"/>
              </a:rPr>
              <a:t>характеры</a:t>
            </a:r>
            <a:r>
              <a:rPr lang="ru-RU" sz="1400" b="1" dirty="0">
                <a:latin typeface="Book Antiqua" pitchFamily="18" charset="0"/>
              </a:rPr>
              <a:t>, образ мыслей. </a:t>
            </a:r>
            <a:r>
              <a:rPr lang="ru-RU" sz="1400" b="1" dirty="0" smtClean="0">
                <a:latin typeface="Book Antiqua" pitchFamily="18" charset="0"/>
              </a:rPr>
              <a:t>  Герои  не </a:t>
            </a:r>
            <a:r>
              <a:rPr lang="ru-RU" sz="1400" b="1" dirty="0">
                <a:latin typeface="Book Antiqua" pitchFamily="18" charset="0"/>
              </a:rPr>
              <a:t>вписываются в схему, они подвластны времени и </a:t>
            </a:r>
            <a:r>
              <a:rPr lang="ru-RU" sz="1400" b="1" dirty="0" smtClean="0">
                <a:latin typeface="Book Antiqua" pitchFamily="18" charset="0"/>
              </a:rPr>
              <a:t>обстоятельствам.     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77492" y="676010"/>
            <a:ext cx="3198217" cy="2421862"/>
          </a:xfrm>
          <a:prstGeom prst="rect">
            <a:avLst/>
          </a:prstGeom>
        </p:spPr>
        <p:txBody>
          <a:bodyPr lIns="51481" tIns="25740" rIns="51481" bIns="25740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Молодой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дворянин, аристократ по происхождению и воспитанию – «забав и роскоши дитя».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 нами типичный представитель своего времени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Автор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часто сравнивает себя с Онегиным, «добрым приятелем» своим, выражает симпатию, иронизирует над ним, но «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… рад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заметить разность»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между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Онегиным и собой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0272" y="50789"/>
            <a:ext cx="5495528" cy="482870"/>
          </a:xfrm>
          <a:prstGeom prst="rect">
            <a:avLst/>
          </a:prstGeom>
        </p:spPr>
        <p:txBody>
          <a:bodyPr lIns="51481" tIns="25740" rIns="51481" bIns="25740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Евгений Онегин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550855"/>
            <a:ext cx="20717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525710" y="193665"/>
            <a:ext cx="3108127" cy="312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/>
          <a:p>
            <a:pPr algn="just">
              <a:defRPr/>
            </a:pPr>
            <a:r>
              <a:rPr lang="ru-RU" sz="1400" dirty="0" smtClean="0">
                <a:latin typeface="Book Antiqua" pitchFamily="18" charset="0"/>
              </a:rPr>
              <a:t>         «</a:t>
            </a:r>
            <a:r>
              <a:rPr lang="ru-RU" sz="1400" b="1" dirty="0">
                <a:latin typeface="Book Antiqua" pitchFamily="18" charset="0"/>
              </a:rPr>
              <a:t>Молодой </a:t>
            </a:r>
            <a:r>
              <a:rPr lang="ru-RU" sz="1400" b="1" dirty="0" smtClean="0">
                <a:latin typeface="Book Antiqua" pitchFamily="18" charset="0"/>
              </a:rPr>
              <a:t>  повеса</a:t>
            </a:r>
            <a:r>
              <a:rPr lang="ru-RU" sz="1400" b="1" dirty="0">
                <a:latin typeface="Book Antiqua" pitchFamily="18" charset="0"/>
              </a:rPr>
              <a:t>», </a:t>
            </a:r>
            <a:r>
              <a:rPr lang="ru-RU" sz="1400" b="1" dirty="0" smtClean="0">
                <a:latin typeface="Book Antiqua" pitchFamily="18" charset="0"/>
              </a:rPr>
              <a:t>   эгоист </a:t>
            </a:r>
            <a:r>
              <a:rPr lang="ru-RU" sz="1400" b="1" dirty="0">
                <a:latin typeface="Book Antiqua" pitchFamily="18" charset="0"/>
              </a:rPr>
              <a:t>и скептик с острым и злым языком. По принятым в свете нормам Онегин «умен и очень мил</a:t>
            </a:r>
            <a:r>
              <a:rPr lang="ru-RU" sz="1400" b="1" dirty="0" smtClean="0">
                <a:latin typeface="Book Antiqua" pitchFamily="18" charset="0"/>
              </a:rPr>
              <a:t>».  Будучи </a:t>
            </a:r>
            <a:r>
              <a:rPr lang="ru-RU" sz="1400" b="1" dirty="0">
                <a:latin typeface="Book Antiqua" pitchFamily="18" charset="0"/>
              </a:rPr>
              <a:t>человеком умным и критически настроенным, быстро разочаровался в суете светской жизни, в людях, в самом себе.</a:t>
            </a:r>
          </a:p>
          <a:p>
            <a:pPr algn="just">
              <a:defRPr/>
            </a:pPr>
            <a:r>
              <a:rPr lang="ru-RU" sz="1400" b="1" dirty="0">
                <a:latin typeface="Book Antiqua" pitchFamily="18" charset="0"/>
              </a:rPr>
              <a:t> </a:t>
            </a:r>
            <a:r>
              <a:rPr lang="ru-RU" sz="1400" b="1" dirty="0" smtClean="0">
                <a:latin typeface="Book Antiqua" pitchFamily="18" charset="0"/>
              </a:rPr>
              <a:t>       В </a:t>
            </a:r>
            <a:r>
              <a:rPr lang="ru-RU" sz="1400" b="1" dirty="0">
                <a:latin typeface="Book Antiqua" pitchFamily="18" charset="0"/>
              </a:rPr>
              <a:t>начале романа это</a:t>
            </a:r>
            <a:r>
              <a:rPr lang="ru-RU" sz="1400" b="1" i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молодой человек с душой старика</a:t>
            </a:r>
            <a:r>
              <a:rPr lang="ru-RU" sz="1400" b="1" dirty="0">
                <a:latin typeface="Book Antiqua" pitchFamily="18" charset="0"/>
              </a:rPr>
              <a:t>, появляющийся в гостиных «угрюмым, томным».</a:t>
            </a:r>
          </a:p>
          <a:p>
            <a:pPr>
              <a:defRPr/>
            </a:pPr>
            <a:endParaRPr lang="ru-RU" dirty="0">
              <a:latin typeface="Georgia" pitchFamily="18" charset="0"/>
            </a:endParaRPr>
          </a:p>
        </p:txBody>
      </p:sp>
      <p:pic>
        <p:nvPicPr>
          <p:cNvPr id="9219" name="Рисунок 8" descr="20595_1218965082_580435_mid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122227"/>
            <a:ext cx="24288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6818" y="122227"/>
            <a:ext cx="5500726" cy="30003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168256" y="2336805"/>
            <a:ext cx="5429288" cy="7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Знаток «науки страсти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нежной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», он сразу разглядел в Татьяне ее непохожесть на других. Получив её признание в любви, Онегин не воспользовался наивностью девушки, а «явил души прямое благородство» - повел  себя как воспитанный и порядочный человек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9694" y="50790"/>
            <a:ext cx="5429288" cy="30718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512" y="122227"/>
            <a:ext cx="37147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753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4857</TotalTime>
  <Words>1299</Words>
  <Application>Microsoft Office PowerPoint</Application>
  <PresentationFormat>Произвольный</PresentationFormat>
  <Paragraphs>106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Литература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Задания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LAN_OS</cp:lastModifiedBy>
  <cp:revision>620</cp:revision>
  <dcterms:created xsi:type="dcterms:W3CDTF">2020-04-13T08:05:42Z</dcterms:created>
  <dcterms:modified xsi:type="dcterms:W3CDTF">2020-11-08T18:11:36Z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