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4"/>
  </p:notesMasterIdLst>
  <p:sldIdLst>
    <p:sldId id="256" r:id="rId2"/>
    <p:sldId id="455" r:id="rId3"/>
    <p:sldId id="456" r:id="rId4"/>
    <p:sldId id="457" r:id="rId5"/>
    <p:sldId id="458" r:id="rId6"/>
    <p:sldId id="459" r:id="rId7"/>
    <p:sldId id="461" r:id="rId8"/>
    <p:sldId id="463" r:id="rId9"/>
    <p:sldId id="464" r:id="rId10"/>
    <p:sldId id="466" r:id="rId11"/>
    <p:sldId id="467" r:id="rId12"/>
    <p:sldId id="468" r:id="rId13"/>
    <p:sldId id="469" r:id="rId14"/>
    <p:sldId id="470" r:id="rId15"/>
    <p:sldId id="472" r:id="rId16"/>
    <p:sldId id="474" r:id="rId17"/>
    <p:sldId id="475" r:id="rId18"/>
    <p:sldId id="476" r:id="rId19"/>
    <p:sldId id="477" r:id="rId20"/>
    <p:sldId id="478" r:id="rId21"/>
    <p:sldId id="479" r:id="rId22"/>
    <p:sldId id="262" r:id="rId23"/>
  </p:sldIdLst>
  <p:sldSz cx="5765800" cy="3244850"/>
  <p:notesSz cx="10020300" cy="688816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218BC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ABFCF23-3B69-468F-B69F-88F6DE6A72F2}" styleName="Средний стиль 1 -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1774" autoAdjust="0"/>
    <p:restoredTop sz="91646" autoAdjust="0"/>
  </p:normalViewPr>
  <p:slideViewPr>
    <p:cSldViewPr>
      <p:cViewPr>
        <p:scale>
          <a:sx n="150" d="100"/>
          <a:sy n="150" d="100"/>
        </p:scale>
        <p:origin x="-516" y="-62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4342498" cy="343734"/>
          </a:xfrm>
          <a:prstGeom prst="rect">
            <a:avLst/>
          </a:prstGeom>
        </p:spPr>
        <p:txBody>
          <a:bodyPr vert="horz" lIns="171578" tIns="85789" rIns="171578" bIns="85789" rtlCol="0"/>
          <a:lstStyle>
            <a:lvl1pPr algn="l">
              <a:defRPr sz="23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675045" y="1"/>
            <a:ext cx="4342498" cy="343734"/>
          </a:xfrm>
          <a:prstGeom prst="rect">
            <a:avLst/>
          </a:prstGeom>
        </p:spPr>
        <p:txBody>
          <a:bodyPr vert="horz" lIns="171578" tIns="85789" rIns="171578" bIns="85789" rtlCol="0"/>
          <a:lstStyle>
            <a:lvl1pPr algn="r">
              <a:defRPr sz="2300"/>
            </a:lvl1pPr>
          </a:lstStyle>
          <a:p>
            <a:fld id="{9D71E86E-95C0-4C9D-BDD2-B02666D11E50}" type="datetimeFigureOut">
              <a:rPr lang="ru-RU" smtClean="0"/>
              <a:pPr/>
              <a:t>08.11.2020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716213" y="515938"/>
            <a:ext cx="4589462" cy="2584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171578" tIns="85789" rIns="171578" bIns="85789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1001480" y="3272216"/>
            <a:ext cx="8017344" cy="3100347"/>
          </a:xfrm>
          <a:prstGeom prst="rect">
            <a:avLst/>
          </a:prstGeom>
        </p:spPr>
        <p:txBody>
          <a:bodyPr vert="horz" lIns="171578" tIns="85789" rIns="171578" bIns="85789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6541060"/>
            <a:ext cx="4342498" cy="347103"/>
          </a:xfrm>
          <a:prstGeom prst="rect">
            <a:avLst/>
          </a:prstGeom>
        </p:spPr>
        <p:txBody>
          <a:bodyPr vert="horz" lIns="171578" tIns="85789" rIns="171578" bIns="85789" rtlCol="0" anchor="b"/>
          <a:lstStyle>
            <a:lvl1pPr algn="l">
              <a:defRPr sz="23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675045" y="6541060"/>
            <a:ext cx="4342498" cy="347103"/>
          </a:xfrm>
          <a:prstGeom prst="rect">
            <a:avLst/>
          </a:prstGeom>
        </p:spPr>
        <p:txBody>
          <a:bodyPr vert="horz" lIns="171578" tIns="85789" rIns="171578" bIns="85789" rtlCol="0" anchor="b"/>
          <a:lstStyle>
            <a:lvl1pPr algn="r">
              <a:defRPr sz="2300"/>
            </a:lvl1pPr>
          </a:lstStyle>
          <a:p>
            <a:fld id="{5F075868-CFE5-41D1-9E80-29970BD529B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11/8/2020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advTm="1753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4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11/8/2020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advTm="1753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11/8/2020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advTm="1753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11/8/2020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advTm="1753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5257166" y="159367"/>
            <a:ext cx="252729" cy="252729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11/8/2020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advTm="1753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>
          <a:xfrm>
            <a:off x="288290" y="3017710"/>
            <a:ext cx="1326134" cy="276999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50563F-B82F-4A6E-8C16-23951CDC0C56}" type="datetimeFigureOut">
              <a:rPr lang="ru-RU"/>
              <a:pPr>
                <a:defRPr/>
              </a:pPr>
              <a:t>08.11.2020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960372" y="3017710"/>
            <a:ext cx="1845056" cy="276999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151376" y="3017710"/>
            <a:ext cx="1326134" cy="276999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05A65C-C7D6-4387-B530-7FE6F2A6F3C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advTm="17531"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4353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17313" y="781128"/>
            <a:ext cx="4531172" cy="209423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11/8/2020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ransition advTm="17531"/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535"/>
            <a:ext cx="5760085" cy="102108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r>
              <a:rPr lang="ru-RU" dirty="0" smtClean="0"/>
              <a:t>   </a:t>
            </a:r>
            <a:endParaRPr dirty="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096950" y="122227"/>
            <a:ext cx="3960440" cy="1061187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lang="ru-RU" sz="3400" spc="-5" smtClean="0"/>
              <a:t>Литература</a:t>
            </a:r>
            <a:r>
              <a:rPr lang="ru-RU" sz="3400" spc="-5" dirty="0" smtClean="0"/>
              <a:t/>
            </a:r>
            <a:br>
              <a:rPr lang="ru-RU" sz="3400" spc="-5" dirty="0" smtClean="0"/>
            </a:br>
            <a:endParaRPr sz="3400" dirty="0"/>
          </a:p>
        </p:txBody>
      </p:sp>
      <p:sp>
        <p:nvSpPr>
          <p:cNvPr id="4" name="object 4"/>
          <p:cNvSpPr txBox="1"/>
          <p:nvPr/>
        </p:nvSpPr>
        <p:spPr>
          <a:xfrm>
            <a:off x="954074" y="979483"/>
            <a:ext cx="4679371" cy="107850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8415">
              <a:lnSpc>
                <a:spcPts val="1950"/>
              </a:lnSpc>
              <a:spcBef>
                <a:spcPts val="110"/>
              </a:spcBef>
            </a:pPr>
            <a:endParaRPr lang="ru-RU" sz="2400" b="1" spc="-20" dirty="0" smtClean="0">
              <a:solidFill>
                <a:srgbClr val="0070C0"/>
              </a:solidFill>
              <a:latin typeface="Arial"/>
              <a:cs typeface="Arial"/>
            </a:endParaRPr>
          </a:p>
          <a:p>
            <a:pPr marL="18415">
              <a:lnSpc>
                <a:spcPts val="1950"/>
              </a:lnSpc>
              <a:spcBef>
                <a:spcPts val="110"/>
              </a:spcBef>
            </a:pPr>
            <a:r>
              <a:rPr sz="2400" b="1" spc="-20" dirty="0" err="1" smtClean="0">
                <a:solidFill>
                  <a:srgbClr val="0070C0"/>
                </a:solidFill>
                <a:latin typeface="Arial"/>
                <a:cs typeface="Arial"/>
              </a:rPr>
              <a:t>Тема</a:t>
            </a:r>
            <a:endParaRPr lang="ru-RU" sz="2400" b="1" spc="-20" dirty="0" smtClean="0">
              <a:solidFill>
                <a:srgbClr val="0070C0"/>
              </a:solidFill>
              <a:latin typeface="Arial"/>
              <a:cs typeface="Arial"/>
            </a:endParaRPr>
          </a:p>
          <a:p>
            <a:pPr marL="18415">
              <a:lnSpc>
                <a:spcPts val="1950"/>
              </a:lnSpc>
              <a:spcBef>
                <a:spcPts val="110"/>
              </a:spcBef>
            </a:pPr>
            <a:endParaRPr lang="ru-RU" sz="2400" b="1" spc="-20" dirty="0" smtClean="0">
              <a:solidFill>
                <a:srgbClr val="0070C0"/>
              </a:solidFill>
              <a:latin typeface="Arial"/>
              <a:cs typeface="Arial"/>
            </a:endParaRPr>
          </a:p>
          <a:p>
            <a:pPr marL="18415">
              <a:lnSpc>
                <a:spcPts val="1950"/>
              </a:lnSpc>
              <a:spcBef>
                <a:spcPts val="110"/>
              </a:spcBef>
            </a:pPr>
            <a:endParaRPr lang="ru-RU" sz="2200" b="1" spc="-10" dirty="0" smtClean="0">
              <a:solidFill>
                <a:srgbClr val="0070C0"/>
              </a:solidFill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454008" y="1050921"/>
            <a:ext cx="344170" cy="676275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54008" y="1979615"/>
            <a:ext cx="344170" cy="94386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0" name="object 10"/>
          <p:cNvGrpSpPr/>
          <p:nvPr/>
        </p:nvGrpSpPr>
        <p:grpSpPr>
          <a:xfrm>
            <a:off x="4686759" y="212868"/>
            <a:ext cx="634365" cy="634365"/>
            <a:chOff x="4686759" y="212868"/>
            <a:chExt cx="634365" cy="634365"/>
          </a:xfrm>
        </p:grpSpPr>
        <p:sp>
          <p:nvSpPr>
            <p:cNvPr id="11" name="object 11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4924206" y="249024"/>
            <a:ext cx="173355" cy="3727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25"/>
              </a:spcBef>
            </a:pPr>
            <a:r>
              <a:rPr lang="en-US" sz="2250" b="1" spc="10" dirty="0">
                <a:solidFill>
                  <a:srgbClr val="FFFFFF"/>
                </a:solidFill>
                <a:latin typeface="Arial"/>
                <a:cs typeface="Arial"/>
              </a:rPr>
              <a:t>9</a:t>
            </a:r>
            <a:endParaRPr sz="2250" dirty="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4798296" y="541953"/>
            <a:ext cx="439420" cy="2235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sz="1300" spc="5" dirty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1300" spc="-5" dirty="0">
                <a:solidFill>
                  <a:srgbClr val="FFFFFF"/>
                </a:solidFill>
                <a:latin typeface="Arial"/>
                <a:cs typeface="Arial"/>
              </a:rPr>
              <a:t>ласс</a:t>
            </a:r>
            <a:endParaRPr sz="1300">
              <a:latin typeface="Arial"/>
              <a:cs typeface="Arial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346532" y="289010"/>
            <a:ext cx="467359" cy="466725"/>
            <a:chOff x="346532" y="289010"/>
            <a:chExt cx="467359" cy="466725"/>
          </a:xfrm>
        </p:grpSpPr>
        <p:sp>
          <p:nvSpPr>
            <p:cNvPr id="16" name="object 16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301975" y="0"/>
                  </a:move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23187" y="463777"/>
                  </a:move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5074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6919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255074"/>
                  </a:lnTo>
                  <a:lnTo>
                    <a:pt x="309190" y="440585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301457" y="448318"/>
                  </a:lnTo>
                  <a:lnTo>
                    <a:pt x="2318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440585"/>
                  </a:lnTo>
                  <a:lnTo>
                    <a:pt x="15458" y="23183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23187" y="15454"/>
                  </a:lnTo>
                  <a:lnTo>
                    <a:pt x="301457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23183"/>
                  </a:lnTo>
                  <a:lnTo>
                    <a:pt x="309190" y="69562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1691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6956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406805" y="11192"/>
                  </a:moveTo>
                  <a:lnTo>
                    <a:pt x="352473" y="11192"/>
                  </a:lnTo>
                  <a:lnTo>
                    <a:pt x="35384" y="328280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761" y="330761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9195" y="417920"/>
                  </a:lnTo>
                  <a:lnTo>
                    <a:pt x="10213" y="417711"/>
                  </a:lnTo>
                  <a:lnTo>
                    <a:pt x="61990" y="395507"/>
                  </a:lnTo>
                  <a:lnTo>
                    <a:pt x="22816" y="395507"/>
                  </a:lnTo>
                  <a:lnTo>
                    <a:pt x="43498" y="347241"/>
                  </a:lnTo>
                  <a:lnTo>
                    <a:pt x="65430" y="347241"/>
                  </a:lnTo>
                  <a:lnTo>
                    <a:pt x="51854" y="333665"/>
                  </a:lnTo>
                  <a:lnTo>
                    <a:pt x="307051" y="78479"/>
                  </a:lnTo>
                  <a:lnTo>
                    <a:pt x="328910" y="78479"/>
                  </a:lnTo>
                  <a:lnTo>
                    <a:pt x="317981" y="67549"/>
                  </a:lnTo>
                  <a:lnTo>
                    <a:pt x="330602" y="54918"/>
                  </a:lnTo>
                  <a:lnTo>
                    <a:pt x="352438" y="54918"/>
                  </a:lnTo>
                  <a:lnTo>
                    <a:pt x="341532" y="43988"/>
                  </a:lnTo>
                  <a:lnTo>
                    <a:pt x="369260" y="16300"/>
                  </a:lnTo>
                  <a:lnTo>
                    <a:pt x="377798" y="14014"/>
                  </a:lnTo>
                  <a:lnTo>
                    <a:pt x="408786" y="14014"/>
                  </a:lnTo>
                  <a:lnTo>
                    <a:pt x="406994" y="11318"/>
                  </a:lnTo>
                  <a:lnTo>
                    <a:pt x="406805" y="11192"/>
                  </a:lnTo>
                  <a:close/>
                </a:path>
                <a:path w="418465" h="418465">
                  <a:moveTo>
                    <a:pt x="65430" y="347241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lnTo>
                    <a:pt x="61990" y="39550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932" y="382960"/>
                  </a:lnTo>
                  <a:lnTo>
                    <a:pt x="106502" y="366465"/>
                  </a:lnTo>
                  <a:lnTo>
                    <a:pt x="84654" y="366465"/>
                  </a:lnTo>
                  <a:lnTo>
                    <a:pt x="65430" y="347241"/>
                  </a:lnTo>
                  <a:close/>
                </a:path>
                <a:path w="418465" h="418465">
                  <a:moveTo>
                    <a:pt x="328910" y="78479"/>
                  </a:moveTo>
                  <a:lnTo>
                    <a:pt x="307051" y="78479"/>
                  </a:lnTo>
                  <a:lnTo>
                    <a:pt x="339840" y="111268"/>
                  </a:lnTo>
                  <a:lnTo>
                    <a:pt x="84654" y="366465"/>
                  </a:lnTo>
                  <a:lnTo>
                    <a:pt x="106502" y="366465"/>
                  </a:lnTo>
                  <a:lnTo>
                    <a:pt x="372632" y="100338"/>
                  </a:lnTo>
                  <a:lnTo>
                    <a:pt x="350770" y="100338"/>
                  </a:lnTo>
                  <a:lnTo>
                    <a:pt x="328910" y="78479"/>
                  </a:lnTo>
                  <a:close/>
                </a:path>
                <a:path w="418465" h="418465">
                  <a:moveTo>
                    <a:pt x="352438" y="54918"/>
                  </a:move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lnTo>
                    <a:pt x="372632" y="100338"/>
                  </a:lnTo>
                  <a:lnTo>
                    <a:pt x="396154" y="76817"/>
                  </a:lnTo>
                  <a:lnTo>
                    <a:pt x="374291" y="76817"/>
                  </a:lnTo>
                  <a:lnTo>
                    <a:pt x="352438" y="54918"/>
                  </a:lnTo>
                  <a:close/>
                </a:path>
                <a:path w="418465" h="418465">
                  <a:moveTo>
                    <a:pt x="408786" y="14014"/>
                  </a:moveTo>
                  <a:lnTo>
                    <a:pt x="377798" y="14014"/>
                  </a:lnTo>
                  <a:lnTo>
                    <a:pt x="393804" y="18301"/>
                  </a:lnTo>
                  <a:lnTo>
                    <a:pt x="400057" y="24551"/>
                  </a:lnTo>
                  <a:lnTo>
                    <a:pt x="404345" y="40561"/>
                  </a:lnTo>
                  <a:lnTo>
                    <a:pt x="402059" y="49100"/>
                  </a:lnTo>
                  <a:lnTo>
                    <a:pt x="396198" y="54957"/>
                  </a:lnTo>
                  <a:lnTo>
                    <a:pt x="374291" y="76817"/>
                  </a:lnTo>
                  <a:lnTo>
                    <a:pt x="396154" y="76817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8786" y="14014"/>
                  </a:lnTo>
                  <a:close/>
                </a:path>
                <a:path w="418465" h="418465">
                  <a:moveTo>
                    <a:pt x="396158" y="54950"/>
                  </a:moveTo>
                  <a:close/>
                </a:path>
                <a:path w="418465" h="418465">
                  <a:moveTo>
                    <a:pt x="379748" y="0"/>
                  </a:moveTo>
                  <a:lnTo>
                    <a:pt x="365235" y="2783"/>
                  </a:lnTo>
                  <a:lnTo>
                    <a:pt x="352454" y="11199"/>
                  </a:lnTo>
                  <a:lnTo>
                    <a:pt x="406805" y="11192"/>
                  </a:lnTo>
                  <a:lnTo>
                    <a:pt x="394249" y="2846"/>
                  </a:lnTo>
                  <a:lnTo>
                    <a:pt x="379748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734043" y="317960"/>
              <a:ext cx="65556" cy="6554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22816" y="395507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close/>
                </a:path>
                <a:path w="418465" h="418465">
                  <a:moveTo>
                    <a:pt x="307051" y="78479"/>
                  </a:moveTo>
                  <a:lnTo>
                    <a:pt x="339840" y="111268"/>
                  </a:lnTo>
                  <a:lnTo>
                    <a:pt x="84654" y="366465"/>
                  </a:lnTo>
                  <a:lnTo>
                    <a:pt x="51854" y="333665"/>
                  </a:lnTo>
                  <a:lnTo>
                    <a:pt x="307051" y="78479"/>
                  </a:lnTo>
                  <a:close/>
                </a:path>
                <a:path w="418465" h="418465">
                  <a:moveTo>
                    <a:pt x="350770" y="100338"/>
                  </a:moveTo>
                  <a:lnTo>
                    <a:pt x="317981" y="67549"/>
                  </a:ln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close/>
                </a:path>
                <a:path w="418465" h="418465">
                  <a:moveTo>
                    <a:pt x="352473" y="11192"/>
                  </a:moveTo>
                  <a:lnTo>
                    <a:pt x="301579" y="62078"/>
                  </a:lnTo>
                  <a:lnTo>
                    <a:pt x="35460" y="328208"/>
                  </a:lnTo>
                  <a:lnTo>
                    <a:pt x="35359" y="328381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822" y="330631"/>
                  </a:lnTo>
                  <a:lnTo>
                    <a:pt x="33761" y="330761"/>
                  </a:lnTo>
                  <a:lnTo>
                    <a:pt x="1026" y="407145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1677" y="414446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8129" y="417920"/>
                  </a:lnTo>
                  <a:lnTo>
                    <a:pt x="9177" y="417923"/>
                  </a:lnTo>
                  <a:lnTo>
                    <a:pt x="10213" y="417711"/>
                  </a:lnTo>
                  <a:lnTo>
                    <a:pt x="11174" y="417293"/>
                  </a:lnTo>
                  <a:lnTo>
                    <a:pt x="87552" y="384559"/>
                  </a:lnTo>
                  <a:lnTo>
                    <a:pt x="87682" y="38449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863" y="383029"/>
                  </a:lnTo>
                  <a:lnTo>
                    <a:pt x="90032" y="382935"/>
                  </a:lnTo>
                  <a:lnTo>
                    <a:pt x="356227" y="116748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6994" y="11318"/>
                  </a:lnTo>
                  <a:lnTo>
                    <a:pt x="394249" y="2846"/>
                  </a:lnTo>
                  <a:lnTo>
                    <a:pt x="379748" y="0"/>
                  </a:lnTo>
                  <a:lnTo>
                    <a:pt x="365235" y="2783"/>
                  </a:lnTo>
                  <a:lnTo>
                    <a:pt x="352454" y="11199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r>
                <a:rPr lang="ru-RU" dirty="0" smtClean="0"/>
                <a:t>          </a:t>
              </a:r>
              <a:endParaRPr dirty="0"/>
            </a:p>
          </p:txBody>
        </p:sp>
        <p:sp>
          <p:nvSpPr>
            <p:cNvPr id="21" name="object 21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3235" y="0"/>
                  </a:move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200964" y="7728"/>
                  </a:move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151124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3463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7728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7732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7728" y="15461"/>
                  </a:lnTo>
                  <a:lnTo>
                    <a:pt x="146858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7732"/>
                  </a:lnTo>
                  <a:lnTo>
                    <a:pt x="154587" y="3463"/>
                  </a:lnTo>
                  <a:lnTo>
                    <a:pt x="151124" y="0"/>
                  </a:lnTo>
                  <a:lnTo>
                    <a:pt x="146858" y="0"/>
                  </a:lnTo>
                  <a:lnTo>
                    <a:pt x="7728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7" name="Прямоугольник 26"/>
          <p:cNvSpPr/>
          <p:nvPr/>
        </p:nvSpPr>
        <p:spPr>
          <a:xfrm>
            <a:off x="882636" y="1979615"/>
            <a:ext cx="28829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А.С.Пушкин.</a:t>
            </a:r>
          </a:p>
          <a:p>
            <a:pPr>
              <a:defRPr/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Роман </a:t>
            </a:r>
          </a:p>
          <a:p>
            <a:pPr>
              <a:defRPr/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«Евгений Онегин»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advTm="17531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extBox 1"/>
          <p:cNvSpPr txBox="1">
            <a:spLocks noChangeArrowheads="1"/>
          </p:cNvSpPr>
          <p:nvPr/>
        </p:nvSpPr>
        <p:spPr bwMode="auto">
          <a:xfrm>
            <a:off x="239694" y="407979"/>
            <a:ext cx="2927945" cy="26373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51481" tIns="25740" rIns="51481" bIns="25740">
            <a:spAutoFit/>
          </a:bodyPr>
          <a:lstStyle/>
          <a:p>
            <a:pPr algn="just">
              <a:defRPr/>
            </a:pPr>
            <a:r>
              <a:rPr lang="ru-RU" sz="1400" b="1" dirty="0" smtClean="0">
                <a:latin typeface="Book Antiqua" pitchFamily="18" charset="0"/>
              </a:rPr>
              <a:t>       В </a:t>
            </a:r>
            <a:r>
              <a:rPr lang="ru-RU" sz="1400" b="1" dirty="0">
                <a:latin typeface="Book Antiqua" pitchFamily="18" charset="0"/>
              </a:rPr>
              <a:t>Онегине сложное </a:t>
            </a:r>
            <a:r>
              <a:rPr lang="ru-RU" sz="1400" b="1" dirty="0" err="1" smtClean="0">
                <a:latin typeface="Book Antiqua" pitchFamily="18" charset="0"/>
              </a:rPr>
              <a:t>переп-летение</a:t>
            </a:r>
            <a:r>
              <a:rPr lang="ru-RU" sz="1400" b="1" dirty="0" smtClean="0">
                <a:solidFill>
                  <a:schemeClr val="accent1">
                    <a:lumMod val="50000"/>
                  </a:schemeClr>
                </a:solidFill>
                <a:latin typeface="Book Antiqua" pitchFamily="18" charset="0"/>
              </a:rPr>
              <a:t> </a:t>
            </a:r>
            <a:r>
              <a:rPr lang="ru-RU" sz="1400" b="1" i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«старого» </a:t>
            </a:r>
            <a:r>
              <a:rPr lang="ru-RU" sz="14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и </a:t>
            </a:r>
            <a:r>
              <a:rPr lang="ru-RU" sz="1400" b="1" i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«нового»:  </a:t>
            </a:r>
            <a:r>
              <a:rPr lang="ru-RU" sz="1400" b="1" dirty="0">
                <a:latin typeface="Book Antiqua" pitchFamily="18" charset="0"/>
              </a:rPr>
              <a:t>он принимает вызов Ленского на дуэль, понимая нелепость поединка. Боязнь быть смешным, сделаться предметом сплетен влияют на поведение Онегина во время дуэли.</a:t>
            </a:r>
          </a:p>
          <a:p>
            <a:pPr algn="just">
              <a:defRPr/>
            </a:pPr>
            <a:r>
              <a:rPr lang="ru-RU" sz="1400" b="1" dirty="0" smtClean="0">
                <a:latin typeface="Book Antiqua" pitchFamily="18" charset="0"/>
              </a:rPr>
              <a:t>         Он испугался «</a:t>
            </a:r>
            <a:r>
              <a:rPr lang="ru-RU" sz="1400" b="1" dirty="0">
                <a:latin typeface="Book Antiqua" pitchFamily="18" charset="0"/>
              </a:rPr>
              <a:t>мненья света», которое презирал, и стал виновником гибели Ленского. </a:t>
            </a:r>
          </a:p>
          <a:p>
            <a:pPr algn="ctr">
              <a:defRPr/>
            </a:pPr>
            <a:r>
              <a:rPr lang="ru-RU" sz="1400" b="1" dirty="0">
                <a:latin typeface="Georgia" pitchFamily="18" charset="0"/>
              </a:rPr>
              <a:t> </a:t>
            </a:r>
          </a:p>
        </p:txBody>
      </p:sp>
      <p:sp>
        <p:nvSpPr>
          <p:cNvPr id="11267" name="TextBox 8"/>
          <p:cNvSpPr txBox="1">
            <a:spLocks noChangeArrowheads="1"/>
          </p:cNvSpPr>
          <p:nvPr/>
        </p:nvSpPr>
        <p:spPr bwMode="auto">
          <a:xfrm>
            <a:off x="4690719" y="1559331"/>
            <a:ext cx="180181" cy="3289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51481" tIns="25740" rIns="51481" bIns="25740">
            <a:spAutoFit/>
          </a:bodyPr>
          <a:lstStyle/>
          <a:p>
            <a:endParaRPr lang="ru-RU">
              <a:latin typeface="Georgia" pitchFamily="18" charset="0"/>
            </a:endParaRPr>
          </a:p>
        </p:txBody>
      </p:sp>
      <p:sp>
        <p:nvSpPr>
          <p:cNvPr id="11268" name="TextBox 9"/>
          <p:cNvSpPr txBox="1">
            <a:spLocks noChangeArrowheads="1"/>
          </p:cNvSpPr>
          <p:nvPr/>
        </p:nvSpPr>
        <p:spPr bwMode="auto">
          <a:xfrm>
            <a:off x="4684713" y="1554824"/>
            <a:ext cx="180181" cy="3289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51481" tIns="25740" rIns="51481" bIns="25740">
            <a:spAutoFit/>
          </a:bodyPr>
          <a:lstStyle/>
          <a:p>
            <a:endParaRPr lang="ru-RU">
              <a:latin typeface="Georgia" pitchFamily="18" charset="0"/>
            </a:endParaRPr>
          </a:p>
        </p:txBody>
      </p:sp>
      <p:pic>
        <p:nvPicPr>
          <p:cNvPr id="11269" name="Picture 6" descr="D:\Е.А.К\В работе-конкурсы+\А.С.Пушкин Евгений Онегин-иллюстрации\Онегин 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40090" y="193665"/>
            <a:ext cx="2318332" cy="28184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96818" y="122227"/>
            <a:ext cx="5500726" cy="3000396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Tm="17531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25842" y="265103"/>
            <a:ext cx="2000264" cy="1775531"/>
          </a:xfrm>
          <a:prstGeom prst="rect">
            <a:avLst/>
          </a:prstGeom>
        </p:spPr>
        <p:txBody>
          <a:bodyPr wrap="square" lIns="51481" tIns="25740" rIns="51481" bIns="25740">
            <a:spAutoFit/>
          </a:bodyPr>
          <a:lstStyle/>
          <a:p>
            <a:pPr algn="just">
              <a:defRPr/>
            </a:pPr>
            <a:r>
              <a:rPr lang="ru-RU" sz="1400" b="1" dirty="0" smtClean="0">
                <a:latin typeface="Book Antiqua" pitchFamily="18" charset="0"/>
              </a:rPr>
              <a:t>             Переживания</a:t>
            </a:r>
            <a:r>
              <a:rPr lang="ru-RU" sz="1400" b="1" dirty="0">
                <a:latin typeface="Book Antiqua" pitchFamily="18" charset="0"/>
              </a:rPr>
              <a:t>, </a:t>
            </a:r>
            <a:r>
              <a:rPr lang="ru-RU" sz="1400" b="1" dirty="0" smtClean="0">
                <a:latin typeface="Book Antiqua" pitchFamily="18" charset="0"/>
              </a:rPr>
              <a:t>размышления</a:t>
            </a:r>
            <a:r>
              <a:rPr lang="ru-RU" sz="1400" b="1" dirty="0">
                <a:latin typeface="Book Antiqua" pitchFamily="18" charset="0"/>
              </a:rPr>
              <a:t>, </a:t>
            </a:r>
            <a:r>
              <a:rPr lang="ru-RU" sz="1400" b="1" dirty="0" err="1" smtClean="0">
                <a:latin typeface="Book Antiqua" pitchFamily="18" charset="0"/>
              </a:rPr>
              <a:t>путе-шествия</a:t>
            </a:r>
            <a:r>
              <a:rPr lang="ru-RU" sz="1400" b="1" dirty="0" smtClean="0">
                <a:latin typeface="Book Antiqua" pitchFamily="18" charset="0"/>
              </a:rPr>
              <a:t> </a:t>
            </a:r>
            <a:r>
              <a:rPr lang="ru-RU" sz="1400" b="1" dirty="0">
                <a:latin typeface="Book Antiqua" pitchFamily="18" charset="0"/>
              </a:rPr>
              <a:t>обогатили </a:t>
            </a:r>
            <a:r>
              <a:rPr lang="ru-RU" sz="1400" b="1" dirty="0" smtClean="0">
                <a:latin typeface="Book Antiqua" pitchFamily="18" charset="0"/>
              </a:rPr>
              <a:t>внутренний </a:t>
            </a:r>
            <a:r>
              <a:rPr lang="ru-RU" sz="1400" b="1" dirty="0">
                <a:latin typeface="Book Antiqua" pitchFamily="18" charset="0"/>
              </a:rPr>
              <a:t>мир героя – теперь он способен не только холодно </a:t>
            </a:r>
            <a:r>
              <a:rPr lang="ru-RU" sz="1400" b="1" dirty="0" err="1" smtClean="0">
                <a:latin typeface="Book Antiqua" pitchFamily="18" charset="0"/>
              </a:rPr>
              <a:t>анализи-ровать</a:t>
            </a:r>
            <a:r>
              <a:rPr lang="ru-RU" sz="1400" b="1" dirty="0">
                <a:latin typeface="Book Antiqua" pitchFamily="18" charset="0"/>
              </a:rPr>
              <a:t>, </a:t>
            </a:r>
            <a:r>
              <a:rPr lang="ru-RU" sz="1400" b="1" dirty="0" smtClean="0">
                <a:latin typeface="Book Antiqua" pitchFamily="18" charset="0"/>
              </a:rPr>
              <a:t> но </a:t>
            </a:r>
            <a:r>
              <a:rPr lang="ru-RU" sz="1400" b="1" dirty="0">
                <a:latin typeface="Book Antiqua" pitchFamily="18" charset="0"/>
              </a:rPr>
              <a:t>и любить. </a:t>
            </a:r>
            <a:r>
              <a:rPr lang="ru-RU" sz="1400" b="1" dirty="0" smtClean="0">
                <a:latin typeface="Book Antiqua" pitchFamily="18" charset="0"/>
              </a:rPr>
              <a:t> </a:t>
            </a:r>
            <a:endParaRPr lang="ru-RU" sz="1400" b="1" dirty="0">
              <a:latin typeface="Book Antiqua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96818" y="122227"/>
            <a:ext cx="5500726" cy="3000396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311132" y="2336805"/>
            <a:ext cx="4929223" cy="698314"/>
          </a:xfrm>
          <a:prstGeom prst="rect">
            <a:avLst/>
          </a:prstGeom>
        </p:spPr>
        <p:txBody>
          <a:bodyPr wrap="square" lIns="51481" tIns="25740" rIns="51481" bIns="25740">
            <a:spAutoFit/>
          </a:bodyPr>
          <a:lstStyle/>
          <a:p>
            <a:pPr algn="ctr">
              <a:defRPr/>
            </a:pPr>
            <a:r>
              <a:rPr lang="ru-RU" sz="1400" b="1" dirty="0" smtClean="0">
                <a:latin typeface="Book Antiqua" pitchFamily="18" charset="0"/>
              </a:rPr>
              <a:t>     В </a:t>
            </a:r>
            <a:r>
              <a:rPr lang="ru-RU" sz="1400" b="1" dirty="0">
                <a:latin typeface="Book Antiqua" pitchFamily="18" charset="0"/>
              </a:rPr>
              <a:t>конце романа перед нами уже не «демон» </a:t>
            </a:r>
            <a:endParaRPr lang="ru-RU" sz="1400" b="1" dirty="0" smtClean="0">
              <a:latin typeface="Book Antiqua" pitchFamily="18" charset="0"/>
            </a:endParaRPr>
          </a:p>
          <a:p>
            <a:pPr algn="ctr">
              <a:defRPr/>
            </a:pPr>
            <a:r>
              <a:rPr lang="ru-RU" sz="1400" b="1" dirty="0" smtClean="0">
                <a:latin typeface="Book Antiqua" pitchFamily="18" charset="0"/>
              </a:rPr>
              <a:t>с преждевременно </a:t>
            </a:r>
            <a:r>
              <a:rPr lang="ru-RU" sz="1400" b="1" dirty="0">
                <a:latin typeface="Book Antiqua" pitchFamily="18" charset="0"/>
              </a:rPr>
              <a:t>состарившейся душой, а герой, жаждущий счастья и любви.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239694" y="2122491"/>
            <a:ext cx="5417363" cy="267426"/>
          </a:xfrm>
          <a:prstGeom prst="rect">
            <a:avLst/>
          </a:prstGeom>
        </p:spPr>
        <p:txBody>
          <a:bodyPr wrap="square" lIns="51481" tIns="25740" rIns="51481" bIns="25740">
            <a:spAutoFit/>
          </a:bodyPr>
          <a:lstStyle/>
          <a:p>
            <a:pPr algn="ctr">
              <a:defRPr/>
            </a:pPr>
            <a:r>
              <a:rPr lang="ru-RU" sz="1400" b="1" i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Любовь    для     Пушкина    –    пробуждение </a:t>
            </a:r>
            <a:r>
              <a:rPr lang="ru-RU" sz="1400" b="1" i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души</a:t>
            </a:r>
            <a:r>
              <a:rPr lang="ru-RU" sz="1400" b="1" i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.</a:t>
            </a:r>
            <a:r>
              <a:rPr lang="ru-RU" sz="1400" b="1" dirty="0" smtClean="0">
                <a:latin typeface="Book Antiqua" pitchFamily="18" charset="0"/>
              </a:rPr>
              <a:t>  </a:t>
            </a:r>
            <a:endParaRPr lang="ru-RU" sz="1400" b="1" dirty="0">
              <a:latin typeface="Book Antiqua" pitchFamily="18" charset="0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8256" y="193665"/>
            <a:ext cx="3357586" cy="1928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Горизонтальный свиток 6"/>
          <p:cNvSpPr/>
          <p:nvPr/>
        </p:nvSpPr>
        <p:spPr>
          <a:xfrm>
            <a:off x="454008" y="2265367"/>
            <a:ext cx="4714908" cy="908045"/>
          </a:xfrm>
          <a:prstGeom prst="horizontalScroll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Tm="17531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60363" y="67601"/>
            <a:ext cx="5135166" cy="421315"/>
          </a:xfrm>
          <a:prstGeom prst="rect">
            <a:avLst/>
          </a:prstGeom>
        </p:spPr>
        <p:txBody>
          <a:bodyPr lIns="51481" tIns="25740" rIns="51481" bIns="25740">
            <a:spAutoFit/>
          </a:bodyPr>
          <a:lstStyle/>
          <a:p>
            <a:pPr algn="ctr">
              <a:defRPr/>
            </a:pPr>
            <a:r>
              <a:rPr lang="ru-RU" sz="24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Татьяна Ларина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2025644" y="622293"/>
            <a:ext cx="3525842" cy="2514195"/>
          </a:xfrm>
          <a:prstGeom prst="rect">
            <a:avLst/>
          </a:prstGeom>
        </p:spPr>
        <p:txBody>
          <a:bodyPr wrap="square" lIns="51481" tIns="25740" rIns="51481" bIns="25740">
            <a:spAutoFit/>
          </a:bodyPr>
          <a:lstStyle/>
          <a:p>
            <a:pPr algn="just">
              <a:defRPr/>
            </a:pPr>
            <a:r>
              <a:rPr lang="ru-RU" sz="16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Внешность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ru-RU" sz="16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характер</a:t>
            </a:r>
            <a:r>
              <a:rPr lang="ru-RU" sz="1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героини дороги автору. «Ни красотой сестры своей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,  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/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Ни  свежестью  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ее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румяной </a:t>
            </a:r>
          </a:p>
          <a:p>
            <a:pPr algn="just">
              <a:defRPr/>
            </a:pP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/ 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не привлекла б она очей. </a:t>
            </a:r>
            <a:r>
              <a:rPr lang="en-US" sz="1600" b="1" dirty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 Дика, печальна, молчалива». «Она в семье своей родной казалась девочкой чужой»: играм предпочитала уединение,  ей « с детства нравились романы»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 и    рассказы          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няни </a:t>
            </a:r>
            <a:endParaRPr lang="ru-RU" sz="16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defRPr/>
            </a:pP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о старине.</a:t>
            </a: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8256" y="622293"/>
            <a:ext cx="1714512" cy="24431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advTm="17531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68256" y="122227"/>
            <a:ext cx="3018036" cy="3068193"/>
          </a:xfrm>
          <a:prstGeom prst="rect">
            <a:avLst/>
          </a:prstGeom>
        </p:spPr>
        <p:txBody>
          <a:bodyPr lIns="51481" tIns="25740" rIns="51481" bIns="25740">
            <a:spAutoFit/>
          </a:bodyPr>
          <a:lstStyle/>
          <a:p>
            <a:pPr algn="just">
              <a:defRPr/>
            </a:pPr>
            <a:r>
              <a:rPr lang="ru-RU" sz="14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        В </a:t>
            </a:r>
            <a:r>
              <a:rPr lang="ru-RU" sz="14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любви</a:t>
            </a:r>
            <a:r>
              <a:rPr lang="ru-RU" sz="1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 </a:t>
            </a:r>
            <a:r>
              <a:rPr lang="ru-RU" sz="1400" b="1" dirty="0">
                <a:latin typeface="Book Antiqua" pitchFamily="18" charset="0"/>
              </a:rPr>
              <a:t>Татьяна отличается от светских девушек: нет кокетства, жеманства. Зато есть наивность, поэтичность, </a:t>
            </a:r>
            <a:r>
              <a:rPr lang="ru-RU" sz="1400" b="1" dirty="0" err="1" smtClean="0">
                <a:latin typeface="Book Antiqua" pitchFamily="18" charset="0"/>
              </a:rPr>
              <a:t>мечта-тельность</a:t>
            </a:r>
            <a:r>
              <a:rPr lang="ru-RU" sz="1400" b="1" dirty="0">
                <a:latin typeface="Book Antiqua" pitchFamily="18" charset="0"/>
              </a:rPr>
              <a:t>. Под влиянием романов она создает в своем воображении романтический образ возлюбленного. Таким предстал перед нею Евгений Онегин. Татьяна проявляет решительность и смелость: своим письмом фактически бросает вызов светским условностям.</a:t>
            </a:r>
          </a:p>
        </p:txBody>
      </p:sp>
      <p:pic>
        <p:nvPicPr>
          <p:cNvPr id="14339" name="Picture 3" descr="D:\Е.А.К\В работе-конкурсы+\А.С.Пушкин Евгений Онегин-иллюстрации\Татьяна 2.jpg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382966" y="193665"/>
            <a:ext cx="2174100" cy="2857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96818" y="122227"/>
            <a:ext cx="5572164" cy="3000396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Tm="17531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39694" y="265103"/>
            <a:ext cx="2882900" cy="2806583"/>
          </a:xfrm>
          <a:prstGeom prst="rect">
            <a:avLst/>
          </a:prstGeom>
          <a:noFill/>
        </p:spPr>
        <p:txBody>
          <a:bodyPr wrap="square" lIns="51481" tIns="25740" rIns="51481" bIns="25740">
            <a:spAutoFit/>
          </a:bodyPr>
          <a:lstStyle/>
          <a:p>
            <a:pPr algn="just">
              <a:defRPr/>
            </a:pPr>
            <a:r>
              <a:rPr lang="ru-RU" sz="1100" dirty="0"/>
              <a:t>   </a:t>
            </a:r>
            <a:r>
              <a:rPr lang="ru-RU" sz="1100" dirty="0" smtClean="0"/>
              <a:t>    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основе ее мира – </a:t>
            </a:r>
            <a:r>
              <a:rPr lang="ru-RU" sz="14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народная культура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. Татьяна тонко чувствует природу:  душевная чуткость делает ее ближе к простому народу, чем к светскому обществу. Даже имя её привычнее в народной среде. Им впервые названа героиня романа.  </a:t>
            </a:r>
          </a:p>
          <a:p>
            <a:pPr algn="just">
              <a:defRPr/>
            </a:pP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14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Перед нами неброская, печальная, но глубокая и чистая натура с 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богатым 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внутренним миром. </a:t>
            </a:r>
          </a:p>
          <a:p>
            <a:pPr algn="ctr">
              <a:defRPr/>
            </a:pPr>
            <a:r>
              <a:rPr lang="ru-RU" sz="11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100" b="1" dirty="0"/>
              <a:t>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68256" y="122227"/>
            <a:ext cx="5429288" cy="2928958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Picture 4" descr="D:\Е.А.К\В работе-конкурсы+\А.С.Пушкин Евгений Онегин-иллюстрации\Татьяна 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168652" y="193665"/>
            <a:ext cx="2357454" cy="2786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17531"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39694" y="0"/>
            <a:ext cx="2000264" cy="2729639"/>
          </a:xfrm>
          <a:prstGeom prst="rect">
            <a:avLst/>
          </a:prstGeom>
        </p:spPr>
        <p:txBody>
          <a:bodyPr wrap="square" lIns="51481" tIns="25740" rIns="51481" bIns="25740">
            <a:spAutoFit/>
          </a:bodyPr>
          <a:lstStyle/>
          <a:p>
            <a:pPr algn="just">
              <a:lnSpc>
                <a:spcPts val="1600"/>
              </a:lnSpc>
              <a:defRPr/>
            </a:pPr>
            <a:r>
              <a:rPr lang="ru-RU" sz="1400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       Светская </a:t>
            </a:r>
            <a:r>
              <a:rPr lang="ru-RU" sz="1400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жизнь </a:t>
            </a:r>
            <a:r>
              <a:rPr lang="ru-RU" sz="1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только подчеркивает цельность натуры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ге-роини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. Став женой генерала, уважаемой дамой, Татьяна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ос-тается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прежней. Она не изменяет своим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духов-ным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ценностям в угоду светскому обществу,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 сохранив в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душе чистоту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и  искренность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 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ru-RU" sz="1400" b="1" dirty="0"/>
              <a:t>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68256" y="50790"/>
            <a:ext cx="5429288" cy="3071834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39958" y="122227"/>
            <a:ext cx="3286148" cy="23574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Прямоугольник 6"/>
          <p:cNvSpPr/>
          <p:nvPr/>
        </p:nvSpPr>
        <p:spPr>
          <a:xfrm>
            <a:off x="239694" y="2408243"/>
            <a:ext cx="5214974" cy="913757"/>
          </a:xfrm>
          <a:prstGeom prst="rect">
            <a:avLst/>
          </a:prstGeom>
        </p:spPr>
        <p:txBody>
          <a:bodyPr wrap="square" lIns="51481" tIns="25740" rIns="51481" bIns="25740">
            <a:spAutoFit/>
          </a:bodyPr>
          <a:lstStyle/>
          <a:p>
            <a:pPr algn="just">
              <a:defRPr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Светскую </a:t>
            </a:r>
            <a:r>
              <a:rPr lang="ru-RU" sz="1400" dirty="0" smtClean="0">
                <a:latin typeface="Book Antiqua" pitchFamily="18" charset="0"/>
              </a:rPr>
              <a:t>жизнь </a:t>
            </a:r>
            <a:r>
              <a:rPr lang="ru-RU" sz="1400" dirty="0">
                <a:latin typeface="Book Antiqua" pitchFamily="18" charset="0"/>
              </a:rPr>
              <a:t>считает «блеском, мишурой, ветошью маскарада».</a:t>
            </a:r>
            <a:r>
              <a:rPr lang="ru-RU" sz="1400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 </a:t>
            </a:r>
            <a:r>
              <a:rPr lang="ru-RU" sz="1400" dirty="0">
                <a:latin typeface="Book Antiqua" pitchFamily="18" charset="0"/>
              </a:rPr>
              <a:t>Она </a:t>
            </a:r>
            <a:r>
              <a:rPr lang="ru-RU" sz="1400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воплощение идеального образа русской женщины</a:t>
            </a:r>
            <a:r>
              <a:rPr lang="ru-RU" sz="1400" dirty="0">
                <a:latin typeface="Book Antiqua" pitchFamily="18" charset="0"/>
              </a:rPr>
              <a:t>, «милый идеал» Пушкина.</a:t>
            </a:r>
          </a:p>
          <a:p>
            <a:pPr algn="ctr">
              <a:defRPr/>
            </a:pPr>
            <a:r>
              <a:rPr lang="ru-RU" sz="1400" b="1" dirty="0"/>
              <a:t> </a:t>
            </a:r>
          </a:p>
        </p:txBody>
      </p:sp>
    </p:spTree>
  </p:cSld>
  <p:clrMapOvr>
    <a:masterClrMapping/>
  </p:clrMapOvr>
  <p:transition advTm="17531"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Шестиугольник 15"/>
          <p:cNvSpPr/>
          <p:nvPr/>
        </p:nvSpPr>
        <p:spPr>
          <a:xfrm>
            <a:off x="2882900" y="2122491"/>
            <a:ext cx="2714644" cy="1000132"/>
          </a:xfrm>
          <a:prstGeom prst="hex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Шестиугольник 10"/>
          <p:cNvSpPr/>
          <p:nvPr/>
        </p:nvSpPr>
        <p:spPr>
          <a:xfrm>
            <a:off x="168256" y="2193929"/>
            <a:ext cx="2571768" cy="928694"/>
          </a:xfrm>
          <a:prstGeom prst="hex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Блок-схема: альтернативный процесс 9"/>
          <p:cNvSpPr/>
          <p:nvPr/>
        </p:nvSpPr>
        <p:spPr>
          <a:xfrm>
            <a:off x="1811330" y="622293"/>
            <a:ext cx="2071702" cy="1143008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90091" y="101402"/>
            <a:ext cx="5585619" cy="359759"/>
          </a:xfrm>
          <a:prstGeom prst="rect">
            <a:avLst/>
          </a:prstGeom>
        </p:spPr>
        <p:txBody>
          <a:bodyPr lIns="51481" tIns="25740" rIns="51481" bIns="25740">
            <a:spAutoFit/>
          </a:bodyPr>
          <a:lstStyle/>
          <a:p>
            <a:pPr algn="ctr">
              <a:defRPr/>
            </a:pPr>
            <a:r>
              <a:rPr lang="ru-RU" sz="20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Евгений Онегин и Владимир Ленский</a:t>
            </a:r>
          </a:p>
        </p:txBody>
      </p:sp>
      <p:sp>
        <p:nvSpPr>
          <p:cNvPr id="2" name="Прямоугольник 6"/>
          <p:cNvSpPr>
            <a:spLocks noChangeArrowheads="1"/>
          </p:cNvSpPr>
          <p:nvPr/>
        </p:nvSpPr>
        <p:spPr bwMode="auto">
          <a:xfrm>
            <a:off x="1811330" y="622293"/>
            <a:ext cx="2071703" cy="11292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51481" tIns="25740" rIns="51481" bIns="25740">
            <a:spAutoFit/>
          </a:bodyPr>
          <a:lstStyle/>
          <a:p>
            <a:pPr algn="ctr">
              <a:defRPr/>
            </a:pPr>
            <a:r>
              <a:rPr lang="ru-RU" sz="1400" b="1" dirty="0">
                <a:latin typeface="Book Antiqua" pitchFamily="18" charset="0"/>
              </a:rPr>
              <a:t>Это </a:t>
            </a:r>
            <a:r>
              <a:rPr lang="ru-RU" sz="1400" b="1" i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антиподы</a:t>
            </a:r>
            <a:r>
              <a:rPr lang="ru-RU" sz="1400" b="1" dirty="0">
                <a:latin typeface="Book Antiqua" pitchFamily="18" charset="0"/>
              </a:rPr>
              <a:t> –</a:t>
            </a:r>
            <a:r>
              <a:rPr lang="en-US" sz="1400" b="1" dirty="0">
                <a:latin typeface="Book Antiqua" pitchFamily="18" charset="0"/>
              </a:rPr>
              <a:t> </a:t>
            </a:r>
          </a:p>
          <a:p>
            <a:pPr algn="ctr">
              <a:defRPr/>
            </a:pPr>
            <a:r>
              <a:rPr lang="ru-RU" sz="1400" b="1" dirty="0">
                <a:latin typeface="Book Antiqua" pitchFamily="18" charset="0"/>
              </a:rPr>
              <a:t>«волна и камень», </a:t>
            </a:r>
            <a:endParaRPr lang="en-US" sz="1400" b="1" dirty="0">
              <a:latin typeface="Book Antiqua" pitchFamily="18" charset="0"/>
            </a:endParaRPr>
          </a:p>
          <a:p>
            <a:pPr algn="ctr">
              <a:defRPr/>
            </a:pPr>
            <a:r>
              <a:rPr lang="ru-RU" sz="1400" b="1" dirty="0">
                <a:latin typeface="Book Antiqua" pitchFamily="18" charset="0"/>
              </a:rPr>
              <a:t>«лед и пламень», </a:t>
            </a:r>
          </a:p>
          <a:p>
            <a:pPr algn="ctr">
              <a:defRPr/>
            </a:pPr>
            <a:r>
              <a:rPr lang="ru-RU" sz="1400" b="1" dirty="0">
                <a:latin typeface="Book Antiqua" pitchFamily="18" charset="0"/>
              </a:rPr>
              <a:t>«от делать нечего друзья»… </a:t>
            </a:r>
          </a:p>
        </p:txBody>
      </p:sp>
      <p:sp>
        <p:nvSpPr>
          <p:cNvPr id="17412" name="Прямоугольник 7"/>
          <p:cNvSpPr>
            <a:spLocks noChangeArrowheads="1"/>
          </p:cNvSpPr>
          <p:nvPr/>
        </p:nvSpPr>
        <p:spPr bwMode="auto">
          <a:xfrm>
            <a:off x="239694" y="2193929"/>
            <a:ext cx="2207220" cy="9171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51481" tIns="25740" rIns="51481" bIns="25740">
            <a:spAutoFit/>
          </a:bodyPr>
          <a:lstStyle/>
          <a:p>
            <a:pPr algn="ctr"/>
            <a:r>
              <a:rPr lang="ru-RU" sz="1400" b="1" dirty="0">
                <a:latin typeface="Book Antiqua" pitchFamily="18" charset="0"/>
              </a:rPr>
              <a:t>Онегин получил традиционное дворянское воспитание и </a:t>
            </a:r>
            <a:r>
              <a:rPr lang="ru-RU" sz="1400" b="1" dirty="0" smtClean="0">
                <a:latin typeface="Book Antiqua" pitchFamily="18" charset="0"/>
              </a:rPr>
              <a:t>образование.</a:t>
            </a:r>
            <a:endParaRPr lang="ru-RU" sz="1400" dirty="0">
              <a:latin typeface="Book Antiqua" pitchFamily="18" charset="0"/>
            </a:endParaRPr>
          </a:p>
        </p:txBody>
      </p:sp>
      <p:sp>
        <p:nvSpPr>
          <p:cNvPr id="17413" name="Прямоугольник 8"/>
          <p:cNvSpPr>
            <a:spLocks noChangeArrowheads="1"/>
          </p:cNvSpPr>
          <p:nvPr/>
        </p:nvSpPr>
        <p:spPr bwMode="auto">
          <a:xfrm>
            <a:off x="2954338" y="2051053"/>
            <a:ext cx="2657674" cy="11292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51481" tIns="25740" rIns="51481" bIns="25740">
            <a:spAutoFit/>
          </a:bodyPr>
          <a:lstStyle/>
          <a:p>
            <a:pPr algn="ctr"/>
            <a:r>
              <a:rPr lang="ru-RU" sz="1400" b="1" dirty="0">
                <a:latin typeface="Book Antiqua" pitchFamily="18" charset="0"/>
              </a:rPr>
              <a:t>Ленский учился </a:t>
            </a:r>
            <a:endParaRPr lang="ru-RU" sz="1400" b="1" dirty="0" smtClean="0">
              <a:latin typeface="Book Antiqua" pitchFamily="18" charset="0"/>
            </a:endParaRPr>
          </a:p>
          <a:p>
            <a:pPr algn="ctr"/>
            <a:r>
              <a:rPr lang="ru-RU" sz="1400" b="1" dirty="0" smtClean="0">
                <a:latin typeface="Book Antiqua" pitchFamily="18" charset="0"/>
              </a:rPr>
              <a:t>в Германии. </a:t>
            </a:r>
            <a:r>
              <a:rPr lang="ru-RU" sz="1400" b="1" dirty="0">
                <a:latin typeface="Book Antiqua" pitchFamily="18" charset="0"/>
              </a:rPr>
              <a:t>Результатом такого образования становится романтическое </a:t>
            </a:r>
            <a:r>
              <a:rPr lang="ru-RU" sz="1400" b="1" dirty="0" smtClean="0">
                <a:latin typeface="Book Antiqua" pitchFamily="18" charset="0"/>
              </a:rPr>
              <a:t>мировосприятие.</a:t>
            </a:r>
            <a:endParaRPr lang="ru-RU" sz="1400" dirty="0">
              <a:latin typeface="Book Antiqua" pitchFamily="18" charset="0"/>
            </a:endParaRPr>
          </a:p>
        </p:txBody>
      </p:sp>
      <p:cxnSp>
        <p:nvCxnSpPr>
          <p:cNvPr id="15" name="Прямая со стрелкой 14"/>
          <p:cNvCxnSpPr/>
          <p:nvPr/>
        </p:nvCxnSpPr>
        <p:spPr>
          <a:xfrm rot="10800000" flipV="1">
            <a:off x="1882768" y="1765301"/>
            <a:ext cx="785818" cy="371806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>
            <a:stCxn id="10" idx="2"/>
          </p:cNvCxnSpPr>
          <p:nvPr/>
        </p:nvCxnSpPr>
        <p:spPr>
          <a:xfrm rot="16200000" flipH="1">
            <a:off x="3115073" y="1497408"/>
            <a:ext cx="285752" cy="821537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416" name="Picture 8" descr="D:\Е.А.К\В работе-конкурсы+\А.С.Пушкин Евгений Онегин-иллюстрации\Онегин 3.jpg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11132" y="550855"/>
            <a:ext cx="1414423" cy="15337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7" name="Picture 9" descr="D:\Е.А.К\В работе-конкурсы+\А.С.Пушкин Евгений Онегин-иллюстрации\Ленскийjpg.jpg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097346" y="550855"/>
            <a:ext cx="1391400" cy="15001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17531"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Горизонтальный свиток 6"/>
          <p:cNvSpPr/>
          <p:nvPr/>
        </p:nvSpPr>
        <p:spPr>
          <a:xfrm>
            <a:off x="239694" y="2336805"/>
            <a:ext cx="5214974" cy="642942"/>
          </a:xfrm>
          <a:prstGeom prst="horizontalScroll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accent3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8434" name="Прямоугольник 1"/>
          <p:cNvSpPr>
            <a:spLocks noChangeArrowheads="1"/>
          </p:cNvSpPr>
          <p:nvPr/>
        </p:nvSpPr>
        <p:spPr bwMode="auto">
          <a:xfrm>
            <a:off x="90091" y="135202"/>
            <a:ext cx="2117130" cy="22525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51481" tIns="25740" rIns="51481" bIns="25740">
            <a:spAutoFit/>
          </a:bodyPr>
          <a:lstStyle/>
          <a:p>
            <a:pPr algn="ctr"/>
            <a:r>
              <a:rPr lang="ru-RU" sz="1100" b="1" dirty="0">
                <a:latin typeface="Book Antiqua" pitchFamily="18" charset="0"/>
              </a:rPr>
              <a:t>Онегин чувствует себя уставшим от жизни, разочаровавшимся в ней, для него нет никаких ценностей – </a:t>
            </a:r>
            <a:r>
              <a:rPr lang="ru-RU" sz="1100" b="1" dirty="0" smtClean="0">
                <a:latin typeface="Book Antiqua" pitchFamily="18" charset="0"/>
              </a:rPr>
              <a:t>он </a:t>
            </a:r>
            <a:r>
              <a:rPr lang="ru-RU" sz="1100" b="1" dirty="0">
                <a:latin typeface="Book Antiqua" pitchFamily="18" charset="0"/>
              </a:rPr>
              <a:t>не ценит любовь, дружбу.</a:t>
            </a:r>
          </a:p>
          <a:p>
            <a:pPr algn="ctr"/>
            <a:r>
              <a:rPr lang="ru-RU" sz="1100" b="1" dirty="0">
                <a:latin typeface="Book Antiqua" pitchFamily="18" charset="0"/>
              </a:rPr>
              <a:t>«Нет: рано чувства в нем остыли </a:t>
            </a:r>
            <a:r>
              <a:rPr lang="en-US" sz="1100" b="1" dirty="0">
                <a:latin typeface="Book Antiqua" pitchFamily="18" charset="0"/>
              </a:rPr>
              <a:t>/</a:t>
            </a:r>
            <a:r>
              <a:rPr lang="ru-RU" sz="1100" b="1" dirty="0">
                <a:latin typeface="Book Antiqua" pitchFamily="18" charset="0"/>
              </a:rPr>
              <a:t>Ему наскучил света шум</a:t>
            </a:r>
            <a:r>
              <a:rPr lang="ru-RU" sz="1100" b="1" dirty="0" smtClean="0">
                <a:latin typeface="Book Antiqua" pitchFamily="18" charset="0"/>
              </a:rPr>
              <a:t>».И </a:t>
            </a:r>
            <a:r>
              <a:rPr lang="ru-RU" sz="1100" b="1" dirty="0">
                <a:latin typeface="Book Antiqua" pitchFamily="18" charset="0"/>
              </a:rPr>
              <a:t>далее автор «ставит «диагноз» состоянию своего героя – «короче: русская хандра </a:t>
            </a:r>
            <a:r>
              <a:rPr lang="ru-RU" sz="1100" b="1" dirty="0" smtClean="0">
                <a:latin typeface="Book Antiqua" pitchFamily="18" charset="0"/>
              </a:rPr>
              <a:t>им  </a:t>
            </a:r>
            <a:r>
              <a:rPr lang="ru-RU" sz="1100" b="1" dirty="0">
                <a:latin typeface="Book Antiqua" pitchFamily="18" charset="0"/>
              </a:rPr>
              <a:t>овладела понемногу…»</a:t>
            </a:r>
          </a:p>
        </p:txBody>
      </p:sp>
      <p:sp>
        <p:nvSpPr>
          <p:cNvPr id="18435" name="Прямоугольник 2"/>
          <p:cNvSpPr>
            <a:spLocks noChangeArrowheads="1"/>
          </p:cNvSpPr>
          <p:nvPr/>
        </p:nvSpPr>
        <p:spPr bwMode="auto">
          <a:xfrm>
            <a:off x="3648671" y="135202"/>
            <a:ext cx="2027039" cy="22525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51481" tIns="25740" rIns="51481" bIns="25740">
            <a:spAutoFit/>
          </a:bodyPr>
          <a:lstStyle/>
          <a:p>
            <a:pPr algn="ctr"/>
            <a:r>
              <a:rPr lang="ru-RU" sz="1100" b="1" dirty="0">
                <a:latin typeface="Book Antiqua" pitchFamily="18" charset="0"/>
              </a:rPr>
              <a:t>Вернувшись на родину, Ленский ждет от жизни счастья и чуда – поэтому его душа и сердце открыты для любви, дружбы и творчества:</a:t>
            </a:r>
          </a:p>
          <a:p>
            <a:pPr algn="ctr"/>
            <a:r>
              <a:rPr lang="ru-RU" sz="1100" b="1" dirty="0">
                <a:latin typeface="Book Antiqua" pitchFamily="18" charset="0"/>
              </a:rPr>
              <a:t>«Цель жизни нашей для него</a:t>
            </a:r>
            <a:r>
              <a:rPr lang="en-US" sz="1100" b="1" dirty="0">
                <a:latin typeface="Book Antiqua" pitchFamily="18" charset="0"/>
              </a:rPr>
              <a:t>/</a:t>
            </a:r>
            <a:r>
              <a:rPr lang="ru-RU" sz="1100" b="1" dirty="0">
                <a:latin typeface="Book Antiqua" pitchFamily="18" charset="0"/>
              </a:rPr>
              <a:t>Была заманчивой загадкой,</a:t>
            </a:r>
            <a:r>
              <a:rPr lang="en-US" sz="1100" b="1" dirty="0">
                <a:latin typeface="Book Antiqua" pitchFamily="18" charset="0"/>
              </a:rPr>
              <a:t>/</a:t>
            </a:r>
            <a:r>
              <a:rPr lang="ru-RU" sz="1100" b="1" dirty="0">
                <a:latin typeface="Book Antiqua" pitchFamily="18" charset="0"/>
              </a:rPr>
              <a:t> </a:t>
            </a:r>
          </a:p>
          <a:p>
            <a:pPr algn="ctr"/>
            <a:r>
              <a:rPr lang="ru-RU" sz="1100" b="1" dirty="0">
                <a:latin typeface="Book Antiqua" pitchFamily="18" charset="0"/>
              </a:rPr>
              <a:t>Над ней он голову ломал</a:t>
            </a:r>
          </a:p>
          <a:p>
            <a:pPr algn="ctr"/>
            <a:r>
              <a:rPr lang="ru-RU" sz="1100" b="1" dirty="0">
                <a:latin typeface="Book Antiqua" pitchFamily="18" charset="0"/>
              </a:rPr>
              <a:t>И чудеса подозревал</a:t>
            </a:r>
            <a:r>
              <a:rPr lang="ru-RU" sz="1100" dirty="0">
                <a:latin typeface="Book Antiqua" pitchFamily="18" charset="0"/>
              </a:rPr>
              <a:t>» </a:t>
            </a:r>
            <a:r>
              <a:rPr lang="ru-RU" sz="1100" b="1" dirty="0">
                <a:latin typeface="Book Antiqua" pitchFamily="18" charset="0"/>
              </a:rPr>
              <a:t>«Он сердцем </a:t>
            </a:r>
          </a:p>
          <a:p>
            <a:pPr algn="ctr"/>
            <a:r>
              <a:rPr lang="ru-RU" sz="1100" b="1" dirty="0">
                <a:latin typeface="Book Antiqua" pitchFamily="18" charset="0"/>
              </a:rPr>
              <a:t>милый был невежда»</a:t>
            </a:r>
            <a:endParaRPr lang="en-US" sz="1100" b="1" dirty="0">
              <a:latin typeface="Book Antiqua" pitchFamily="18" charset="0"/>
            </a:endParaRPr>
          </a:p>
        </p:txBody>
      </p:sp>
      <p:sp>
        <p:nvSpPr>
          <p:cNvPr id="19460" name="Прямоугольник 3"/>
          <p:cNvSpPr>
            <a:spLocks noChangeArrowheads="1"/>
          </p:cNvSpPr>
          <p:nvPr/>
        </p:nvSpPr>
        <p:spPr bwMode="auto">
          <a:xfrm>
            <a:off x="180181" y="2479681"/>
            <a:ext cx="5585619" cy="390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51481" tIns="25740" rIns="51481" bIns="25740">
            <a:spAutoFit/>
          </a:bodyPr>
          <a:lstStyle/>
          <a:p>
            <a:pPr algn="ctr">
              <a:defRPr/>
            </a:pPr>
            <a:r>
              <a:rPr lang="ru-RU" sz="1100" b="1" dirty="0">
                <a:latin typeface="Book Antiqua" pitchFamily="18" charset="0"/>
              </a:rPr>
              <a:t>Ссора на балу, дуэль – </a:t>
            </a:r>
            <a:r>
              <a:rPr lang="ru-RU" sz="1100" b="1" i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переломные события в жизни героев</a:t>
            </a:r>
            <a:r>
              <a:rPr lang="ru-RU" sz="1100" b="1" dirty="0">
                <a:latin typeface="Book Antiqua" pitchFamily="18" charset="0"/>
              </a:rPr>
              <a:t>. </a:t>
            </a:r>
            <a:endParaRPr lang="ru-RU" sz="1100" b="1" dirty="0" smtClean="0">
              <a:latin typeface="Book Antiqua" pitchFamily="18" charset="0"/>
            </a:endParaRPr>
          </a:p>
          <a:p>
            <a:pPr algn="ctr">
              <a:defRPr/>
            </a:pPr>
            <a:r>
              <a:rPr lang="ru-RU" sz="1100" b="1" dirty="0" smtClean="0">
                <a:latin typeface="Book Antiqua" pitchFamily="18" charset="0"/>
              </a:rPr>
              <a:t>Смерть </a:t>
            </a:r>
            <a:r>
              <a:rPr lang="ru-RU" sz="1100" b="1" dirty="0">
                <a:latin typeface="Book Antiqua" pitchFamily="18" charset="0"/>
              </a:rPr>
              <a:t>Ленского стала причиной серьёзных изменений в Онегине.</a:t>
            </a:r>
            <a:endParaRPr lang="ru-RU" sz="1100" dirty="0">
              <a:latin typeface="Book Antiqua" pitchFamily="18" charset="0"/>
            </a:endParaRPr>
          </a:p>
        </p:txBody>
      </p:sp>
      <p:pic>
        <p:nvPicPr>
          <p:cNvPr id="18437" name="Picture 5" descr="D:\Е.А.К\В работе-конкурсы+\А.С.Пушкин Евгений Онегин-иллюстрации\Дуэль 4f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68520" y="193665"/>
            <a:ext cx="1576586" cy="2000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96818" y="50790"/>
            <a:ext cx="5572164" cy="3000396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Tm="17531"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60" name="Picture 4" descr="D:\Е.А.К\В работе-конкурсы+\А.С.Пушкин Евгений Онегин-иллюстрации\Бал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668718" y="693731"/>
            <a:ext cx="1958900" cy="24288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168256" y="0"/>
            <a:ext cx="3648671" cy="482870"/>
          </a:xfrm>
          <a:prstGeom prst="rect">
            <a:avLst/>
          </a:prstGeom>
        </p:spPr>
        <p:txBody>
          <a:bodyPr lIns="51481" tIns="25740" rIns="51481" bIns="25740">
            <a:spAutoFit/>
          </a:bodyPr>
          <a:lstStyle/>
          <a:p>
            <a:pPr algn="ctr">
              <a:defRPr/>
            </a:pPr>
            <a:r>
              <a:rPr lang="ru-RU" sz="28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Ольга Ларина</a:t>
            </a:r>
            <a:endParaRPr lang="ru-RU" sz="2800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96818" y="622293"/>
            <a:ext cx="3357586" cy="2421862"/>
          </a:xfrm>
          <a:prstGeom prst="rect">
            <a:avLst/>
          </a:prstGeom>
        </p:spPr>
        <p:txBody>
          <a:bodyPr wrap="square" lIns="51481" tIns="25740" rIns="51481" bIns="25740">
            <a:spAutoFit/>
          </a:bodyPr>
          <a:lstStyle/>
          <a:p>
            <a:pPr algn="ctr">
              <a:defRPr/>
            </a:pPr>
            <a:r>
              <a:rPr lang="ru-RU" sz="1400" b="1" dirty="0">
                <a:latin typeface="Book Antiqua" pitchFamily="18" charset="0"/>
              </a:rPr>
              <a:t>«Всегда скромна, всегда послушна, </a:t>
            </a:r>
          </a:p>
          <a:p>
            <a:pPr algn="ctr">
              <a:defRPr/>
            </a:pPr>
            <a:r>
              <a:rPr lang="ru-RU" sz="1400" b="1" dirty="0">
                <a:latin typeface="Book Antiqua" pitchFamily="18" charset="0"/>
              </a:rPr>
              <a:t>Всегда как утро весела, </a:t>
            </a:r>
          </a:p>
          <a:p>
            <a:pPr algn="ctr">
              <a:defRPr/>
            </a:pPr>
            <a:r>
              <a:rPr lang="ru-RU" sz="1400" b="1" dirty="0">
                <a:latin typeface="Book Antiqua" pitchFamily="18" charset="0"/>
              </a:rPr>
              <a:t>Как жизнь поэта простодушна…»</a:t>
            </a:r>
          </a:p>
          <a:p>
            <a:pPr algn="ctr">
              <a:defRPr/>
            </a:pPr>
            <a:r>
              <a:rPr lang="ru-RU" sz="1400" b="1" dirty="0">
                <a:latin typeface="Book Antiqua" pitchFamily="18" charset="0"/>
              </a:rPr>
              <a:t> Но это</a:t>
            </a:r>
            <a:r>
              <a:rPr lang="ru-RU" sz="1400" b="1" i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 натура обыкновенная</a:t>
            </a:r>
            <a:r>
              <a:rPr lang="ru-RU" sz="1400" b="1" dirty="0">
                <a:latin typeface="Book Antiqua" pitchFamily="18" charset="0"/>
              </a:rPr>
              <a:t>. Ольга любит Ленского потому, что просто хочет любить, чувствует его любовь. В силу своей заурядности она не понимает, какой огонь зажгла в душе поэта. И не удивительно, что, оплакав его гибель, она вскоре выходит замуж за улана.</a:t>
            </a:r>
          </a:p>
        </p:txBody>
      </p:sp>
      <p:pic>
        <p:nvPicPr>
          <p:cNvPr id="19461" name="Picture 5" descr="D:\Е.А.К\В работе-конкурсы+\А.С.Пушкин Евгений Онегин-иллюстрации\Ольга.jpg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668718" y="0"/>
            <a:ext cx="1399408" cy="147954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advTm="17531"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/>
          <a:srcRect b="14286"/>
          <a:stretch>
            <a:fillRect/>
          </a:stretch>
        </p:blipFill>
        <p:spPr bwMode="auto">
          <a:xfrm>
            <a:off x="0" y="0"/>
            <a:ext cx="5765800" cy="32448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3097214" y="2265367"/>
            <a:ext cx="136608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1400" b="1" i="1" dirty="0" smtClean="0">
                <a:latin typeface="Times New Roman" pitchFamily="18" charset="0"/>
                <a:cs typeface="Times New Roman" pitchFamily="18" charset="0"/>
              </a:rPr>
              <a:t>В.Г.Белинский</a:t>
            </a:r>
            <a:endParaRPr lang="ru-RU" sz="1400" b="1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advTm="17531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495499" y="101402"/>
            <a:ext cx="4729757" cy="482870"/>
          </a:xfrm>
          <a:prstGeom prst="rect">
            <a:avLst/>
          </a:prstGeom>
          <a:noFill/>
        </p:spPr>
        <p:txBody>
          <a:bodyPr lIns="51481" tIns="25740" rIns="51481" bIns="25740">
            <a:spAutoFit/>
          </a:bodyPr>
          <a:lstStyle/>
          <a:p>
            <a:pPr algn="ctr">
              <a:defRPr/>
            </a:pPr>
            <a:r>
              <a:rPr lang="ru-RU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Проблематика романа </a:t>
            </a:r>
          </a:p>
        </p:txBody>
      </p:sp>
      <p:sp>
        <p:nvSpPr>
          <p:cNvPr id="4100" name="TextBox 6"/>
          <p:cNvSpPr txBox="1">
            <a:spLocks noChangeArrowheads="1"/>
          </p:cNvSpPr>
          <p:nvPr/>
        </p:nvSpPr>
        <p:spPr bwMode="auto">
          <a:xfrm>
            <a:off x="2168520" y="550855"/>
            <a:ext cx="3468489" cy="2421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51481" tIns="25740" rIns="51481" bIns="25740">
            <a:spAutoFit/>
          </a:bodyPr>
          <a:lstStyle/>
          <a:p>
            <a:pPr algn="just">
              <a:defRPr/>
            </a:pPr>
            <a:r>
              <a:rPr lang="ru-RU" sz="1400" b="1" dirty="0">
                <a:latin typeface="Book Antiqua" pitchFamily="18" charset="0"/>
              </a:rPr>
              <a:t>Анализируя роман, </a:t>
            </a:r>
            <a:r>
              <a:rPr lang="ru-RU" sz="1400" b="1" dirty="0" smtClean="0">
                <a:latin typeface="Book Antiqua" pitchFamily="18" charset="0"/>
              </a:rPr>
              <a:t> </a:t>
            </a:r>
            <a:r>
              <a:rPr lang="ru-RU" sz="14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В</a:t>
            </a:r>
            <a:r>
              <a:rPr lang="ru-RU" sz="14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. Г. Белинский  </a:t>
            </a:r>
            <a:r>
              <a:rPr lang="ru-RU" sz="1400" b="1" dirty="0" smtClean="0">
                <a:latin typeface="Book Antiqua" pitchFamily="18" charset="0"/>
              </a:rPr>
              <a:t>указал, </a:t>
            </a:r>
            <a:r>
              <a:rPr lang="ru-RU" sz="1400" b="1" dirty="0">
                <a:latin typeface="Book Antiqua" pitchFamily="18" charset="0"/>
              </a:rPr>
              <a:t>что в начале </a:t>
            </a:r>
            <a:r>
              <a:rPr lang="en-US" sz="1400" b="1" dirty="0">
                <a:latin typeface="Book Antiqua" pitchFamily="18" charset="0"/>
              </a:rPr>
              <a:t>XIX </a:t>
            </a:r>
            <a:r>
              <a:rPr lang="ru-RU" sz="1400" b="1" dirty="0" smtClean="0">
                <a:latin typeface="Book Antiqua" pitchFamily="18" charset="0"/>
              </a:rPr>
              <a:t>века </a:t>
            </a:r>
            <a:r>
              <a:rPr lang="ru-RU" sz="1400" b="1" dirty="0">
                <a:latin typeface="Book Antiqua" pitchFamily="18" charset="0"/>
              </a:rPr>
              <a:t>образованное дворянство было</a:t>
            </a:r>
            <a:r>
              <a:rPr lang="en-US" sz="1400" b="1" dirty="0">
                <a:latin typeface="Book Antiqua" pitchFamily="18" charset="0"/>
              </a:rPr>
              <a:t> </a:t>
            </a:r>
            <a:r>
              <a:rPr lang="ru-RU" sz="1400" b="1" dirty="0">
                <a:latin typeface="Book Antiqua" pitchFamily="18" charset="0"/>
              </a:rPr>
              <a:t>тем сословием, «в котором почти исключительно выразился прогресс </a:t>
            </a:r>
            <a:r>
              <a:rPr lang="ru-RU" sz="1400" b="1" dirty="0" smtClean="0">
                <a:latin typeface="Book Antiqua" pitchFamily="18" charset="0"/>
              </a:rPr>
              <a:t>русского  </a:t>
            </a:r>
            <a:r>
              <a:rPr lang="ru-RU" sz="1400" b="1" dirty="0">
                <a:latin typeface="Book Antiqua" pitchFamily="18" charset="0"/>
              </a:rPr>
              <a:t>общества», </a:t>
            </a:r>
            <a:r>
              <a:rPr lang="ru-RU" sz="1400" b="1" dirty="0" smtClean="0">
                <a:latin typeface="Book Antiqua" pitchFamily="18" charset="0"/>
              </a:rPr>
              <a:t> и </a:t>
            </a:r>
            <a:r>
              <a:rPr lang="ru-RU" sz="1400" b="1" dirty="0">
                <a:latin typeface="Book Antiqua" pitchFamily="18" charset="0"/>
              </a:rPr>
              <a:t>что </a:t>
            </a:r>
            <a:r>
              <a:rPr lang="ru-RU" sz="1400" b="1" dirty="0" smtClean="0">
                <a:latin typeface="Book Antiqua" pitchFamily="18" charset="0"/>
              </a:rPr>
              <a:t>  Пушкин </a:t>
            </a:r>
            <a:r>
              <a:rPr lang="ru-RU" sz="1400" b="1" dirty="0">
                <a:latin typeface="Book Antiqua" pitchFamily="18" charset="0"/>
              </a:rPr>
              <a:t>в «Онегине» </a:t>
            </a:r>
            <a:r>
              <a:rPr lang="ru-RU" sz="14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«решился представить нам внутреннюю жизнь этого </a:t>
            </a:r>
            <a:r>
              <a:rPr lang="ru-RU" sz="14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   сословия</a:t>
            </a:r>
            <a:r>
              <a:rPr lang="ru-RU" sz="14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, </a:t>
            </a:r>
            <a:r>
              <a:rPr lang="ru-RU" sz="14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  а       вместе   с     тем </a:t>
            </a:r>
            <a:r>
              <a:rPr lang="ru-RU" sz="1400" b="1" i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и общество </a:t>
            </a:r>
            <a:r>
              <a:rPr lang="ru-RU" sz="14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в том виде, в каком оно находилось в избранную эпоху».</a:t>
            </a:r>
          </a:p>
        </p:txBody>
      </p:sp>
      <p:pic>
        <p:nvPicPr>
          <p:cNvPr id="3076" name="Picture 6" descr="D:\Е.А.К\В работе-конкурсы+\А.С.Пушкин Евгений Онегин-иллюстрации\Белинский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5227" y="676011"/>
            <a:ext cx="1955968" cy="23751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17531"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22227"/>
            <a:ext cx="1668454" cy="135732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Прямоугольник 3"/>
          <p:cNvSpPr/>
          <p:nvPr/>
        </p:nvSpPr>
        <p:spPr>
          <a:xfrm>
            <a:off x="168256" y="1265235"/>
            <a:ext cx="5429288" cy="1867864"/>
          </a:xfrm>
          <a:prstGeom prst="rect">
            <a:avLst/>
          </a:prstGeom>
        </p:spPr>
        <p:txBody>
          <a:bodyPr wrap="square" lIns="51481" tIns="25740" rIns="51481" bIns="25740">
            <a:spAutoFit/>
          </a:bodyPr>
          <a:lstStyle/>
          <a:p>
            <a:pPr algn="ctr">
              <a:defRPr/>
            </a:pPr>
            <a:endParaRPr lang="ru-RU" sz="1400" b="1" i="1" dirty="0">
              <a:latin typeface="Arial" pitchFamily="34" charset="0"/>
            </a:endParaRPr>
          </a:p>
          <a:p>
            <a:pPr algn="ctr">
              <a:defRPr/>
            </a:pPr>
            <a:r>
              <a:rPr lang="ru-RU" sz="13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 </a:t>
            </a:r>
            <a:r>
              <a:rPr lang="ru-RU" sz="13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высшем свете Петербурга </a:t>
            </a:r>
            <a:r>
              <a:rPr lang="ru-RU" sz="1300" b="1" dirty="0">
                <a:latin typeface="Times New Roman" pitchFamily="18" charset="0"/>
                <a:cs typeface="Times New Roman" pitchFamily="18" charset="0"/>
              </a:rPr>
              <a:t>с «необходимыми глупцами», клеветниками, чопорными «бальными диктаторами». Автор не забывает и о «соли светской злости», </a:t>
            </a:r>
            <a:endParaRPr lang="ru-RU" sz="13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ru-RU" sz="1300" b="1" dirty="0" smtClean="0">
                <a:latin typeface="Times New Roman" pitchFamily="18" charset="0"/>
                <a:cs typeface="Times New Roman" pitchFamily="18" charset="0"/>
              </a:rPr>
              <a:t>о </a:t>
            </a:r>
            <a:r>
              <a:rPr lang="ru-RU" sz="1300" b="1" dirty="0">
                <a:latin typeface="Times New Roman" pitchFamily="18" charset="0"/>
                <a:cs typeface="Times New Roman" pitchFamily="18" charset="0"/>
              </a:rPr>
              <a:t>«накрахмаленных нахалах» и о нравах общества;</a:t>
            </a:r>
            <a:endParaRPr lang="ru-RU" sz="1300" b="1" i="1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ru-RU" sz="13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 </a:t>
            </a:r>
            <a:r>
              <a:rPr lang="ru-RU" sz="13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патриархальной Москве </a:t>
            </a:r>
            <a:r>
              <a:rPr lang="ru-RU" sz="1300" b="1" dirty="0">
                <a:latin typeface="Times New Roman" pitchFamily="18" charset="0"/>
                <a:cs typeface="Times New Roman" pitchFamily="18" charset="0"/>
              </a:rPr>
              <a:t>– «ярмарке невест</a:t>
            </a:r>
            <a:r>
              <a:rPr lang="ru-RU" sz="1300" b="1" dirty="0" smtClean="0">
                <a:latin typeface="Times New Roman" pitchFamily="18" charset="0"/>
                <a:cs typeface="Times New Roman" pitchFamily="18" charset="0"/>
              </a:rPr>
              <a:t>»,</a:t>
            </a:r>
          </a:p>
          <a:p>
            <a:pPr algn="ctr">
              <a:defRPr/>
            </a:pPr>
            <a:r>
              <a:rPr lang="ru-RU" sz="13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300" b="1" dirty="0">
                <a:latin typeface="Times New Roman" pitchFamily="18" charset="0"/>
                <a:cs typeface="Times New Roman" pitchFamily="18" charset="0"/>
              </a:rPr>
              <a:t>о «бессвязном пошлом вздоре» её гостиных; </a:t>
            </a:r>
            <a:endParaRPr lang="en-US" sz="130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ru-RU" sz="13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 </a:t>
            </a:r>
            <a:r>
              <a:rPr lang="ru-RU" sz="13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жизни провинциальных </a:t>
            </a:r>
            <a:r>
              <a:rPr lang="ru-RU" sz="13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помещиков.</a:t>
            </a:r>
            <a:endParaRPr lang="ru-RU" sz="1300" b="1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ru-RU" sz="1300" b="1" dirty="0">
                <a:latin typeface="Times New Roman" pitchFamily="18" charset="0"/>
                <a:cs typeface="Times New Roman" pitchFamily="18" charset="0"/>
              </a:rPr>
              <a:t> о крепостной деревне, о патриархальном семействе Лариных.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68256" y="0"/>
            <a:ext cx="5597544" cy="14927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1300" b="1" dirty="0" smtClean="0">
                <a:latin typeface="Times New Roman" pitchFamily="18" charset="0"/>
                <a:cs typeface="Times New Roman" pitchFamily="18" charset="0"/>
              </a:rPr>
              <a:t>Со страниц романа мы много узнаём об </a:t>
            </a:r>
            <a:r>
              <a:rPr lang="ru-RU" sz="13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эпохе</a:t>
            </a:r>
            <a:r>
              <a:rPr lang="ru-RU" sz="13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ctr">
              <a:defRPr/>
            </a:pPr>
            <a:r>
              <a:rPr lang="ru-RU" sz="13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 воспитании детей в дворянской семье</a:t>
            </a:r>
            <a:endParaRPr lang="en-US" sz="13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ru-RU" sz="13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об образовании: </a:t>
            </a:r>
            <a:r>
              <a:rPr lang="ru-RU" sz="1300" b="1" dirty="0" smtClean="0">
                <a:latin typeface="Times New Roman" pitchFamily="18" charset="0"/>
                <a:cs typeface="Times New Roman" pitchFamily="18" charset="0"/>
              </a:rPr>
              <a:t>«Мы все учились понемногу </a:t>
            </a:r>
          </a:p>
          <a:p>
            <a:pPr algn="ctr">
              <a:defRPr/>
            </a:pPr>
            <a:r>
              <a:rPr lang="ru-RU" sz="1300" b="1" dirty="0" smtClean="0">
                <a:latin typeface="Times New Roman" pitchFamily="18" charset="0"/>
                <a:cs typeface="Times New Roman" pitchFamily="18" charset="0"/>
              </a:rPr>
              <a:t>/ Чему-нибудь и как-нибудь…»;</a:t>
            </a:r>
          </a:p>
          <a:p>
            <a:pPr algn="ctr">
              <a:defRPr/>
            </a:pPr>
            <a:r>
              <a:rPr lang="ru-RU" sz="13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 моде </a:t>
            </a:r>
            <a:r>
              <a:rPr lang="ru-RU" sz="1300" b="1" i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 высшем </a:t>
            </a:r>
            <a:r>
              <a:rPr lang="ru-RU" sz="13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свете</a:t>
            </a:r>
            <a:r>
              <a:rPr lang="ru-RU" sz="13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1300" b="1" dirty="0" smtClean="0">
                <a:latin typeface="Times New Roman" pitchFamily="18" charset="0"/>
                <a:cs typeface="Times New Roman" pitchFamily="18" charset="0"/>
              </a:rPr>
              <a:t>«Острижен по последней моде; </a:t>
            </a:r>
          </a:p>
          <a:p>
            <a:pPr algn="ctr">
              <a:defRPr/>
            </a:pPr>
            <a:r>
              <a:rPr lang="ru-RU" sz="1300" b="1" dirty="0" smtClean="0">
                <a:latin typeface="Times New Roman" pitchFamily="18" charset="0"/>
                <a:cs typeface="Times New Roman" pitchFamily="18" charset="0"/>
              </a:rPr>
              <a:t>/ Как </a:t>
            </a:r>
            <a:r>
              <a:rPr lang="en-US" sz="1300" b="1" dirty="0" smtClean="0">
                <a:latin typeface="Times New Roman" pitchFamily="18" charset="0"/>
                <a:cs typeface="Times New Roman" pitchFamily="18" charset="0"/>
              </a:rPr>
              <a:t>dandy </a:t>
            </a:r>
            <a:r>
              <a:rPr lang="ru-RU" sz="1300" b="1" dirty="0" smtClean="0">
                <a:latin typeface="Times New Roman" pitchFamily="18" charset="0"/>
                <a:cs typeface="Times New Roman" pitchFamily="18" charset="0"/>
              </a:rPr>
              <a:t>лондонский одет…»;</a:t>
            </a:r>
          </a:p>
          <a:p>
            <a:pPr algn="ctr">
              <a:defRPr/>
            </a:pPr>
            <a:r>
              <a:rPr lang="ru-RU" sz="13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 культуре, репертуаре театров</a:t>
            </a:r>
            <a:r>
              <a:rPr lang="ru-RU" sz="1300" b="1" dirty="0" smtClean="0">
                <a:latin typeface="Times New Roman" pitchFamily="18" charset="0"/>
                <a:cs typeface="Times New Roman" pitchFamily="18" charset="0"/>
              </a:rPr>
              <a:t>;</a:t>
            </a:r>
            <a:endParaRPr lang="ru-RU" sz="13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96818" y="50790"/>
            <a:ext cx="5572164" cy="3071833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Tm="17531"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-403248" y="0"/>
            <a:ext cx="6169048" cy="405926"/>
          </a:xfrm>
          <a:prstGeom prst="rect">
            <a:avLst/>
          </a:prstGeom>
        </p:spPr>
        <p:txBody>
          <a:bodyPr wrap="square" lIns="51481" tIns="25740" rIns="51481" bIns="25740">
            <a:spAutoFit/>
          </a:bodyPr>
          <a:lstStyle/>
          <a:p>
            <a:pPr algn="ctr">
              <a:defRPr/>
            </a:pPr>
            <a:r>
              <a:rPr lang="ru-RU" sz="23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Особенности </a:t>
            </a:r>
            <a:r>
              <a:rPr lang="ru-RU" sz="23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и   значение   романа</a:t>
            </a:r>
            <a:endParaRPr lang="en-US" sz="23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311396" y="550855"/>
            <a:ext cx="3300233" cy="2806583"/>
          </a:xfrm>
          <a:prstGeom prst="rect">
            <a:avLst/>
          </a:prstGeom>
        </p:spPr>
        <p:txBody>
          <a:bodyPr wrap="square" lIns="51481" tIns="25740" rIns="51481" bIns="25740">
            <a:spAutoFit/>
          </a:bodyPr>
          <a:lstStyle/>
          <a:p>
            <a:pPr algn="just">
              <a:defRPr/>
            </a:pPr>
            <a:r>
              <a:rPr lang="ru-RU" sz="1400" b="1" dirty="0" smtClean="0">
                <a:latin typeface="Book Antiqua" pitchFamily="18" charset="0"/>
              </a:rPr>
              <a:t>       Уникальное </a:t>
            </a:r>
            <a:r>
              <a:rPr lang="ru-RU" sz="1400" b="1" dirty="0">
                <a:latin typeface="Book Antiqua" pitchFamily="18" charset="0"/>
              </a:rPr>
              <a:t>произведение, не имеющее жанровых аналогов ни в русской, ни в мировой литературе.</a:t>
            </a:r>
          </a:p>
          <a:p>
            <a:pPr algn="just">
              <a:defRPr/>
            </a:pPr>
            <a:r>
              <a:rPr lang="ru-RU" sz="1400" b="1" dirty="0" smtClean="0">
                <a:latin typeface="Book Antiqua" pitchFamily="18" charset="0"/>
              </a:rPr>
              <a:t>Это </a:t>
            </a:r>
            <a:r>
              <a:rPr lang="ru-RU" sz="14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первый реалистический роман в русской литературе</a:t>
            </a:r>
            <a:r>
              <a:rPr lang="ru-RU" sz="1400" b="1" i="1" dirty="0">
                <a:solidFill>
                  <a:srgbClr val="C00000"/>
                </a:solidFill>
                <a:latin typeface="Book Antiqua" pitchFamily="18" charset="0"/>
              </a:rPr>
              <a:t>.</a:t>
            </a:r>
          </a:p>
          <a:p>
            <a:pPr algn="just">
              <a:defRPr/>
            </a:pPr>
            <a:r>
              <a:rPr lang="ru-RU" sz="1400" b="1" dirty="0" smtClean="0">
                <a:latin typeface="Book Antiqua" pitchFamily="18" charset="0"/>
              </a:rPr>
              <a:t>        Явление   исключительное </a:t>
            </a:r>
            <a:r>
              <a:rPr lang="ru-RU" sz="1400" b="1" dirty="0">
                <a:latin typeface="Book Antiqua" pitchFamily="18" charset="0"/>
              </a:rPr>
              <a:t>по широте охвата русской </a:t>
            </a:r>
            <a:r>
              <a:rPr lang="ru-RU" sz="1400" b="1" dirty="0" err="1" smtClean="0">
                <a:latin typeface="Book Antiqua" pitchFamily="18" charset="0"/>
              </a:rPr>
              <a:t>действи-тельности</a:t>
            </a:r>
            <a:r>
              <a:rPr lang="ru-RU" sz="1400" b="1" dirty="0" smtClean="0">
                <a:latin typeface="Book Antiqua" pitchFamily="18" charset="0"/>
              </a:rPr>
              <a:t> </a:t>
            </a:r>
            <a:r>
              <a:rPr lang="ru-RU" sz="1400" b="1" dirty="0">
                <a:latin typeface="Book Antiqua" pitchFamily="18" charset="0"/>
              </a:rPr>
              <a:t>первых десятилетий </a:t>
            </a:r>
            <a:r>
              <a:rPr lang="en-US" sz="1400" b="1" dirty="0">
                <a:latin typeface="Book Antiqua" pitchFamily="18" charset="0"/>
              </a:rPr>
              <a:t>XIX </a:t>
            </a:r>
            <a:r>
              <a:rPr lang="ru-RU" sz="1400" b="1" dirty="0" smtClean="0">
                <a:latin typeface="Book Antiqua" pitchFamily="18" charset="0"/>
              </a:rPr>
              <a:t>веке.</a:t>
            </a:r>
            <a:endParaRPr lang="ru-RU" sz="1400" b="1" dirty="0">
              <a:latin typeface="Book Antiqua" pitchFamily="18" charset="0"/>
            </a:endParaRPr>
          </a:p>
          <a:p>
            <a:pPr algn="just">
              <a:defRPr/>
            </a:pPr>
            <a:r>
              <a:rPr lang="ru-RU" sz="1400" b="1" dirty="0" smtClean="0">
                <a:latin typeface="Book Antiqua" pitchFamily="18" charset="0"/>
              </a:rPr>
              <a:t>        Глубоко </a:t>
            </a:r>
            <a:r>
              <a:rPr lang="ru-RU" sz="14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национальный роман </a:t>
            </a:r>
            <a:r>
              <a:rPr lang="ru-RU" sz="1400" b="1" dirty="0">
                <a:latin typeface="Book Antiqua" pitchFamily="18" charset="0"/>
              </a:rPr>
              <a:t>по исторической верности и </a:t>
            </a:r>
            <a:r>
              <a:rPr lang="ru-RU" sz="1400" b="1" dirty="0" smtClean="0">
                <a:latin typeface="Book Antiqua" pitchFamily="18" charset="0"/>
              </a:rPr>
              <a:t>полноте </a:t>
            </a:r>
            <a:r>
              <a:rPr lang="ru-RU" sz="1400" b="1" dirty="0">
                <a:latin typeface="Book Antiqua" pitchFamily="18" charset="0"/>
              </a:rPr>
              <a:t>характеров. </a:t>
            </a:r>
          </a:p>
          <a:p>
            <a:pPr algn="just">
              <a:defRPr/>
            </a:pPr>
            <a:r>
              <a:rPr lang="en-US" sz="1100" b="1" dirty="0">
                <a:latin typeface="Book Antiqua" pitchFamily="18" charset="0"/>
              </a:rPr>
              <a:t>    </a:t>
            </a:r>
            <a:r>
              <a:rPr lang="ru-RU" sz="1100" b="1" dirty="0">
                <a:solidFill>
                  <a:schemeClr val="bg1"/>
                </a:solidFill>
                <a:latin typeface="Book Antiqua" pitchFamily="18" charset="0"/>
              </a:rPr>
              <a:t> </a:t>
            </a:r>
            <a:endParaRPr lang="ru-RU" sz="1100" b="1" dirty="0">
              <a:latin typeface="Book Antiqua" pitchFamily="18" charset="0"/>
            </a:endParaRPr>
          </a:p>
        </p:txBody>
      </p:sp>
      <p:pic>
        <p:nvPicPr>
          <p:cNvPr id="22532" name="Picture 4" descr="D:\Е.А.К\В работе-конкурсы+\А.С.Пушкин Евгений Онегин-иллюстрации\Перо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8256" y="622293"/>
            <a:ext cx="2071702" cy="2500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17531"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68256" y="102424"/>
            <a:ext cx="6000792" cy="29367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lang="ru-RU" sz="1800" spc="15" dirty="0" smtClean="0"/>
              <a:t>Задания для самостоятельного выполнения</a:t>
            </a:r>
            <a:endParaRPr sz="1800" spc="5" dirty="0"/>
          </a:p>
        </p:txBody>
      </p:sp>
      <p:sp>
        <p:nvSpPr>
          <p:cNvPr id="5" name="object 5"/>
          <p:cNvSpPr/>
          <p:nvPr/>
        </p:nvSpPr>
        <p:spPr>
          <a:xfrm>
            <a:off x="311133" y="680283"/>
            <a:ext cx="1111148" cy="370638"/>
          </a:xfrm>
          <a:custGeom>
            <a:avLst/>
            <a:gdLst/>
            <a:ahLst/>
            <a:cxnLst/>
            <a:rect l="l" t="t" r="r" b="b"/>
            <a:pathLst>
              <a:path w="1094105" h="400050">
                <a:moveTo>
                  <a:pt x="1094026" y="0"/>
                </a:moveTo>
                <a:lnTo>
                  <a:pt x="279684" y="0"/>
                </a:lnTo>
                <a:lnTo>
                  <a:pt x="234473" y="3677"/>
                </a:lnTo>
                <a:lnTo>
                  <a:pt x="191527" y="14319"/>
                </a:lnTo>
                <a:lnTo>
                  <a:pt x="151434" y="31338"/>
                </a:lnTo>
                <a:lnTo>
                  <a:pt x="114782" y="54147"/>
                </a:lnTo>
                <a:lnTo>
                  <a:pt x="82156" y="82157"/>
                </a:lnTo>
                <a:lnTo>
                  <a:pt x="54146" y="114783"/>
                </a:lnTo>
                <a:lnTo>
                  <a:pt x="31338" y="151435"/>
                </a:lnTo>
                <a:lnTo>
                  <a:pt x="14319" y="191528"/>
                </a:lnTo>
                <a:lnTo>
                  <a:pt x="3677" y="234473"/>
                </a:lnTo>
                <a:lnTo>
                  <a:pt x="0" y="279684"/>
                </a:lnTo>
                <a:lnTo>
                  <a:pt x="0" y="399604"/>
                </a:lnTo>
                <a:lnTo>
                  <a:pt x="814341" y="399604"/>
                </a:lnTo>
                <a:lnTo>
                  <a:pt x="859553" y="395926"/>
                </a:lnTo>
                <a:lnTo>
                  <a:pt x="902499" y="385284"/>
                </a:lnTo>
                <a:lnTo>
                  <a:pt x="942592" y="368265"/>
                </a:lnTo>
                <a:lnTo>
                  <a:pt x="979244" y="345456"/>
                </a:lnTo>
                <a:lnTo>
                  <a:pt x="1011869" y="317446"/>
                </a:lnTo>
                <a:lnTo>
                  <a:pt x="1039880" y="284821"/>
                </a:lnTo>
                <a:lnTo>
                  <a:pt x="1062688" y="248168"/>
                </a:lnTo>
                <a:lnTo>
                  <a:pt x="1079706" y="208075"/>
                </a:lnTo>
                <a:lnTo>
                  <a:pt x="1090348" y="165130"/>
                </a:lnTo>
                <a:lnTo>
                  <a:pt x="1094026" y="119919"/>
                </a:lnTo>
                <a:lnTo>
                  <a:pt x="1094026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739892" y="765169"/>
            <a:ext cx="3752850" cy="0"/>
          </a:xfrm>
          <a:custGeom>
            <a:avLst/>
            <a:gdLst/>
            <a:ahLst/>
            <a:cxnLst/>
            <a:rect l="l" t="t" r="r" b="b"/>
            <a:pathLst>
              <a:path w="3752850">
                <a:moveTo>
                  <a:pt x="0" y="0"/>
                </a:moveTo>
                <a:lnTo>
                  <a:pt x="3752683" y="0"/>
                </a:lnTo>
              </a:path>
            </a:pathLst>
          </a:custGeom>
          <a:ln w="6094">
            <a:solidFill>
              <a:srgbClr val="BBBDC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4025908" y="2693995"/>
            <a:ext cx="1285883" cy="310515"/>
          </a:xfrm>
          <a:custGeom>
            <a:avLst/>
            <a:gdLst/>
            <a:ahLst/>
            <a:cxnLst/>
            <a:rect l="l" t="t" r="r" b="b"/>
            <a:pathLst>
              <a:path w="2465704" h="310514">
                <a:moveTo>
                  <a:pt x="2465654" y="0"/>
                </a:moveTo>
                <a:lnTo>
                  <a:pt x="217180" y="0"/>
                </a:lnTo>
                <a:lnTo>
                  <a:pt x="167538" y="5762"/>
                </a:lnTo>
                <a:lnTo>
                  <a:pt x="121885" y="22161"/>
                </a:lnTo>
                <a:lnTo>
                  <a:pt x="81552" y="47868"/>
                </a:lnTo>
                <a:lnTo>
                  <a:pt x="47867" y="81553"/>
                </a:lnTo>
                <a:lnTo>
                  <a:pt x="22160" y="121886"/>
                </a:lnTo>
                <a:lnTo>
                  <a:pt x="5761" y="167537"/>
                </a:lnTo>
                <a:lnTo>
                  <a:pt x="0" y="217177"/>
                </a:lnTo>
                <a:lnTo>
                  <a:pt x="0" y="310299"/>
                </a:lnTo>
                <a:lnTo>
                  <a:pt x="2248472" y="310299"/>
                </a:lnTo>
                <a:lnTo>
                  <a:pt x="2298115" y="304537"/>
                </a:lnTo>
                <a:lnTo>
                  <a:pt x="2343767" y="288137"/>
                </a:lnTo>
                <a:lnTo>
                  <a:pt x="2384101" y="262430"/>
                </a:lnTo>
                <a:lnTo>
                  <a:pt x="2417786" y="228745"/>
                </a:lnTo>
                <a:lnTo>
                  <a:pt x="2443493" y="188412"/>
                </a:lnTo>
                <a:lnTo>
                  <a:pt x="2459892" y="142761"/>
                </a:lnTo>
                <a:lnTo>
                  <a:pt x="2465654" y="93121"/>
                </a:lnTo>
                <a:lnTo>
                  <a:pt x="2465654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739892" y="2622557"/>
            <a:ext cx="3752850" cy="0"/>
          </a:xfrm>
          <a:custGeom>
            <a:avLst/>
            <a:gdLst/>
            <a:ahLst/>
            <a:cxnLst/>
            <a:rect l="l" t="t" r="r" b="b"/>
            <a:pathLst>
              <a:path w="3752850">
                <a:moveTo>
                  <a:pt x="0" y="0"/>
                </a:moveTo>
                <a:lnTo>
                  <a:pt x="3752683" y="0"/>
                </a:lnTo>
              </a:path>
            </a:pathLst>
          </a:custGeom>
          <a:ln w="6094">
            <a:solidFill>
              <a:srgbClr val="BBBDC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3" name="object 13"/>
          <p:cNvGrpSpPr/>
          <p:nvPr/>
        </p:nvGrpSpPr>
        <p:grpSpPr>
          <a:xfrm>
            <a:off x="377244" y="1199601"/>
            <a:ext cx="906780" cy="1353820"/>
            <a:chOff x="377244" y="1199601"/>
            <a:chExt cx="906780" cy="1353820"/>
          </a:xfrm>
        </p:grpSpPr>
        <p:sp>
          <p:nvSpPr>
            <p:cNvPr id="14" name="object 14"/>
            <p:cNvSpPr/>
            <p:nvPr/>
          </p:nvSpPr>
          <p:spPr>
            <a:xfrm>
              <a:off x="377240" y="1303972"/>
              <a:ext cx="906780" cy="1249680"/>
            </a:xfrm>
            <a:custGeom>
              <a:avLst/>
              <a:gdLst/>
              <a:ahLst/>
              <a:cxnLst/>
              <a:rect l="l" t="t" r="r" b="b"/>
              <a:pathLst>
                <a:path w="906780" h="1249680">
                  <a:moveTo>
                    <a:pt x="176110" y="102743"/>
                  </a:moveTo>
                  <a:lnTo>
                    <a:pt x="127190" y="102743"/>
                  </a:lnTo>
                  <a:lnTo>
                    <a:pt x="127190" y="937691"/>
                  </a:lnTo>
                  <a:lnTo>
                    <a:pt x="176110" y="937691"/>
                  </a:lnTo>
                  <a:lnTo>
                    <a:pt x="176110" y="102743"/>
                  </a:lnTo>
                  <a:close/>
                </a:path>
                <a:path w="906780" h="1249680">
                  <a:moveTo>
                    <a:pt x="699592" y="417474"/>
                  </a:moveTo>
                  <a:lnTo>
                    <a:pt x="334302" y="417474"/>
                  </a:lnTo>
                  <a:lnTo>
                    <a:pt x="334302" y="466407"/>
                  </a:lnTo>
                  <a:lnTo>
                    <a:pt x="699592" y="466407"/>
                  </a:lnTo>
                  <a:lnTo>
                    <a:pt x="699592" y="417474"/>
                  </a:lnTo>
                  <a:close/>
                </a:path>
                <a:path w="906780" h="1249680">
                  <a:moveTo>
                    <a:pt x="882230" y="1095870"/>
                  </a:moveTo>
                  <a:lnTo>
                    <a:pt x="102730" y="1095870"/>
                  </a:lnTo>
                  <a:lnTo>
                    <a:pt x="102730" y="1144803"/>
                  </a:lnTo>
                  <a:lnTo>
                    <a:pt x="882230" y="1144803"/>
                  </a:lnTo>
                  <a:lnTo>
                    <a:pt x="882230" y="1095870"/>
                  </a:lnTo>
                  <a:close/>
                </a:path>
                <a:path w="906780" h="1249680">
                  <a:moveTo>
                    <a:pt x="906691" y="0"/>
                  </a:moveTo>
                  <a:lnTo>
                    <a:pt x="752589" y="0"/>
                  </a:lnTo>
                  <a:lnTo>
                    <a:pt x="752589" y="48933"/>
                  </a:lnTo>
                  <a:lnTo>
                    <a:pt x="857770" y="48933"/>
                  </a:lnTo>
                  <a:lnTo>
                    <a:pt x="857770" y="963790"/>
                  </a:lnTo>
                  <a:lnTo>
                    <a:pt x="855586" y="974559"/>
                  </a:lnTo>
                  <a:lnTo>
                    <a:pt x="849642" y="983373"/>
                  </a:lnTo>
                  <a:lnTo>
                    <a:pt x="840828" y="989317"/>
                  </a:lnTo>
                  <a:lnTo>
                    <a:pt x="830046" y="991501"/>
                  </a:lnTo>
                  <a:lnTo>
                    <a:pt x="76631" y="991501"/>
                  </a:lnTo>
                  <a:lnTo>
                    <a:pt x="69392" y="991844"/>
                  </a:lnTo>
                  <a:lnTo>
                    <a:pt x="62344" y="992860"/>
                  </a:lnTo>
                  <a:lnTo>
                    <a:pt x="55499" y="994498"/>
                  </a:lnTo>
                  <a:lnTo>
                    <a:pt x="48907" y="996721"/>
                  </a:lnTo>
                  <a:lnTo>
                    <a:pt x="48907" y="76657"/>
                  </a:lnTo>
                  <a:lnTo>
                    <a:pt x="51092" y="65874"/>
                  </a:lnTo>
                  <a:lnTo>
                    <a:pt x="57035" y="57061"/>
                  </a:lnTo>
                  <a:lnTo>
                    <a:pt x="65849" y="51117"/>
                  </a:lnTo>
                  <a:lnTo>
                    <a:pt x="76631" y="48933"/>
                  </a:lnTo>
                  <a:lnTo>
                    <a:pt x="517753" y="48933"/>
                  </a:lnTo>
                  <a:lnTo>
                    <a:pt x="517753" y="0"/>
                  </a:lnTo>
                  <a:lnTo>
                    <a:pt x="76631" y="0"/>
                  </a:lnTo>
                  <a:lnTo>
                    <a:pt x="46837" y="6032"/>
                  </a:lnTo>
                  <a:lnTo>
                    <a:pt x="22466" y="22479"/>
                  </a:lnTo>
                  <a:lnTo>
                    <a:pt x="6032" y="46850"/>
                  </a:lnTo>
                  <a:lnTo>
                    <a:pt x="0" y="76657"/>
                  </a:lnTo>
                  <a:lnTo>
                    <a:pt x="0" y="1172527"/>
                  </a:lnTo>
                  <a:lnTo>
                    <a:pt x="6032" y="1202334"/>
                  </a:lnTo>
                  <a:lnTo>
                    <a:pt x="22466" y="1226693"/>
                  </a:lnTo>
                  <a:lnTo>
                    <a:pt x="46837" y="1243139"/>
                  </a:lnTo>
                  <a:lnTo>
                    <a:pt x="76631" y="1249172"/>
                  </a:lnTo>
                  <a:lnTo>
                    <a:pt x="882230" y="1249172"/>
                  </a:lnTo>
                  <a:lnTo>
                    <a:pt x="882230" y="1200238"/>
                  </a:lnTo>
                  <a:lnTo>
                    <a:pt x="76631" y="1200238"/>
                  </a:lnTo>
                  <a:lnTo>
                    <a:pt x="65849" y="1198067"/>
                  </a:lnTo>
                  <a:lnTo>
                    <a:pt x="57035" y="1192110"/>
                  </a:lnTo>
                  <a:lnTo>
                    <a:pt x="51092" y="1183309"/>
                  </a:lnTo>
                  <a:lnTo>
                    <a:pt x="48907" y="1172527"/>
                  </a:lnTo>
                  <a:lnTo>
                    <a:pt x="48907" y="1068158"/>
                  </a:lnTo>
                  <a:lnTo>
                    <a:pt x="51092" y="1057376"/>
                  </a:lnTo>
                  <a:lnTo>
                    <a:pt x="57035" y="1048562"/>
                  </a:lnTo>
                  <a:lnTo>
                    <a:pt x="65849" y="1042619"/>
                  </a:lnTo>
                  <a:lnTo>
                    <a:pt x="76631" y="1040434"/>
                  </a:lnTo>
                  <a:lnTo>
                    <a:pt x="830046" y="1040434"/>
                  </a:lnTo>
                  <a:lnTo>
                    <a:pt x="859853" y="1034402"/>
                  </a:lnTo>
                  <a:lnTo>
                    <a:pt x="884224" y="1017968"/>
                  </a:lnTo>
                  <a:lnTo>
                    <a:pt x="900658" y="993597"/>
                  </a:lnTo>
                  <a:lnTo>
                    <a:pt x="906691" y="963790"/>
                  </a:lnTo>
                  <a:lnTo>
                    <a:pt x="906691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660984" y="1199603"/>
              <a:ext cx="492759" cy="1014730"/>
            </a:xfrm>
            <a:custGeom>
              <a:avLst/>
              <a:gdLst/>
              <a:ahLst/>
              <a:cxnLst/>
              <a:rect l="l" t="t" r="r" b="b"/>
              <a:pathLst>
                <a:path w="492759" h="1014730">
                  <a:moveTo>
                    <a:pt x="154927" y="965415"/>
                  </a:moveTo>
                  <a:lnTo>
                    <a:pt x="102743" y="965415"/>
                  </a:lnTo>
                  <a:lnTo>
                    <a:pt x="102743" y="1014349"/>
                  </a:lnTo>
                  <a:lnTo>
                    <a:pt x="154927" y="1014349"/>
                  </a:lnTo>
                  <a:lnTo>
                    <a:pt x="154927" y="965415"/>
                  </a:lnTo>
                  <a:close/>
                </a:path>
                <a:path w="492759" h="1014730">
                  <a:moveTo>
                    <a:pt x="259295" y="965415"/>
                  </a:moveTo>
                  <a:lnTo>
                    <a:pt x="207111" y="965415"/>
                  </a:lnTo>
                  <a:lnTo>
                    <a:pt x="207111" y="1014349"/>
                  </a:lnTo>
                  <a:lnTo>
                    <a:pt x="259295" y="1014349"/>
                  </a:lnTo>
                  <a:lnTo>
                    <a:pt x="259295" y="965415"/>
                  </a:lnTo>
                  <a:close/>
                </a:path>
                <a:path w="492759" h="1014730">
                  <a:moveTo>
                    <a:pt x="363664" y="965415"/>
                  </a:moveTo>
                  <a:lnTo>
                    <a:pt x="311480" y="965415"/>
                  </a:lnTo>
                  <a:lnTo>
                    <a:pt x="311480" y="1014349"/>
                  </a:lnTo>
                  <a:lnTo>
                    <a:pt x="363664" y="1014349"/>
                  </a:lnTo>
                  <a:lnTo>
                    <a:pt x="363664" y="965415"/>
                  </a:lnTo>
                  <a:close/>
                </a:path>
                <a:path w="492759" h="1014730">
                  <a:moveTo>
                    <a:pt x="466394" y="313105"/>
                  </a:moveTo>
                  <a:lnTo>
                    <a:pt x="0" y="313105"/>
                  </a:lnTo>
                  <a:lnTo>
                    <a:pt x="0" y="466407"/>
                  </a:lnTo>
                  <a:lnTo>
                    <a:pt x="466394" y="466407"/>
                  </a:lnTo>
                  <a:lnTo>
                    <a:pt x="466394" y="313105"/>
                  </a:lnTo>
                  <a:close/>
                </a:path>
                <a:path w="492759" h="1014730">
                  <a:moveTo>
                    <a:pt x="492493" y="50558"/>
                  </a:moveTo>
                  <a:lnTo>
                    <a:pt x="488518" y="30899"/>
                  </a:lnTo>
                  <a:lnTo>
                    <a:pt x="477672" y="14820"/>
                  </a:lnTo>
                  <a:lnTo>
                    <a:pt x="461594" y="3987"/>
                  </a:lnTo>
                  <a:lnTo>
                    <a:pt x="441934" y="0"/>
                  </a:lnTo>
                  <a:lnTo>
                    <a:pt x="337566" y="0"/>
                  </a:lnTo>
                  <a:lnTo>
                    <a:pt x="317906" y="3987"/>
                  </a:lnTo>
                  <a:lnTo>
                    <a:pt x="301840" y="14820"/>
                  </a:lnTo>
                  <a:lnTo>
                    <a:pt x="290995" y="30899"/>
                  </a:lnTo>
                  <a:lnTo>
                    <a:pt x="287007" y="50558"/>
                  </a:lnTo>
                  <a:lnTo>
                    <a:pt x="287007" y="257670"/>
                  </a:lnTo>
                  <a:lnTo>
                    <a:pt x="492493" y="257670"/>
                  </a:lnTo>
                  <a:lnTo>
                    <a:pt x="492493" y="50558"/>
                  </a:lnTo>
                  <a:close/>
                </a:path>
              </a:pathLst>
            </a:custGeom>
            <a:solidFill>
              <a:srgbClr val="0095D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6" name="object 16"/>
          <p:cNvGrpSpPr/>
          <p:nvPr/>
        </p:nvGrpSpPr>
        <p:grpSpPr>
          <a:xfrm>
            <a:off x="320975" y="2634669"/>
            <a:ext cx="1043940" cy="231775"/>
            <a:chOff x="320975" y="2634669"/>
            <a:chExt cx="1043940" cy="231775"/>
          </a:xfrm>
        </p:grpSpPr>
        <p:sp>
          <p:nvSpPr>
            <p:cNvPr id="17" name="object 17"/>
            <p:cNvSpPr/>
            <p:nvPr/>
          </p:nvSpPr>
          <p:spPr>
            <a:xfrm>
              <a:off x="320975" y="2634669"/>
              <a:ext cx="1043940" cy="231775"/>
            </a:xfrm>
            <a:custGeom>
              <a:avLst/>
              <a:gdLst/>
              <a:ahLst/>
              <a:cxnLst/>
              <a:rect l="l" t="t" r="r" b="b"/>
              <a:pathLst>
                <a:path w="1043940" h="231775">
                  <a:moveTo>
                    <a:pt x="989877" y="0"/>
                  </a:moveTo>
                  <a:lnTo>
                    <a:pt x="652305" y="0"/>
                  </a:lnTo>
                  <a:lnTo>
                    <a:pt x="652305" y="48930"/>
                  </a:lnTo>
                  <a:lnTo>
                    <a:pt x="940956" y="48930"/>
                  </a:lnTo>
                  <a:lnTo>
                    <a:pt x="940956" y="78277"/>
                  </a:lnTo>
                  <a:lnTo>
                    <a:pt x="94233" y="78277"/>
                  </a:lnTo>
                  <a:lnTo>
                    <a:pt x="42052" y="130463"/>
                  </a:lnTo>
                  <a:lnTo>
                    <a:pt x="0" y="130463"/>
                  </a:lnTo>
                  <a:lnTo>
                    <a:pt x="0" y="179391"/>
                  </a:lnTo>
                  <a:lnTo>
                    <a:pt x="42052" y="179391"/>
                  </a:lnTo>
                  <a:lnTo>
                    <a:pt x="94233" y="231576"/>
                  </a:lnTo>
                  <a:lnTo>
                    <a:pt x="678394" y="231576"/>
                  </a:lnTo>
                  <a:lnTo>
                    <a:pt x="678394" y="182648"/>
                  </a:lnTo>
                  <a:lnTo>
                    <a:pt x="114505" y="182648"/>
                  </a:lnTo>
                  <a:lnTo>
                    <a:pt x="86770" y="154926"/>
                  </a:lnTo>
                  <a:lnTo>
                    <a:pt x="114505" y="127209"/>
                  </a:lnTo>
                  <a:lnTo>
                    <a:pt x="989877" y="127209"/>
                  </a:lnTo>
                  <a:lnTo>
                    <a:pt x="989877" y="0"/>
                  </a:lnTo>
                  <a:close/>
                </a:path>
                <a:path w="1043940" h="231775">
                  <a:moveTo>
                    <a:pt x="781138" y="127209"/>
                  </a:moveTo>
                  <a:lnTo>
                    <a:pt x="732210" y="127209"/>
                  </a:lnTo>
                  <a:lnTo>
                    <a:pt x="732210" y="231576"/>
                  </a:lnTo>
                  <a:lnTo>
                    <a:pt x="989877" y="231576"/>
                  </a:lnTo>
                  <a:lnTo>
                    <a:pt x="989877" y="182648"/>
                  </a:lnTo>
                  <a:lnTo>
                    <a:pt x="781138" y="182648"/>
                  </a:lnTo>
                  <a:lnTo>
                    <a:pt x="781138" y="127209"/>
                  </a:lnTo>
                  <a:close/>
                </a:path>
                <a:path w="1043940" h="231775">
                  <a:moveTo>
                    <a:pt x="259293" y="127209"/>
                  </a:moveTo>
                  <a:lnTo>
                    <a:pt x="210366" y="127209"/>
                  </a:lnTo>
                  <a:lnTo>
                    <a:pt x="210366" y="182648"/>
                  </a:lnTo>
                  <a:lnTo>
                    <a:pt x="259293" y="182648"/>
                  </a:lnTo>
                  <a:lnTo>
                    <a:pt x="259293" y="127209"/>
                  </a:lnTo>
                  <a:close/>
                </a:path>
                <a:path w="1043940" h="231775">
                  <a:moveTo>
                    <a:pt x="989877" y="127209"/>
                  </a:moveTo>
                  <a:lnTo>
                    <a:pt x="940956" y="127209"/>
                  </a:lnTo>
                  <a:lnTo>
                    <a:pt x="940956" y="182648"/>
                  </a:lnTo>
                  <a:lnTo>
                    <a:pt x="989877" y="182648"/>
                  </a:lnTo>
                  <a:lnTo>
                    <a:pt x="989877" y="179391"/>
                  </a:lnTo>
                  <a:lnTo>
                    <a:pt x="1043687" y="179391"/>
                  </a:lnTo>
                  <a:lnTo>
                    <a:pt x="1043687" y="130463"/>
                  </a:lnTo>
                  <a:lnTo>
                    <a:pt x="989877" y="130463"/>
                  </a:lnTo>
                  <a:lnTo>
                    <a:pt x="989877" y="127209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1053186" y="2712947"/>
              <a:ext cx="257810" cy="153670"/>
            </a:xfrm>
            <a:custGeom>
              <a:avLst/>
              <a:gdLst/>
              <a:ahLst/>
              <a:cxnLst/>
              <a:rect l="l" t="t" r="r" b="b"/>
              <a:pathLst>
                <a:path w="257809" h="153669">
                  <a:moveTo>
                    <a:pt x="257666" y="0"/>
                  </a:moveTo>
                  <a:lnTo>
                    <a:pt x="0" y="0"/>
                  </a:lnTo>
                  <a:lnTo>
                    <a:pt x="0" y="153299"/>
                  </a:lnTo>
                  <a:lnTo>
                    <a:pt x="257666" y="153299"/>
                  </a:lnTo>
                  <a:lnTo>
                    <a:pt x="257666" y="0"/>
                  </a:lnTo>
                  <a:close/>
                </a:path>
              </a:pathLst>
            </a:custGeom>
            <a:solidFill>
              <a:srgbClr val="0095D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1" name="Прямоугольник 20"/>
          <p:cNvSpPr/>
          <p:nvPr/>
        </p:nvSpPr>
        <p:spPr>
          <a:xfrm>
            <a:off x="454008" y="622293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1454140" y="836607"/>
            <a:ext cx="4084656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Прочитать статью учебника 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"О романе"Евгений Онегин" 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на страницах 115-119.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Перечитать первые главы романа "Евгений Онегин".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advTm="17531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811462" y="122227"/>
            <a:ext cx="2786082" cy="2652695"/>
          </a:xfrm>
          <a:prstGeom prst="rect">
            <a:avLst/>
          </a:prstGeom>
          <a:noFill/>
        </p:spPr>
        <p:txBody>
          <a:bodyPr wrap="square" lIns="51481" tIns="25740" rIns="51481" bIns="25740">
            <a:spAutoFit/>
          </a:bodyPr>
          <a:lstStyle/>
          <a:p>
            <a:pPr algn="ctr">
              <a:defRPr/>
            </a:pPr>
            <a:r>
              <a:rPr lang="ru-RU" sz="25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pPr algn="just">
              <a:defRPr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Роман    был       написан </a:t>
            </a:r>
          </a:p>
          <a:p>
            <a:pPr algn="just">
              <a:defRPr/>
            </a:pPr>
            <a:r>
              <a:rPr lang="ru-RU" sz="1400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 течение 7 лет (1823-1830 гг</a:t>
            </a:r>
            <a:r>
              <a:rPr lang="ru-RU" sz="1400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.).</a:t>
            </a:r>
            <a:endParaRPr lang="ru-RU" sz="1400" i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just">
              <a:defRPr/>
            </a:pP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     В </a:t>
            </a:r>
            <a:r>
              <a:rPr lang="ru-RU" sz="1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1832 году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А.С.Пушкин пишет </a:t>
            </a:r>
            <a:r>
              <a:rPr lang="ru-RU" sz="1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8 </a:t>
            </a:r>
            <a:r>
              <a:rPr lang="ru-RU" sz="1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главу.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По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замыслу автора, в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романе    должно    было    быть </a:t>
            </a:r>
          </a:p>
          <a:p>
            <a:pPr algn="just">
              <a:defRPr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10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глав. В </a:t>
            </a:r>
            <a:r>
              <a:rPr lang="ru-RU" sz="1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1830 году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Болдине    Пушкин 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пишет </a:t>
            </a:r>
            <a:r>
              <a:rPr lang="ru-RU" sz="1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10 </a:t>
            </a:r>
            <a:r>
              <a:rPr lang="ru-RU" sz="1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главу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(хронику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преддекабристской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эпохи). Но автор сжег рукопись этой главы .  </a:t>
            </a:r>
          </a:p>
          <a:p>
            <a:pPr algn="just">
              <a:defRPr/>
            </a:pP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      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239826" y="122227"/>
            <a:ext cx="3551193" cy="405926"/>
          </a:xfrm>
          <a:prstGeom prst="rect">
            <a:avLst/>
          </a:prstGeom>
        </p:spPr>
        <p:txBody>
          <a:bodyPr wrap="none" lIns="51481" tIns="25740" rIns="51481" bIns="25740">
            <a:spAutoFit/>
          </a:bodyPr>
          <a:lstStyle/>
          <a:p>
            <a:pPr algn="ctr">
              <a:defRPr/>
            </a:pPr>
            <a:r>
              <a:rPr lang="ru-RU" sz="23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История создания романа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6818" y="550855"/>
            <a:ext cx="2643206" cy="2071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96818" y="2193929"/>
            <a:ext cx="5572164" cy="867591"/>
          </a:xfrm>
          <a:prstGeom prst="rect">
            <a:avLst/>
          </a:prstGeom>
          <a:noFill/>
        </p:spPr>
        <p:txBody>
          <a:bodyPr wrap="square" lIns="51481" tIns="25740" rIns="51481" bIns="25740">
            <a:spAutoFit/>
          </a:bodyPr>
          <a:lstStyle/>
          <a:p>
            <a:pPr algn="ctr">
              <a:defRPr/>
            </a:pPr>
            <a:r>
              <a:rPr lang="ru-RU" sz="25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pPr algn="just">
              <a:defRPr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   В </a:t>
            </a:r>
            <a:r>
              <a:rPr lang="ru-RU" sz="1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1833 году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в первое полное издание романа Пушкин включает, кроме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8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главы, «Отрывки из путешествия Онегина».</a:t>
            </a:r>
          </a:p>
        </p:txBody>
      </p:sp>
    </p:spTree>
  </p:cSld>
  <p:clrMapOvr>
    <a:masterClrMapping/>
  </p:clrMapOvr>
  <p:transition advTm="17531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96818" y="0"/>
            <a:ext cx="5765800" cy="405926"/>
          </a:xfrm>
          <a:prstGeom prst="rect">
            <a:avLst/>
          </a:prstGeom>
        </p:spPr>
        <p:txBody>
          <a:bodyPr lIns="51481" tIns="25740" rIns="51481" bIns="25740">
            <a:spAutoFit/>
          </a:bodyPr>
          <a:lstStyle/>
          <a:p>
            <a:pPr algn="ctr">
              <a:defRPr/>
            </a:pPr>
            <a:r>
              <a:rPr lang="ru-RU" sz="23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Жанр произведения </a:t>
            </a:r>
            <a:r>
              <a:rPr lang="ru-RU" sz="23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–  </a:t>
            </a:r>
            <a:r>
              <a:rPr lang="ru-RU" sz="23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роман в стихах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239694" y="2551119"/>
            <a:ext cx="5225256" cy="544425"/>
          </a:xfrm>
          <a:prstGeom prst="rect">
            <a:avLst/>
          </a:prstGeom>
        </p:spPr>
        <p:txBody>
          <a:bodyPr lIns="51481" tIns="25740" rIns="51481" bIns="25740">
            <a:spAutoFit/>
          </a:bodyPr>
          <a:lstStyle/>
          <a:p>
            <a:pPr algn="ctr">
              <a:defRPr/>
            </a:pP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Пушкин 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писал Петру Вяземскому:</a:t>
            </a:r>
            <a:r>
              <a:rPr lang="ru-RU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«Я теперь пишу не роман, а роман в стихах – дьявольская разница».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68256" y="622293"/>
            <a:ext cx="3214710" cy="1775531"/>
          </a:xfrm>
          <a:prstGeom prst="rect">
            <a:avLst/>
          </a:prstGeom>
        </p:spPr>
        <p:txBody>
          <a:bodyPr wrap="square" lIns="51481" tIns="25740" rIns="51481" bIns="25740">
            <a:spAutoFit/>
          </a:bodyPr>
          <a:lstStyle/>
          <a:p>
            <a:pPr algn="ctr">
              <a:defRPr/>
            </a:pP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Пушкин создавал    произведение, когда стихи постепенно утрачивали своё господство, а проза шла к своему торжеству. Автор выбрал промежуточную форму, объединяющую </a:t>
            </a:r>
            <a:r>
              <a:rPr lang="ru-RU" sz="1600" b="1" i="1" dirty="0">
                <a:latin typeface="Times New Roman" pitchFamily="18" charset="0"/>
                <a:cs typeface="Times New Roman" pitchFamily="18" charset="0"/>
              </a:rPr>
              <a:t>эпос и лирику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 l="6129" t="7096" r="60682"/>
          <a:stretch>
            <a:fillRect/>
          </a:stretch>
        </p:blipFill>
        <p:spPr bwMode="auto">
          <a:xfrm>
            <a:off x="3382966" y="622293"/>
            <a:ext cx="2214578" cy="1857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advTm="17531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135202"/>
            <a:ext cx="5765800" cy="405926"/>
          </a:xfrm>
          <a:prstGeom prst="rect">
            <a:avLst/>
          </a:prstGeom>
          <a:noFill/>
        </p:spPr>
        <p:txBody>
          <a:bodyPr lIns="51481" tIns="25740" rIns="51481" bIns="25740">
            <a:spAutoFit/>
          </a:bodyPr>
          <a:lstStyle/>
          <a:p>
            <a:pPr algn="ctr">
              <a:defRPr/>
            </a:pPr>
            <a:r>
              <a:rPr lang="ru-RU" sz="23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Сюжет и композиция</a:t>
            </a:r>
          </a:p>
        </p:txBody>
      </p:sp>
      <p:sp>
        <p:nvSpPr>
          <p:cNvPr id="7171" name="TextBox 3"/>
          <p:cNvSpPr txBox="1">
            <a:spLocks noChangeArrowheads="1"/>
          </p:cNvSpPr>
          <p:nvPr/>
        </p:nvSpPr>
        <p:spPr bwMode="auto">
          <a:xfrm>
            <a:off x="96818" y="622293"/>
            <a:ext cx="3883032" cy="22679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51481" tIns="25740" rIns="51481" bIns="25740">
            <a:spAutoFit/>
          </a:bodyPr>
          <a:lstStyle/>
          <a:p>
            <a:pPr algn="ctr">
              <a:defRPr/>
            </a:pPr>
            <a:r>
              <a:rPr lang="ru-RU" sz="1400" b="1" dirty="0">
                <a:latin typeface="Georgia" pitchFamily="18" charset="0"/>
              </a:rPr>
              <a:t>   </a:t>
            </a:r>
            <a:r>
              <a:rPr lang="ru-RU" sz="1400" b="1" dirty="0" smtClean="0">
                <a:latin typeface="Georgia" pitchFamily="18" charset="0"/>
              </a:rPr>
              <a:t>   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Особого 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внимания заслуживает 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рассмотрение  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вопроса о композиции романа.</a:t>
            </a:r>
          </a:p>
          <a:p>
            <a:pPr algn="ctr">
              <a:defRPr/>
            </a:pP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   Судьба 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и Пушкин приготовили встречу двух героев: </a:t>
            </a:r>
            <a:r>
              <a:rPr lang="ru-RU" sz="16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Евгения Онегина 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sz="16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Татьяны </a:t>
            </a:r>
            <a:r>
              <a:rPr lang="ru-RU" sz="16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Лариной. 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Нельзя 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не заметить, что некоторые эпизоды 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романе 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повторяются дважды, </a:t>
            </a:r>
            <a:endParaRPr lang="ru-RU" sz="14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но 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словно в «зеркальном» отражении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. С 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одной стороны следует сюжетная линия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,  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связанная с героем – Онегиным, а с 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другой 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стороны – </a:t>
            </a:r>
            <a:endParaRPr lang="ru-RU" sz="14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с 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героиней – Татьяной.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025908" y="622293"/>
            <a:ext cx="1643074" cy="2500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advTm="17531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0"/>
            <a:ext cx="5765800" cy="1067645"/>
          </a:xfrm>
          <a:prstGeom prst="rect">
            <a:avLst/>
          </a:prstGeom>
          <a:noFill/>
        </p:spPr>
        <p:txBody>
          <a:bodyPr wrap="square" lIns="51481" tIns="25740" rIns="51481" bIns="25740">
            <a:spAutoFit/>
          </a:bodyPr>
          <a:lstStyle/>
          <a:p>
            <a:pPr algn="ctr">
              <a:defRPr/>
            </a:pPr>
            <a:r>
              <a:rPr lang="ru-RU" sz="23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Главные   </a:t>
            </a:r>
            <a:r>
              <a:rPr lang="ru-RU" sz="23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герои </a:t>
            </a:r>
            <a:r>
              <a:rPr lang="ru-RU" sz="23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романа</a:t>
            </a:r>
            <a:endParaRPr lang="en-US" sz="25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ru-RU" sz="23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no Pro Caption" pitchFamily="18" charset="0"/>
              </a:rPr>
              <a:t> </a:t>
            </a:r>
            <a:endParaRPr lang="ru-RU" sz="2300" b="1" i="1" dirty="0" smtClean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no Pro Caption" pitchFamily="18" charset="0"/>
            </a:endParaRPr>
          </a:p>
          <a:p>
            <a:pPr>
              <a:defRPr/>
            </a:pPr>
            <a:endParaRPr lang="ru-RU" dirty="0">
              <a:latin typeface="+mn-lt"/>
            </a:endParaRPr>
          </a:p>
        </p:txBody>
      </p:sp>
      <p:pic>
        <p:nvPicPr>
          <p:cNvPr id="7171" name="Picture 3" descr="D:\Е.А.К\В работе-конкурсы+\А.С.Пушкин Евгений Онегин-иллюстрации\Дом Лариных.jpg"/>
          <p:cNvPicPr>
            <a:picLocks noChangeAspect="1" noChangeArrowheads="1"/>
          </p:cNvPicPr>
          <p:nvPr/>
        </p:nvPicPr>
        <p:blipFill>
          <a:blip r:embed="rId2"/>
          <a:srcRect b="6667"/>
          <a:stretch>
            <a:fillRect/>
          </a:stretch>
        </p:blipFill>
        <p:spPr bwMode="auto">
          <a:xfrm>
            <a:off x="168256" y="622293"/>
            <a:ext cx="3357586" cy="2286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265074" y="2908309"/>
            <a:ext cx="5500726" cy="267426"/>
          </a:xfrm>
          <a:prstGeom prst="rect">
            <a:avLst/>
          </a:prstGeom>
          <a:noFill/>
        </p:spPr>
        <p:txBody>
          <a:bodyPr wrap="square" lIns="51481" tIns="25740" rIns="51481" bIns="25740">
            <a:spAutoFit/>
          </a:bodyPr>
          <a:lstStyle/>
          <a:p>
            <a:pPr algn="just">
              <a:defRPr/>
            </a:pPr>
            <a:r>
              <a:rPr lang="ru-RU" sz="1400" b="1" dirty="0" smtClean="0">
                <a:latin typeface="Book Antiqua" pitchFamily="18" charset="0"/>
              </a:rPr>
              <a:t>Перед нами </a:t>
            </a:r>
            <a:r>
              <a:rPr lang="ru-RU" sz="1400" b="1" i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типичные герои </a:t>
            </a:r>
            <a:r>
              <a:rPr lang="ru-RU" sz="1400" b="1" dirty="0">
                <a:latin typeface="Book Antiqua" pitchFamily="18" charset="0"/>
              </a:rPr>
              <a:t>в</a:t>
            </a:r>
            <a:r>
              <a:rPr lang="ru-RU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 </a:t>
            </a:r>
            <a:r>
              <a:rPr lang="ru-RU" sz="1400" b="1" i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типичных</a:t>
            </a:r>
            <a:r>
              <a:rPr lang="ru-RU" sz="1400" b="1" i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 </a:t>
            </a:r>
            <a:r>
              <a:rPr lang="ru-RU" sz="1400" b="1" i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обстоятельствах</a:t>
            </a:r>
            <a:r>
              <a:rPr lang="ru-RU" sz="1400" b="1" dirty="0" smtClean="0"/>
              <a:t>.</a:t>
            </a:r>
            <a:endParaRPr lang="ru-RU" dirty="0">
              <a:latin typeface="+mn-lt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525842" y="622293"/>
            <a:ext cx="2122462" cy="2421862"/>
          </a:xfrm>
          <a:prstGeom prst="rect">
            <a:avLst/>
          </a:prstGeom>
          <a:noFill/>
        </p:spPr>
        <p:txBody>
          <a:bodyPr wrap="square" lIns="51481" tIns="25740" rIns="51481" bIns="25740">
            <a:spAutoFit/>
          </a:bodyPr>
          <a:lstStyle/>
          <a:p>
            <a:pPr algn="ctr">
              <a:defRPr/>
            </a:pPr>
            <a:r>
              <a:rPr lang="ru-RU" sz="1400" b="1" dirty="0" smtClean="0">
                <a:latin typeface="Book Antiqua" pitchFamily="18" charset="0"/>
              </a:rPr>
              <a:t>      Это обыкновенные </a:t>
            </a:r>
            <a:r>
              <a:rPr lang="ru-RU" sz="1400" b="1" dirty="0">
                <a:latin typeface="Book Antiqua" pitchFamily="18" charset="0"/>
              </a:rPr>
              <a:t>люди. </a:t>
            </a:r>
            <a:r>
              <a:rPr lang="ru-RU" sz="1400" b="1" dirty="0" smtClean="0">
                <a:latin typeface="Book Antiqua" pitchFamily="18" charset="0"/>
              </a:rPr>
              <a:t>Меняются </a:t>
            </a:r>
            <a:r>
              <a:rPr lang="ru-RU" sz="1400" b="1" dirty="0">
                <a:latin typeface="Book Antiqua" pitchFamily="18" charset="0"/>
              </a:rPr>
              <a:t>не только события </a:t>
            </a:r>
            <a:r>
              <a:rPr lang="ru-RU" sz="1400" b="1" dirty="0" smtClean="0">
                <a:latin typeface="Book Antiqua" pitchFamily="18" charset="0"/>
              </a:rPr>
              <a:t> </a:t>
            </a:r>
            <a:r>
              <a:rPr lang="ru-RU" sz="1400" b="1" dirty="0">
                <a:latin typeface="Book Antiqua" pitchFamily="18" charset="0"/>
              </a:rPr>
              <a:t>в жизни героев – меняются их </a:t>
            </a:r>
            <a:r>
              <a:rPr lang="ru-RU" sz="1400" b="1" dirty="0" smtClean="0">
                <a:latin typeface="Book Antiqua" pitchFamily="18" charset="0"/>
              </a:rPr>
              <a:t>характеры</a:t>
            </a:r>
            <a:r>
              <a:rPr lang="ru-RU" sz="1400" b="1" dirty="0">
                <a:latin typeface="Book Antiqua" pitchFamily="18" charset="0"/>
              </a:rPr>
              <a:t>, образ мыслей. </a:t>
            </a:r>
            <a:r>
              <a:rPr lang="ru-RU" sz="1400" b="1" dirty="0" smtClean="0">
                <a:latin typeface="Book Antiqua" pitchFamily="18" charset="0"/>
              </a:rPr>
              <a:t>  Герои  не </a:t>
            </a:r>
            <a:r>
              <a:rPr lang="ru-RU" sz="1400" b="1" dirty="0">
                <a:latin typeface="Book Antiqua" pitchFamily="18" charset="0"/>
              </a:rPr>
              <a:t>вписываются в схему, они подвластны времени и </a:t>
            </a:r>
            <a:r>
              <a:rPr lang="ru-RU" sz="1400" b="1" dirty="0" smtClean="0">
                <a:latin typeface="Book Antiqua" pitchFamily="18" charset="0"/>
              </a:rPr>
              <a:t>обстоятельствам.      </a:t>
            </a:r>
            <a:endParaRPr lang="ru-RU" dirty="0">
              <a:latin typeface="+mn-lt"/>
            </a:endParaRPr>
          </a:p>
        </p:txBody>
      </p:sp>
    </p:spTree>
  </p:cSld>
  <p:clrMapOvr>
    <a:masterClrMapping/>
  </p:clrMapOvr>
  <p:transition advTm="17531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477492" y="676010"/>
            <a:ext cx="3198217" cy="2421862"/>
          </a:xfrm>
          <a:prstGeom prst="rect">
            <a:avLst/>
          </a:prstGeom>
        </p:spPr>
        <p:txBody>
          <a:bodyPr lIns="51481" tIns="25740" rIns="51481" bIns="25740">
            <a:spAutoFit/>
          </a:bodyPr>
          <a:lstStyle/>
          <a:p>
            <a:pPr algn="just">
              <a:defRPr/>
            </a:pP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      Молодой 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дворянин, аристократ по происхождению и воспитанию – «забав и роскоши дитя».</a:t>
            </a:r>
            <a:r>
              <a:rPr lang="ru-RU" sz="1400" b="1" i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i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Перед нами типичный представитель своего времени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>
              <a:defRPr/>
            </a:pP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       Автор 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часто сравнивает себя с Онегиным, «добрым приятелем» своим, выражает симпатию, иронизирует над ним, но «</a:t>
            </a:r>
            <a:r>
              <a:rPr lang="ru-RU" sz="1400" b="1">
                <a:latin typeface="Times New Roman" pitchFamily="18" charset="0"/>
                <a:cs typeface="Times New Roman" pitchFamily="18" charset="0"/>
              </a:rPr>
              <a:t>всегда</a:t>
            </a:r>
            <a:r>
              <a:rPr lang="ru-RU" sz="1400" b="1" smtClean="0">
                <a:latin typeface="Times New Roman" pitchFamily="18" charset="0"/>
                <a:cs typeface="Times New Roman" pitchFamily="18" charset="0"/>
              </a:rPr>
              <a:t>… рад 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заметить разность» 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между   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Онегиным и собой</a:t>
            </a:r>
            <a: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70272" y="50789"/>
            <a:ext cx="5495528" cy="482870"/>
          </a:xfrm>
          <a:prstGeom prst="rect">
            <a:avLst/>
          </a:prstGeom>
        </p:spPr>
        <p:txBody>
          <a:bodyPr lIns="51481" tIns="25740" rIns="51481" bIns="25740">
            <a:spAutoFit/>
          </a:bodyPr>
          <a:lstStyle/>
          <a:p>
            <a:pPr algn="ctr">
              <a:defRPr/>
            </a:pPr>
            <a:r>
              <a:rPr lang="ru-RU" sz="28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Евгений Онегин</a:t>
            </a:r>
            <a:endParaRPr lang="ru-RU" sz="28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9694" y="550855"/>
            <a:ext cx="2071702" cy="2571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advTm="17531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extBox 1"/>
          <p:cNvSpPr txBox="1">
            <a:spLocks noChangeArrowheads="1"/>
          </p:cNvSpPr>
          <p:nvPr/>
        </p:nvSpPr>
        <p:spPr bwMode="auto">
          <a:xfrm>
            <a:off x="2525710" y="193665"/>
            <a:ext cx="3108127" cy="31297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51481" tIns="25740" rIns="51481" bIns="25740">
            <a:spAutoFit/>
          </a:bodyPr>
          <a:lstStyle/>
          <a:p>
            <a:pPr algn="just">
              <a:defRPr/>
            </a:pPr>
            <a:r>
              <a:rPr lang="ru-RU" sz="1400" dirty="0" smtClean="0">
                <a:latin typeface="Book Antiqua" pitchFamily="18" charset="0"/>
              </a:rPr>
              <a:t>         «</a:t>
            </a:r>
            <a:r>
              <a:rPr lang="ru-RU" sz="1400" b="1" dirty="0">
                <a:latin typeface="Book Antiqua" pitchFamily="18" charset="0"/>
              </a:rPr>
              <a:t>Молодой </a:t>
            </a:r>
            <a:r>
              <a:rPr lang="ru-RU" sz="1400" b="1" dirty="0" smtClean="0">
                <a:latin typeface="Book Antiqua" pitchFamily="18" charset="0"/>
              </a:rPr>
              <a:t>  повеса</a:t>
            </a:r>
            <a:r>
              <a:rPr lang="ru-RU" sz="1400" b="1" dirty="0">
                <a:latin typeface="Book Antiqua" pitchFamily="18" charset="0"/>
              </a:rPr>
              <a:t>», </a:t>
            </a:r>
            <a:r>
              <a:rPr lang="ru-RU" sz="1400" b="1" dirty="0" smtClean="0">
                <a:latin typeface="Book Antiqua" pitchFamily="18" charset="0"/>
              </a:rPr>
              <a:t>   эгоист </a:t>
            </a:r>
            <a:r>
              <a:rPr lang="ru-RU" sz="1400" b="1" dirty="0">
                <a:latin typeface="Book Antiqua" pitchFamily="18" charset="0"/>
              </a:rPr>
              <a:t>и скептик с острым и злым языком. По принятым в свете нормам Онегин «умен и очень мил</a:t>
            </a:r>
            <a:r>
              <a:rPr lang="ru-RU" sz="1400" b="1" dirty="0" smtClean="0">
                <a:latin typeface="Book Antiqua" pitchFamily="18" charset="0"/>
              </a:rPr>
              <a:t>».  Будучи </a:t>
            </a:r>
            <a:r>
              <a:rPr lang="ru-RU" sz="1400" b="1" dirty="0">
                <a:latin typeface="Book Antiqua" pitchFamily="18" charset="0"/>
              </a:rPr>
              <a:t>человеком умным и критически настроенным, быстро разочаровался в суете светской жизни, в людях, в самом себе.</a:t>
            </a:r>
          </a:p>
          <a:p>
            <a:pPr algn="just">
              <a:defRPr/>
            </a:pPr>
            <a:r>
              <a:rPr lang="ru-RU" sz="1400" b="1" dirty="0">
                <a:latin typeface="Book Antiqua" pitchFamily="18" charset="0"/>
              </a:rPr>
              <a:t> </a:t>
            </a:r>
            <a:r>
              <a:rPr lang="ru-RU" sz="1400" b="1" dirty="0" smtClean="0">
                <a:latin typeface="Book Antiqua" pitchFamily="18" charset="0"/>
              </a:rPr>
              <a:t>       В </a:t>
            </a:r>
            <a:r>
              <a:rPr lang="ru-RU" sz="1400" b="1" dirty="0">
                <a:latin typeface="Book Antiqua" pitchFamily="18" charset="0"/>
              </a:rPr>
              <a:t>начале романа это</a:t>
            </a:r>
            <a:r>
              <a:rPr lang="ru-RU" sz="1400" b="1" i="1" dirty="0">
                <a:solidFill>
                  <a:srgbClr val="0070C0"/>
                </a:solidFill>
                <a:latin typeface="Book Antiqua" pitchFamily="18" charset="0"/>
              </a:rPr>
              <a:t> </a:t>
            </a:r>
            <a:r>
              <a:rPr lang="ru-RU" sz="1400" b="1" i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молодой человек с душой старика</a:t>
            </a:r>
            <a:r>
              <a:rPr lang="ru-RU" sz="1400" b="1" dirty="0">
                <a:latin typeface="Book Antiqua" pitchFamily="18" charset="0"/>
              </a:rPr>
              <a:t>, появляющийся в гостиных «угрюмым, томным».</a:t>
            </a:r>
          </a:p>
          <a:p>
            <a:pPr>
              <a:defRPr/>
            </a:pPr>
            <a:endParaRPr lang="ru-RU" dirty="0">
              <a:latin typeface="Georgia" pitchFamily="18" charset="0"/>
            </a:endParaRPr>
          </a:p>
        </p:txBody>
      </p:sp>
      <p:pic>
        <p:nvPicPr>
          <p:cNvPr id="9219" name="Рисунок 8" descr="20595_1218965082_580435_mid.jpe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6818" y="122227"/>
            <a:ext cx="2428892" cy="30003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96818" y="122227"/>
            <a:ext cx="5500726" cy="3000396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Tm="17531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Прямоугольник 2"/>
          <p:cNvSpPr>
            <a:spLocks noChangeArrowheads="1"/>
          </p:cNvSpPr>
          <p:nvPr/>
        </p:nvSpPr>
        <p:spPr bwMode="auto">
          <a:xfrm>
            <a:off x="168256" y="2336805"/>
            <a:ext cx="5429288" cy="79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51481" tIns="25740" rIns="51481" bIns="25740">
            <a:spAutoFit/>
          </a:bodyPr>
          <a:lstStyle/>
          <a:p>
            <a:pPr algn="ctr"/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Знаток «науки страсти </a:t>
            </a:r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 нежной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», он сразу разглядел в Татьяне ее непохожесть на других. Получив её признание в любви, Онегин не воспользовался наивностью девушки, а «явил души прямое благородство» - повел  себя как воспитанный и порядочный человек</a:t>
            </a:r>
            <a:r>
              <a:rPr lang="ru-RU" sz="1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239694" y="50790"/>
            <a:ext cx="5429288" cy="3071834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25512" y="122227"/>
            <a:ext cx="3714776" cy="22145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advTm="17531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4857</TotalTime>
  <Words>1299</Words>
  <Application>Microsoft Office PowerPoint</Application>
  <PresentationFormat>Произвольный</PresentationFormat>
  <Paragraphs>106</Paragraphs>
  <Slides>22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Office Theme</vt:lpstr>
      <vt:lpstr>Литература 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Задания для самостоятельного выполнения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Русский язык</dc:title>
  <cp:lastModifiedBy>LAN_OS</cp:lastModifiedBy>
  <cp:revision>620</cp:revision>
  <dcterms:created xsi:type="dcterms:W3CDTF">2020-04-13T08:05:42Z</dcterms:created>
  <dcterms:modified xsi:type="dcterms:W3CDTF">2020-11-08T18:11:36Z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