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3"/>
  </p:notesMasterIdLst>
  <p:sldIdLst>
    <p:sldId id="256" r:id="rId2"/>
    <p:sldId id="460" r:id="rId3"/>
    <p:sldId id="457" r:id="rId4"/>
    <p:sldId id="475" r:id="rId5"/>
    <p:sldId id="456" r:id="rId6"/>
    <p:sldId id="455" r:id="rId7"/>
    <p:sldId id="464" r:id="rId8"/>
    <p:sldId id="463" r:id="rId9"/>
    <p:sldId id="462" r:id="rId10"/>
    <p:sldId id="461" r:id="rId11"/>
    <p:sldId id="465" r:id="rId12"/>
    <p:sldId id="471" r:id="rId13"/>
    <p:sldId id="472" r:id="rId14"/>
    <p:sldId id="473" r:id="rId15"/>
    <p:sldId id="474" r:id="rId16"/>
    <p:sldId id="470" r:id="rId17"/>
    <p:sldId id="469" r:id="rId18"/>
    <p:sldId id="467" r:id="rId19"/>
    <p:sldId id="468" r:id="rId20"/>
    <p:sldId id="466" r:id="rId21"/>
    <p:sldId id="262" r:id="rId22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792" autoAdjust="0"/>
    <p:restoredTop sz="91635" autoAdjust="0"/>
  </p:normalViewPr>
  <p:slideViewPr>
    <p:cSldViewPr>
      <p:cViewPr>
        <p:scale>
          <a:sx n="160" d="100"/>
          <a:sy n="160" d="100"/>
        </p:scale>
        <p:origin x="-480" y="-5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7E3E89-484D-4727-A214-BC109611B22F}" type="doc">
      <dgm:prSet loTypeId="urn:microsoft.com/office/officeart/2005/8/layout/radial1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34E87F9A-98EF-4E2B-8799-9158F829D6CB}">
      <dgm:prSet phldrT="[Текст]"/>
      <dgm:spPr/>
      <dgm:t>
        <a:bodyPr/>
        <a:lstStyle/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Главные </a:t>
          </a:r>
        </a:p>
        <a:p>
          <a:r>
            <a: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герои</a:t>
          </a:r>
          <a:endParaRPr lang="ru-RU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C4E074D-A1CD-46F9-AFE4-154E84546B47}" type="parTrans" cxnId="{F286CA7A-7733-4B4E-997B-61615CC3F349}">
      <dgm:prSet/>
      <dgm:spPr/>
      <dgm:t>
        <a:bodyPr/>
        <a:lstStyle/>
        <a:p>
          <a:endParaRPr lang="ru-RU"/>
        </a:p>
      </dgm:t>
    </dgm:pt>
    <dgm:pt modelId="{073010E4-6CE4-45FC-B3CB-7248D7F61316}" type="sibTrans" cxnId="{F286CA7A-7733-4B4E-997B-61615CC3F349}">
      <dgm:prSet/>
      <dgm:spPr/>
      <dgm:t>
        <a:bodyPr/>
        <a:lstStyle/>
        <a:p>
          <a:endParaRPr lang="ru-RU"/>
        </a:p>
      </dgm:t>
    </dgm:pt>
    <dgm:pt modelId="{7C305E8B-0B1B-4F03-BBB5-F1931975BA28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Татьяна Ларина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7464BCB-AAF7-4E82-BD69-B83D412E9628}" type="parTrans" cxnId="{43A930B2-F8D9-492C-9212-AA3519753180}">
      <dgm:prSet/>
      <dgm:spPr/>
      <dgm:t>
        <a:bodyPr/>
        <a:lstStyle/>
        <a:p>
          <a:endParaRPr lang="ru-RU"/>
        </a:p>
      </dgm:t>
    </dgm:pt>
    <dgm:pt modelId="{2A551186-6845-4C60-AD67-04E0EB8FA33A}" type="sibTrans" cxnId="{43A930B2-F8D9-492C-9212-AA3519753180}">
      <dgm:prSet/>
      <dgm:spPr/>
      <dgm:t>
        <a:bodyPr/>
        <a:lstStyle/>
        <a:p>
          <a:endParaRPr lang="ru-RU"/>
        </a:p>
      </dgm:t>
    </dgm:pt>
    <dgm:pt modelId="{471D22EE-1910-491A-9F87-47FFEFAE1DFB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Няня</a:t>
          </a:r>
        </a:p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Татьяны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5DE8CC0-35A7-4CBA-8066-07B2428AC9EA}" type="parTrans" cxnId="{F571DA90-3E85-443A-A221-311C880701DF}">
      <dgm:prSet/>
      <dgm:spPr/>
      <dgm:t>
        <a:bodyPr/>
        <a:lstStyle/>
        <a:p>
          <a:endParaRPr lang="ru-RU"/>
        </a:p>
      </dgm:t>
    </dgm:pt>
    <dgm:pt modelId="{6D182794-908D-4CB1-B603-173C814E7BCA}" type="sibTrans" cxnId="{F571DA90-3E85-443A-A221-311C880701DF}">
      <dgm:prSet/>
      <dgm:spPr/>
      <dgm:t>
        <a:bodyPr/>
        <a:lstStyle/>
        <a:p>
          <a:endParaRPr lang="ru-RU"/>
        </a:p>
      </dgm:t>
    </dgm:pt>
    <dgm:pt modelId="{47F8A1AE-43CA-43C3-8309-D56850B48178}">
      <dgm:prSet phldrT="[Текст]"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Автор произведения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D098F91-37A6-4FAE-8EB1-89FEB1DA3DFC}" type="parTrans" cxnId="{6E8E3004-2205-481A-9A82-C7EDBE4109A6}">
      <dgm:prSet/>
      <dgm:spPr/>
      <dgm:t>
        <a:bodyPr/>
        <a:lstStyle/>
        <a:p>
          <a:endParaRPr lang="ru-RU"/>
        </a:p>
      </dgm:t>
    </dgm:pt>
    <dgm:pt modelId="{FC0D51FA-43F4-4743-ACFA-C883148C0703}" type="sibTrans" cxnId="{6E8E3004-2205-481A-9A82-C7EDBE4109A6}">
      <dgm:prSet/>
      <dgm:spPr/>
      <dgm:t>
        <a:bodyPr/>
        <a:lstStyle/>
        <a:p>
          <a:endParaRPr lang="ru-RU"/>
        </a:p>
      </dgm:t>
    </dgm:pt>
    <dgm:pt modelId="{CE17ACBE-09DF-43DD-BD69-CBE7D3D683DC}">
      <dgm:prSet phldrT="[Текст]"/>
      <dgm:spPr/>
      <dgm:t>
        <a:bodyPr/>
        <a:lstStyle/>
        <a:p>
          <a:r>
            <a:rPr lang="ru-RU" dirty="0" smtClean="0"/>
            <a:t>Евгений</a:t>
          </a:r>
        </a:p>
        <a:p>
          <a:r>
            <a:rPr lang="ru-RU" dirty="0" smtClean="0"/>
            <a:t>Онегин</a:t>
          </a:r>
          <a:endParaRPr lang="ru-RU" dirty="0"/>
        </a:p>
      </dgm:t>
    </dgm:pt>
    <dgm:pt modelId="{E4E7FDFB-7D9A-4A41-BE5A-44371D0A10E4}" type="parTrans" cxnId="{C6E5C0BD-363E-4BE4-8A9E-50B601D62B30}">
      <dgm:prSet/>
      <dgm:spPr/>
      <dgm:t>
        <a:bodyPr/>
        <a:lstStyle/>
        <a:p>
          <a:endParaRPr lang="ru-RU"/>
        </a:p>
      </dgm:t>
    </dgm:pt>
    <dgm:pt modelId="{2EBC52C4-863F-4F60-B90B-D5DDA83ADD77}" type="sibTrans" cxnId="{C6E5C0BD-363E-4BE4-8A9E-50B601D62B30}">
      <dgm:prSet/>
      <dgm:spPr/>
      <dgm:t>
        <a:bodyPr/>
        <a:lstStyle/>
        <a:p>
          <a:endParaRPr lang="ru-RU"/>
        </a:p>
      </dgm:t>
    </dgm:pt>
    <dgm:pt modelId="{510188F1-51CD-474B-835C-6940859C10BC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Ольга </a:t>
          </a:r>
        </a:p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Ларина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2DA49C8-1D0F-42FB-8235-55E2CFF27602}" type="parTrans" cxnId="{85673A79-CB18-4F6A-B41F-9DD2BB508B4F}">
      <dgm:prSet/>
      <dgm:spPr/>
      <dgm:t>
        <a:bodyPr/>
        <a:lstStyle/>
        <a:p>
          <a:endParaRPr lang="ru-RU"/>
        </a:p>
      </dgm:t>
    </dgm:pt>
    <dgm:pt modelId="{54494341-2D52-49A4-9EAA-A8B837D82F63}" type="sibTrans" cxnId="{85673A79-CB18-4F6A-B41F-9DD2BB508B4F}">
      <dgm:prSet/>
      <dgm:spPr/>
      <dgm:t>
        <a:bodyPr/>
        <a:lstStyle/>
        <a:p>
          <a:endParaRPr lang="ru-RU"/>
        </a:p>
      </dgm:t>
    </dgm:pt>
    <dgm:pt modelId="{824690BD-8328-48D1-9AC2-7C9F470649F2}">
      <dgm:prSet custT="1"/>
      <dgm:spPr/>
      <dgm:t>
        <a:bodyPr/>
        <a:lstStyle/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Владимир </a:t>
          </a:r>
        </a:p>
        <a:p>
          <a:r>
            <a:rPr lang="ru-RU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Ленский</a:t>
          </a:r>
          <a:endParaRPr lang="ru-RU" sz="16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94C8484-3432-4676-9915-D16C15A9B625}" type="parTrans" cxnId="{F76C155A-4F4D-4FD1-9335-819BCFBFA011}">
      <dgm:prSet/>
      <dgm:spPr/>
      <dgm:t>
        <a:bodyPr/>
        <a:lstStyle/>
        <a:p>
          <a:endParaRPr lang="ru-RU"/>
        </a:p>
      </dgm:t>
    </dgm:pt>
    <dgm:pt modelId="{66CCE1D0-25A6-4993-86A2-61A8514A2F19}" type="sibTrans" cxnId="{F76C155A-4F4D-4FD1-9335-819BCFBFA011}">
      <dgm:prSet/>
      <dgm:spPr/>
      <dgm:t>
        <a:bodyPr/>
        <a:lstStyle/>
        <a:p>
          <a:endParaRPr lang="ru-RU"/>
        </a:p>
      </dgm:t>
    </dgm:pt>
    <dgm:pt modelId="{8BFCD3D0-5621-4E0B-8272-C92E988AB098}" type="pres">
      <dgm:prSet presAssocID="{B27E3E89-484D-4727-A214-BC109611B22F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57D290-9C69-45BB-B62C-19933720A9CA}" type="pres">
      <dgm:prSet presAssocID="{34E87F9A-98EF-4E2B-8799-9158F829D6CB}" presName="centerShape" presStyleLbl="node0" presStyleIdx="0" presStyleCnt="1" custScaleX="165977" custScaleY="143090" custLinFactNeighborX="141" custLinFactNeighborY="31727"/>
      <dgm:spPr>
        <a:prstGeom prst="pentagon">
          <a:avLst/>
        </a:prstGeom>
      </dgm:spPr>
      <dgm:t>
        <a:bodyPr/>
        <a:lstStyle/>
        <a:p>
          <a:endParaRPr lang="ru-RU"/>
        </a:p>
      </dgm:t>
    </dgm:pt>
    <dgm:pt modelId="{97EC1EC5-48A6-42B5-A618-39DE70A2F8A2}" type="pres">
      <dgm:prSet presAssocID="{C7464BCB-AAF7-4E82-BD69-B83D412E9628}" presName="Name9" presStyleLbl="parChTrans1D2" presStyleIdx="0" presStyleCnt="6"/>
      <dgm:spPr/>
      <dgm:t>
        <a:bodyPr/>
        <a:lstStyle/>
        <a:p>
          <a:endParaRPr lang="ru-RU"/>
        </a:p>
      </dgm:t>
    </dgm:pt>
    <dgm:pt modelId="{F3385708-FB90-4761-960E-6C1A212FE291}" type="pres">
      <dgm:prSet presAssocID="{C7464BCB-AAF7-4E82-BD69-B83D412E9628}" presName="connTx" presStyleLbl="parChTrans1D2" presStyleIdx="0" presStyleCnt="6"/>
      <dgm:spPr/>
      <dgm:t>
        <a:bodyPr/>
        <a:lstStyle/>
        <a:p>
          <a:endParaRPr lang="ru-RU"/>
        </a:p>
      </dgm:t>
    </dgm:pt>
    <dgm:pt modelId="{F730D176-B395-4351-A639-01E742A37961}" type="pres">
      <dgm:prSet presAssocID="{7C305E8B-0B1B-4F03-BBB5-F1931975BA28}" presName="node" presStyleLbl="node1" presStyleIdx="0" presStyleCnt="6" custScaleX="180996" custRadScaleRad="179487" custRadScaleInc="-293073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  <dgm:pt modelId="{614CA244-79C9-42A3-9BA4-B152D44A74FB}" type="pres">
      <dgm:prSet presAssocID="{55DE8CC0-35A7-4CBA-8066-07B2428AC9EA}" presName="Name9" presStyleLbl="parChTrans1D2" presStyleIdx="1" presStyleCnt="6"/>
      <dgm:spPr/>
      <dgm:t>
        <a:bodyPr/>
        <a:lstStyle/>
        <a:p>
          <a:endParaRPr lang="ru-RU"/>
        </a:p>
      </dgm:t>
    </dgm:pt>
    <dgm:pt modelId="{A2FD3062-3D9E-472C-ACD8-B9AD35331A20}" type="pres">
      <dgm:prSet presAssocID="{55DE8CC0-35A7-4CBA-8066-07B2428AC9EA}" presName="connTx" presStyleLbl="parChTrans1D2" presStyleIdx="1" presStyleCnt="6"/>
      <dgm:spPr/>
      <dgm:t>
        <a:bodyPr/>
        <a:lstStyle/>
        <a:p>
          <a:endParaRPr lang="ru-RU"/>
        </a:p>
      </dgm:t>
    </dgm:pt>
    <dgm:pt modelId="{A40B15B3-02E4-478E-804A-7A0F7A9F8317}" type="pres">
      <dgm:prSet presAssocID="{471D22EE-1910-491A-9F87-47FFEFAE1DFB}" presName="node" presStyleLbl="node1" presStyleIdx="1" presStyleCnt="6" custScaleX="174615" custRadScaleRad="183630" custRadScaleInc="76996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  <dgm:pt modelId="{B817A4A6-53E6-4434-B152-544ED742574C}" type="pres">
      <dgm:prSet presAssocID="{ED098F91-37A6-4FAE-8EB1-89FEB1DA3DFC}" presName="Name9" presStyleLbl="parChTrans1D2" presStyleIdx="2" presStyleCnt="6"/>
      <dgm:spPr/>
      <dgm:t>
        <a:bodyPr/>
        <a:lstStyle/>
        <a:p>
          <a:endParaRPr lang="ru-RU"/>
        </a:p>
      </dgm:t>
    </dgm:pt>
    <dgm:pt modelId="{91C06820-D0D5-4941-B42E-4A26AF613A34}" type="pres">
      <dgm:prSet presAssocID="{ED098F91-37A6-4FAE-8EB1-89FEB1DA3DFC}" presName="connTx" presStyleLbl="parChTrans1D2" presStyleIdx="2" presStyleCnt="6"/>
      <dgm:spPr/>
      <dgm:t>
        <a:bodyPr/>
        <a:lstStyle/>
        <a:p>
          <a:endParaRPr lang="ru-RU"/>
        </a:p>
      </dgm:t>
    </dgm:pt>
    <dgm:pt modelId="{D1C12E0C-86F8-47EE-93EC-EB79B8EE11C3}" type="pres">
      <dgm:prSet presAssocID="{47F8A1AE-43CA-43C3-8309-D56850B48178}" presName="node" presStyleLbl="node1" presStyleIdx="2" presStyleCnt="6" custScaleX="234810" custRadScaleRad="197175" custRadScaleInc="-29369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  <dgm:pt modelId="{3407A3BA-C6CC-4BE4-98E9-65874DD90937}" type="pres">
      <dgm:prSet presAssocID="{D2DA49C8-1D0F-42FB-8235-55E2CFF27602}" presName="Name9" presStyleLbl="parChTrans1D2" presStyleIdx="3" presStyleCnt="6"/>
      <dgm:spPr/>
      <dgm:t>
        <a:bodyPr/>
        <a:lstStyle/>
        <a:p>
          <a:endParaRPr lang="ru-RU"/>
        </a:p>
      </dgm:t>
    </dgm:pt>
    <dgm:pt modelId="{91933021-BFDB-4766-BC9A-479C34273469}" type="pres">
      <dgm:prSet presAssocID="{D2DA49C8-1D0F-42FB-8235-55E2CFF27602}" presName="connTx" presStyleLbl="parChTrans1D2" presStyleIdx="3" presStyleCnt="6"/>
      <dgm:spPr/>
      <dgm:t>
        <a:bodyPr/>
        <a:lstStyle/>
        <a:p>
          <a:endParaRPr lang="ru-RU"/>
        </a:p>
      </dgm:t>
    </dgm:pt>
    <dgm:pt modelId="{2085A588-6A65-49F4-ADBC-A84547410028}" type="pres">
      <dgm:prSet presAssocID="{510188F1-51CD-474B-835C-6940859C10BC}" presName="node" presStyleLbl="node1" presStyleIdx="3" presStyleCnt="6" custScaleX="193616" custRadScaleRad="125586" custRadScaleInc="-475522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  <dgm:pt modelId="{21BB8E01-48DF-46A8-8C3C-F9E8E6372F70}" type="pres">
      <dgm:prSet presAssocID="{E94C8484-3432-4676-9915-D16C15A9B625}" presName="Name9" presStyleLbl="parChTrans1D2" presStyleIdx="4" presStyleCnt="6"/>
      <dgm:spPr/>
      <dgm:t>
        <a:bodyPr/>
        <a:lstStyle/>
        <a:p>
          <a:endParaRPr lang="ru-RU"/>
        </a:p>
      </dgm:t>
    </dgm:pt>
    <dgm:pt modelId="{2EB99FB8-2343-48BC-AF28-4610D25EA4F0}" type="pres">
      <dgm:prSet presAssocID="{E94C8484-3432-4676-9915-D16C15A9B625}" presName="connTx" presStyleLbl="parChTrans1D2" presStyleIdx="4" presStyleCnt="6"/>
      <dgm:spPr/>
      <dgm:t>
        <a:bodyPr/>
        <a:lstStyle/>
        <a:p>
          <a:endParaRPr lang="ru-RU"/>
        </a:p>
      </dgm:t>
    </dgm:pt>
    <dgm:pt modelId="{94BA07C8-2E47-491E-9671-DAC353D62729}" type="pres">
      <dgm:prSet presAssocID="{824690BD-8328-48D1-9AC2-7C9F470649F2}" presName="node" presStyleLbl="node1" presStyleIdx="4" presStyleCnt="6" custScaleX="241745" custRadScaleRad="137101" custRadScaleInc="240613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  <dgm:pt modelId="{BB48A792-3D1F-44E2-A1B4-03C112E2E7DE}" type="pres">
      <dgm:prSet presAssocID="{E4E7FDFB-7D9A-4A41-BE5A-44371D0A10E4}" presName="Name9" presStyleLbl="parChTrans1D2" presStyleIdx="5" presStyleCnt="6"/>
      <dgm:spPr/>
      <dgm:t>
        <a:bodyPr/>
        <a:lstStyle/>
        <a:p>
          <a:endParaRPr lang="ru-RU"/>
        </a:p>
      </dgm:t>
    </dgm:pt>
    <dgm:pt modelId="{D61ABD4E-7D6D-4E37-9784-2D185C727257}" type="pres">
      <dgm:prSet presAssocID="{E4E7FDFB-7D9A-4A41-BE5A-44371D0A10E4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4E08F6-207A-40CB-961E-D05AAAD1B686}" type="pres">
      <dgm:prSet presAssocID="{CE17ACBE-09DF-43DD-BD69-CBE7D3D683DC}" presName="node" presStyleLbl="node1" presStyleIdx="5" presStyleCnt="6" custScaleX="221496" custRadScaleRad="181888" custRadScaleInc="-185865">
        <dgm:presLayoutVars>
          <dgm:bulletEnabled val="1"/>
        </dgm:presLayoutVars>
      </dgm:prSet>
      <dgm:spPr>
        <a:prstGeom prst="hexagon">
          <a:avLst/>
        </a:prstGeom>
      </dgm:spPr>
      <dgm:t>
        <a:bodyPr/>
        <a:lstStyle/>
        <a:p>
          <a:endParaRPr lang="ru-RU"/>
        </a:p>
      </dgm:t>
    </dgm:pt>
  </dgm:ptLst>
  <dgm:cxnLst>
    <dgm:cxn modelId="{76252ED7-6EB8-4E97-9AC6-F28481F88A4B}" type="presOf" srcId="{55DE8CC0-35A7-4CBA-8066-07B2428AC9EA}" destId="{A2FD3062-3D9E-472C-ACD8-B9AD35331A20}" srcOrd="1" destOrd="0" presId="urn:microsoft.com/office/officeart/2005/8/layout/radial1"/>
    <dgm:cxn modelId="{E56DDC2A-2C95-4F6D-85F3-9147A236E42F}" type="presOf" srcId="{E94C8484-3432-4676-9915-D16C15A9B625}" destId="{21BB8E01-48DF-46A8-8C3C-F9E8E6372F70}" srcOrd="0" destOrd="0" presId="urn:microsoft.com/office/officeart/2005/8/layout/radial1"/>
    <dgm:cxn modelId="{518D1209-C45E-4478-940A-78BB2463F85A}" type="presOf" srcId="{CE17ACBE-09DF-43DD-BD69-CBE7D3D683DC}" destId="{2B4E08F6-207A-40CB-961E-D05AAAD1B686}" srcOrd="0" destOrd="0" presId="urn:microsoft.com/office/officeart/2005/8/layout/radial1"/>
    <dgm:cxn modelId="{B76C645D-B994-45F9-A7A8-BAD7C3BBCFD9}" type="presOf" srcId="{34E87F9A-98EF-4E2B-8799-9158F829D6CB}" destId="{5C57D290-9C69-45BB-B62C-19933720A9CA}" srcOrd="0" destOrd="0" presId="urn:microsoft.com/office/officeart/2005/8/layout/radial1"/>
    <dgm:cxn modelId="{36C261B5-F6F2-4152-A93D-44A4B31D462C}" type="presOf" srcId="{C7464BCB-AAF7-4E82-BD69-B83D412E9628}" destId="{97EC1EC5-48A6-42B5-A618-39DE70A2F8A2}" srcOrd="0" destOrd="0" presId="urn:microsoft.com/office/officeart/2005/8/layout/radial1"/>
    <dgm:cxn modelId="{C6E5C0BD-363E-4BE4-8A9E-50B601D62B30}" srcId="{34E87F9A-98EF-4E2B-8799-9158F829D6CB}" destId="{CE17ACBE-09DF-43DD-BD69-CBE7D3D683DC}" srcOrd="5" destOrd="0" parTransId="{E4E7FDFB-7D9A-4A41-BE5A-44371D0A10E4}" sibTransId="{2EBC52C4-863F-4F60-B90B-D5DDA83ADD77}"/>
    <dgm:cxn modelId="{6E8E3004-2205-481A-9A82-C7EDBE4109A6}" srcId="{34E87F9A-98EF-4E2B-8799-9158F829D6CB}" destId="{47F8A1AE-43CA-43C3-8309-D56850B48178}" srcOrd="2" destOrd="0" parTransId="{ED098F91-37A6-4FAE-8EB1-89FEB1DA3DFC}" sibTransId="{FC0D51FA-43F4-4743-ACFA-C883148C0703}"/>
    <dgm:cxn modelId="{58B85C56-B43E-41B5-B986-DA50C527F61C}" type="presOf" srcId="{ED098F91-37A6-4FAE-8EB1-89FEB1DA3DFC}" destId="{91C06820-D0D5-4941-B42E-4A26AF613A34}" srcOrd="1" destOrd="0" presId="urn:microsoft.com/office/officeart/2005/8/layout/radial1"/>
    <dgm:cxn modelId="{F76C155A-4F4D-4FD1-9335-819BCFBFA011}" srcId="{34E87F9A-98EF-4E2B-8799-9158F829D6CB}" destId="{824690BD-8328-48D1-9AC2-7C9F470649F2}" srcOrd="4" destOrd="0" parTransId="{E94C8484-3432-4676-9915-D16C15A9B625}" sibTransId="{66CCE1D0-25A6-4993-86A2-61A8514A2F19}"/>
    <dgm:cxn modelId="{8D925ACB-F9D4-422B-843C-9705BCEAAB23}" type="presOf" srcId="{C7464BCB-AAF7-4E82-BD69-B83D412E9628}" destId="{F3385708-FB90-4761-960E-6C1A212FE291}" srcOrd="1" destOrd="0" presId="urn:microsoft.com/office/officeart/2005/8/layout/radial1"/>
    <dgm:cxn modelId="{2BED4DF0-EF93-4EAD-AA96-387D55DA520B}" type="presOf" srcId="{47F8A1AE-43CA-43C3-8309-D56850B48178}" destId="{D1C12E0C-86F8-47EE-93EC-EB79B8EE11C3}" srcOrd="0" destOrd="0" presId="urn:microsoft.com/office/officeart/2005/8/layout/radial1"/>
    <dgm:cxn modelId="{CA8D778C-E2AB-4C81-A19B-72A90E5D58E5}" type="presOf" srcId="{824690BD-8328-48D1-9AC2-7C9F470649F2}" destId="{94BA07C8-2E47-491E-9671-DAC353D62729}" srcOrd="0" destOrd="0" presId="urn:microsoft.com/office/officeart/2005/8/layout/radial1"/>
    <dgm:cxn modelId="{6C1526FA-6000-41AD-A0F1-C9CA939B9887}" type="presOf" srcId="{55DE8CC0-35A7-4CBA-8066-07B2428AC9EA}" destId="{614CA244-79C9-42A3-9BA4-B152D44A74FB}" srcOrd="0" destOrd="0" presId="urn:microsoft.com/office/officeart/2005/8/layout/radial1"/>
    <dgm:cxn modelId="{F286CA7A-7733-4B4E-997B-61615CC3F349}" srcId="{B27E3E89-484D-4727-A214-BC109611B22F}" destId="{34E87F9A-98EF-4E2B-8799-9158F829D6CB}" srcOrd="0" destOrd="0" parTransId="{BC4E074D-A1CD-46F9-AFE4-154E84546B47}" sibTransId="{073010E4-6CE4-45FC-B3CB-7248D7F61316}"/>
    <dgm:cxn modelId="{4BCA2DC7-3770-4137-8573-6AC9DD5FE78A}" type="presOf" srcId="{E4E7FDFB-7D9A-4A41-BE5A-44371D0A10E4}" destId="{D61ABD4E-7D6D-4E37-9784-2D185C727257}" srcOrd="1" destOrd="0" presId="urn:microsoft.com/office/officeart/2005/8/layout/radial1"/>
    <dgm:cxn modelId="{6448E085-4996-4F1E-A0F3-CE9A5ACBA637}" type="presOf" srcId="{510188F1-51CD-474B-835C-6940859C10BC}" destId="{2085A588-6A65-49F4-ADBC-A84547410028}" srcOrd="0" destOrd="0" presId="urn:microsoft.com/office/officeart/2005/8/layout/radial1"/>
    <dgm:cxn modelId="{E7EA4990-F223-44F5-8031-92BE42C6BED1}" type="presOf" srcId="{7C305E8B-0B1B-4F03-BBB5-F1931975BA28}" destId="{F730D176-B395-4351-A639-01E742A37961}" srcOrd="0" destOrd="0" presId="urn:microsoft.com/office/officeart/2005/8/layout/radial1"/>
    <dgm:cxn modelId="{0E419D56-7572-4704-B40C-CA293938A8AA}" type="presOf" srcId="{E4E7FDFB-7D9A-4A41-BE5A-44371D0A10E4}" destId="{BB48A792-3D1F-44E2-A1B4-03C112E2E7DE}" srcOrd="0" destOrd="0" presId="urn:microsoft.com/office/officeart/2005/8/layout/radial1"/>
    <dgm:cxn modelId="{E0C551DD-4FA8-4CF8-A225-2AC9E80B92E4}" type="presOf" srcId="{B27E3E89-484D-4727-A214-BC109611B22F}" destId="{8BFCD3D0-5621-4E0B-8272-C92E988AB098}" srcOrd="0" destOrd="0" presId="urn:microsoft.com/office/officeart/2005/8/layout/radial1"/>
    <dgm:cxn modelId="{4E712CC8-2843-4114-A525-6CFD5618457F}" type="presOf" srcId="{ED098F91-37A6-4FAE-8EB1-89FEB1DA3DFC}" destId="{B817A4A6-53E6-4434-B152-544ED742574C}" srcOrd="0" destOrd="0" presId="urn:microsoft.com/office/officeart/2005/8/layout/radial1"/>
    <dgm:cxn modelId="{F571DA90-3E85-443A-A221-311C880701DF}" srcId="{34E87F9A-98EF-4E2B-8799-9158F829D6CB}" destId="{471D22EE-1910-491A-9F87-47FFEFAE1DFB}" srcOrd="1" destOrd="0" parTransId="{55DE8CC0-35A7-4CBA-8066-07B2428AC9EA}" sibTransId="{6D182794-908D-4CB1-B603-173C814E7BCA}"/>
    <dgm:cxn modelId="{43A930B2-F8D9-492C-9212-AA3519753180}" srcId="{34E87F9A-98EF-4E2B-8799-9158F829D6CB}" destId="{7C305E8B-0B1B-4F03-BBB5-F1931975BA28}" srcOrd="0" destOrd="0" parTransId="{C7464BCB-AAF7-4E82-BD69-B83D412E9628}" sibTransId="{2A551186-6845-4C60-AD67-04E0EB8FA33A}"/>
    <dgm:cxn modelId="{28FDEE82-9D8B-4043-B70B-F3CA4E099F50}" type="presOf" srcId="{471D22EE-1910-491A-9F87-47FFEFAE1DFB}" destId="{A40B15B3-02E4-478E-804A-7A0F7A9F8317}" srcOrd="0" destOrd="0" presId="urn:microsoft.com/office/officeart/2005/8/layout/radial1"/>
    <dgm:cxn modelId="{85673A79-CB18-4F6A-B41F-9DD2BB508B4F}" srcId="{34E87F9A-98EF-4E2B-8799-9158F829D6CB}" destId="{510188F1-51CD-474B-835C-6940859C10BC}" srcOrd="3" destOrd="0" parTransId="{D2DA49C8-1D0F-42FB-8235-55E2CFF27602}" sibTransId="{54494341-2D52-49A4-9EAA-A8B837D82F63}"/>
    <dgm:cxn modelId="{C70393DB-1251-444B-BF7C-70E54F1C4921}" type="presOf" srcId="{D2DA49C8-1D0F-42FB-8235-55E2CFF27602}" destId="{91933021-BFDB-4766-BC9A-479C34273469}" srcOrd="1" destOrd="0" presId="urn:microsoft.com/office/officeart/2005/8/layout/radial1"/>
    <dgm:cxn modelId="{2469600A-8185-4E1D-858F-FCE12FDE8379}" type="presOf" srcId="{E94C8484-3432-4676-9915-D16C15A9B625}" destId="{2EB99FB8-2343-48BC-AF28-4610D25EA4F0}" srcOrd="1" destOrd="0" presId="urn:microsoft.com/office/officeart/2005/8/layout/radial1"/>
    <dgm:cxn modelId="{CE66E64B-79F4-49C7-9CB5-43CF5EEF02A0}" type="presOf" srcId="{D2DA49C8-1D0F-42FB-8235-55E2CFF27602}" destId="{3407A3BA-C6CC-4BE4-98E9-65874DD90937}" srcOrd="0" destOrd="0" presId="urn:microsoft.com/office/officeart/2005/8/layout/radial1"/>
    <dgm:cxn modelId="{FA7BDC6D-A991-4BD9-86AB-C0E253827281}" type="presParOf" srcId="{8BFCD3D0-5621-4E0B-8272-C92E988AB098}" destId="{5C57D290-9C69-45BB-B62C-19933720A9CA}" srcOrd="0" destOrd="0" presId="urn:microsoft.com/office/officeart/2005/8/layout/radial1"/>
    <dgm:cxn modelId="{2698FB27-7F63-4922-9414-B8AC891D01FE}" type="presParOf" srcId="{8BFCD3D0-5621-4E0B-8272-C92E988AB098}" destId="{97EC1EC5-48A6-42B5-A618-39DE70A2F8A2}" srcOrd="1" destOrd="0" presId="urn:microsoft.com/office/officeart/2005/8/layout/radial1"/>
    <dgm:cxn modelId="{610C0631-CAD8-4D39-9336-6F5C2620EEB0}" type="presParOf" srcId="{97EC1EC5-48A6-42B5-A618-39DE70A2F8A2}" destId="{F3385708-FB90-4761-960E-6C1A212FE291}" srcOrd="0" destOrd="0" presId="urn:microsoft.com/office/officeart/2005/8/layout/radial1"/>
    <dgm:cxn modelId="{6A683B20-0B34-40AB-BECE-4131BC172B59}" type="presParOf" srcId="{8BFCD3D0-5621-4E0B-8272-C92E988AB098}" destId="{F730D176-B395-4351-A639-01E742A37961}" srcOrd="2" destOrd="0" presId="urn:microsoft.com/office/officeart/2005/8/layout/radial1"/>
    <dgm:cxn modelId="{261E1504-8F0C-483C-8F16-0BD7191F6010}" type="presParOf" srcId="{8BFCD3D0-5621-4E0B-8272-C92E988AB098}" destId="{614CA244-79C9-42A3-9BA4-B152D44A74FB}" srcOrd="3" destOrd="0" presId="urn:microsoft.com/office/officeart/2005/8/layout/radial1"/>
    <dgm:cxn modelId="{A34DA572-94C1-4480-9D52-8FB83F30804B}" type="presParOf" srcId="{614CA244-79C9-42A3-9BA4-B152D44A74FB}" destId="{A2FD3062-3D9E-472C-ACD8-B9AD35331A20}" srcOrd="0" destOrd="0" presId="urn:microsoft.com/office/officeart/2005/8/layout/radial1"/>
    <dgm:cxn modelId="{D049F174-15CD-4D56-86FD-ED00F8C14448}" type="presParOf" srcId="{8BFCD3D0-5621-4E0B-8272-C92E988AB098}" destId="{A40B15B3-02E4-478E-804A-7A0F7A9F8317}" srcOrd="4" destOrd="0" presId="urn:microsoft.com/office/officeart/2005/8/layout/radial1"/>
    <dgm:cxn modelId="{0F1CF37E-CE45-48B4-872F-7CED28546E0A}" type="presParOf" srcId="{8BFCD3D0-5621-4E0B-8272-C92E988AB098}" destId="{B817A4A6-53E6-4434-B152-544ED742574C}" srcOrd="5" destOrd="0" presId="urn:microsoft.com/office/officeart/2005/8/layout/radial1"/>
    <dgm:cxn modelId="{2EC0578C-1FBB-4571-9CB8-B89491BBC4E4}" type="presParOf" srcId="{B817A4A6-53E6-4434-B152-544ED742574C}" destId="{91C06820-D0D5-4941-B42E-4A26AF613A34}" srcOrd="0" destOrd="0" presId="urn:microsoft.com/office/officeart/2005/8/layout/radial1"/>
    <dgm:cxn modelId="{0AABC076-325E-4A70-99C7-A01595985452}" type="presParOf" srcId="{8BFCD3D0-5621-4E0B-8272-C92E988AB098}" destId="{D1C12E0C-86F8-47EE-93EC-EB79B8EE11C3}" srcOrd="6" destOrd="0" presId="urn:microsoft.com/office/officeart/2005/8/layout/radial1"/>
    <dgm:cxn modelId="{744BFB3A-5348-4A18-9AF0-B1F4E8A6EE8A}" type="presParOf" srcId="{8BFCD3D0-5621-4E0B-8272-C92E988AB098}" destId="{3407A3BA-C6CC-4BE4-98E9-65874DD90937}" srcOrd="7" destOrd="0" presId="urn:microsoft.com/office/officeart/2005/8/layout/radial1"/>
    <dgm:cxn modelId="{EECF535F-FF69-417E-BFC8-8F599E1D8A5E}" type="presParOf" srcId="{3407A3BA-C6CC-4BE4-98E9-65874DD90937}" destId="{91933021-BFDB-4766-BC9A-479C34273469}" srcOrd="0" destOrd="0" presId="urn:microsoft.com/office/officeart/2005/8/layout/radial1"/>
    <dgm:cxn modelId="{F2ECA0A2-7D4B-4279-BE40-5E3D24F51A21}" type="presParOf" srcId="{8BFCD3D0-5621-4E0B-8272-C92E988AB098}" destId="{2085A588-6A65-49F4-ADBC-A84547410028}" srcOrd="8" destOrd="0" presId="urn:microsoft.com/office/officeart/2005/8/layout/radial1"/>
    <dgm:cxn modelId="{574A3D79-BEB6-4A58-97BC-46FF01FD6602}" type="presParOf" srcId="{8BFCD3D0-5621-4E0B-8272-C92E988AB098}" destId="{21BB8E01-48DF-46A8-8C3C-F9E8E6372F70}" srcOrd="9" destOrd="0" presId="urn:microsoft.com/office/officeart/2005/8/layout/radial1"/>
    <dgm:cxn modelId="{3DB5901A-83EF-4774-B4E8-EEC38E0CF9D7}" type="presParOf" srcId="{21BB8E01-48DF-46A8-8C3C-F9E8E6372F70}" destId="{2EB99FB8-2343-48BC-AF28-4610D25EA4F0}" srcOrd="0" destOrd="0" presId="urn:microsoft.com/office/officeart/2005/8/layout/radial1"/>
    <dgm:cxn modelId="{D6DE7328-382A-44DE-AAC9-02D4BB019930}" type="presParOf" srcId="{8BFCD3D0-5621-4E0B-8272-C92E988AB098}" destId="{94BA07C8-2E47-491E-9671-DAC353D62729}" srcOrd="10" destOrd="0" presId="urn:microsoft.com/office/officeart/2005/8/layout/radial1"/>
    <dgm:cxn modelId="{DD5C82D1-C70F-4558-9B26-25BEC3085765}" type="presParOf" srcId="{8BFCD3D0-5621-4E0B-8272-C92E988AB098}" destId="{BB48A792-3D1F-44E2-A1B4-03C112E2E7DE}" srcOrd="11" destOrd="0" presId="urn:microsoft.com/office/officeart/2005/8/layout/radial1"/>
    <dgm:cxn modelId="{452B5F2F-B169-42B7-B460-F4735AC4C476}" type="presParOf" srcId="{BB48A792-3D1F-44E2-A1B4-03C112E2E7DE}" destId="{D61ABD4E-7D6D-4E37-9784-2D185C727257}" srcOrd="0" destOrd="0" presId="urn:microsoft.com/office/officeart/2005/8/layout/radial1"/>
    <dgm:cxn modelId="{4F547EE4-842C-4ED0-8CBA-E9CDA7936384}" type="presParOf" srcId="{8BFCD3D0-5621-4E0B-8272-C92E988AB098}" destId="{2B4E08F6-207A-40CB-961E-D05AAAD1B686}" srcOrd="12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08.11.2020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11/8/2020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   Литература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8641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А.С.Пушкин  «Евгений  Онегин»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Композиция.    Сюжет.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Система  образов   романа.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1479549"/>
            <a:ext cx="3071834" cy="1508105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Через   два  года  он  появляется  в Петербурге и  встречает  Татьяну  -  светскую   даму,  ставшей   женой   генерала.  Онегин  пишет  ей  любовное  письмо  и  пытается  объясниться.  Но  Татьяна  глуха  к  его   мольбам,  она  верна  своему  мужу.</a:t>
            </a:r>
            <a:endParaRPr lang="ru-RU" sz="1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Текст 2"/>
          <p:cNvSpPr txBox="1">
            <a:spLocks/>
          </p:cNvSpPr>
          <p:nvPr/>
        </p:nvSpPr>
        <p:spPr>
          <a:xfrm>
            <a:off x="239694" y="122227"/>
            <a:ext cx="3286148" cy="1508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kumimoji="0" lang="ru-RU" sz="14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На  обеде  у Лариных   Онегин,  дабы   заставить  Ленского  ревновать,  неожиданно  начинает  ухаживать   за Ольгой.  Ленский  вызывает  его  на  дуэль. Поединок   заканчивается  смертью Ленского,  и  Онегин   уезжает   из   деревни.</a:t>
            </a: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3" y="1622425"/>
            <a:ext cx="2071703" cy="14884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40156" y="122227"/>
            <a:ext cx="185738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96818" y="122226"/>
            <a:ext cx="5572164" cy="3122623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Сюжетные  линии  романа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86321"/>
            <a:ext cx="5472608" cy="2646878"/>
          </a:xfrm>
        </p:spPr>
        <p:txBody>
          <a:bodyPr/>
          <a:lstStyle/>
          <a:p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  Онегин   и  Татьяна</a:t>
            </a:r>
            <a:r>
              <a:rPr lang="ru-RU" sz="1200" dirty="0" smtClean="0">
                <a:solidFill>
                  <a:srgbClr val="C00000"/>
                </a:solidFill>
              </a:rPr>
              <a:t>:</a:t>
            </a:r>
            <a:r>
              <a:rPr lang="ru-RU" sz="1200" dirty="0" smtClean="0"/>
              <a:t>                         </a:t>
            </a:r>
            <a:r>
              <a:rPr lang="ru-RU" sz="1600" u="sng" dirty="0" smtClean="0">
                <a:solidFill>
                  <a:schemeClr val="accent2">
                    <a:lumMod val="75000"/>
                  </a:schemeClr>
                </a:solidFill>
              </a:rPr>
              <a:t>Онегин  и  Ленский:</a:t>
            </a:r>
            <a:endParaRPr lang="ru-RU" sz="1200" u="sng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ru-RU" sz="1200" dirty="0" smtClean="0"/>
              <a:t>- Знакомство  с Татьяной.                        - Знакомство  в   деревне.</a:t>
            </a:r>
          </a:p>
          <a:p>
            <a:r>
              <a:rPr lang="ru-RU" sz="1200" dirty="0" smtClean="0"/>
              <a:t>- Разговор  Татьяны  с  няней.</a:t>
            </a:r>
          </a:p>
          <a:p>
            <a:r>
              <a:rPr lang="ru-RU" sz="1200" dirty="0" smtClean="0"/>
              <a:t>- Письмо Татьяны  к Онегину.                  - Разговор  после  вечера</a:t>
            </a:r>
          </a:p>
          <a:p>
            <a:r>
              <a:rPr lang="ru-RU" sz="1200" dirty="0" smtClean="0"/>
              <a:t>- Объяснение   в  саду.                                      у Лариных.               </a:t>
            </a:r>
          </a:p>
          <a:p>
            <a:r>
              <a:rPr lang="ru-RU" sz="1200" dirty="0" smtClean="0"/>
              <a:t>- Сон Татьяны. Именины.</a:t>
            </a:r>
          </a:p>
          <a:p>
            <a:r>
              <a:rPr lang="ru-RU" sz="1200" dirty="0" smtClean="0"/>
              <a:t>- Посещение  дома Онегина.                      - Визит Ленского к Онегину. </a:t>
            </a:r>
          </a:p>
          <a:p>
            <a:r>
              <a:rPr lang="ru-RU" sz="1200" dirty="0" smtClean="0"/>
              <a:t>- Отъезд  в Москву.</a:t>
            </a:r>
          </a:p>
          <a:p>
            <a:r>
              <a:rPr lang="ru-RU" sz="1200" dirty="0" smtClean="0"/>
              <a:t>- Встреча  на  балу  в Петербурге           - Именины  Татьяны.  </a:t>
            </a:r>
          </a:p>
          <a:p>
            <a:r>
              <a:rPr lang="ru-RU" sz="1200" dirty="0" smtClean="0"/>
              <a:t>   через  2  года.</a:t>
            </a:r>
          </a:p>
          <a:p>
            <a:r>
              <a:rPr lang="ru-RU" sz="1200" dirty="0" smtClean="0"/>
              <a:t>- Письмо к Татьяне (объяснение).            -  Дуэль  (Ленский  погибает).</a:t>
            </a:r>
          </a:p>
          <a:p>
            <a:pPr>
              <a:buFont typeface="Wingdings" pitchFamily="2" charset="2"/>
              <a:buChar char="Ø"/>
            </a:pPr>
            <a:endParaRPr lang="ru-RU" sz="1200" dirty="0" smtClean="0"/>
          </a:p>
          <a:p>
            <a:r>
              <a:rPr lang="ru-RU" sz="1200" dirty="0" smtClean="0"/>
              <a:t>                                                                                </a:t>
            </a:r>
            <a:endParaRPr lang="ru-RU" sz="1200" dirty="0" smtClean="0">
              <a:solidFill>
                <a:srgbClr val="FF0000"/>
              </a:solidFill>
            </a:endParaRPr>
          </a:p>
          <a:p>
            <a:pPr>
              <a:buFont typeface="Wingdings" pitchFamily="2" charset="2"/>
              <a:buChar char="Ø"/>
            </a:pPr>
            <a:endParaRPr lang="ru-RU" sz="1200" dirty="0" smtClean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6818" y="622293"/>
            <a:ext cx="2714644" cy="2357454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240090" y="622293"/>
            <a:ext cx="2428892" cy="2357454"/>
          </a:xfrm>
          <a:prstGeom prst="roundRect">
            <a:avLst/>
          </a:prstGeom>
          <a:noFill/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Система  образов   романа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39694" y="550855"/>
          <a:ext cx="5286412" cy="2562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3379246" cy="2462213"/>
          </a:xfrm>
        </p:spPr>
        <p:txBody>
          <a:bodyPr/>
          <a:lstStyle/>
          <a:p>
            <a:pPr algn="ctr"/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Евгений Онегин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прототип  Петр  Чаадаев,  друг  Пушкина,  назван  самим  Пушкиным  в  первой  главе.</a:t>
            </a:r>
          </a:p>
          <a:p>
            <a:pPr algn="ctr"/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История  Онегина  напоминает  жизнь  Чаадаева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Важное  влияние  на  образ Онегина  оказал  лорд Байрон  и его «Байроновские   герои»:  Дон Жуан  и </a:t>
            </a:r>
            <a:r>
              <a:rPr lang="ru-RU" sz="1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Чайлд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Гарольд,  которые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также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раз   упоминаются  самим  Пушкиным.</a:t>
            </a:r>
            <a:endParaRPr lang="ru-RU" sz="1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68718" y="193665"/>
            <a:ext cx="1857388" cy="271464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Прямоугольник 3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454272" y="265103"/>
            <a:ext cx="3071834" cy="2769989"/>
          </a:xfrm>
        </p:spPr>
        <p:txBody>
          <a:bodyPr/>
          <a:lstStyle/>
          <a:p>
            <a:pPr algn="just"/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5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Татьяна  Ларина   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прототип  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Авдотья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Норова, подруга  Чаадаева. Сама  Дуня  </a:t>
            </a:r>
            <a:r>
              <a:rPr lang="ru-RU" sz="15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упоми-нается</a:t>
            </a:r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во второй   главе, а  в  конце  последней   главы  Пушкин  выражает  свою  скорбь  по  поводу  её   безвременной  кончины.</a:t>
            </a:r>
          </a:p>
          <a:p>
            <a:pPr algn="just"/>
            <a:r>
              <a:rPr lang="ru-RU" sz="15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Из-за  гибели Дуни  в  конце  романа  прототипом  княгини,  созревшей  и  преображённой  Татьяны,   выступает Анна  Керн,   возлюбленная  Пушкина.</a:t>
            </a:r>
            <a:endParaRPr lang="ru-RU" sz="15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193665"/>
            <a:ext cx="2071702" cy="2786082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Прямоугольник 3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668586" y="265103"/>
            <a:ext cx="2857520" cy="2769989"/>
          </a:xfrm>
        </p:spPr>
        <p:txBody>
          <a:bodyPr/>
          <a:lstStyle/>
          <a:p>
            <a:pPr algn="ctr"/>
            <a:r>
              <a:rPr lang="ru-RU" sz="1200" dirty="0" smtClean="0"/>
              <a:t> </a:t>
            </a:r>
            <a:r>
              <a:rPr lang="ru-RU" sz="1200" dirty="0" smtClean="0">
                <a:solidFill>
                  <a:srgbClr val="FF0000"/>
                </a:solidFill>
              </a:rPr>
              <a:t>       </a:t>
            </a: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Ольга  Ларина</a:t>
            </a:r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сестра Татьяны  -  обобщенный   образ типичной  героини  популярных  романов  того  времени;   красивый  внешне,  но   лишённый   глубокого   содержания.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9694" y="265103"/>
            <a:ext cx="2286016" cy="2643206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Прямоугольник 3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0789"/>
            <a:ext cx="3000396" cy="2865465"/>
          </a:xfrm>
        </p:spPr>
        <p:txBody>
          <a:bodyPr/>
          <a:lstStyle/>
          <a:p>
            <a:r>
              <a:rPr lang="ru-RU" sz="1200" dirty="0" smtClean="0"/>
              <a:t>            </a:t>
            </a:r>
            <a:endParaRPr lang="ru-RU" sz="1200" dirty="0" smtClean="0">
              <a:solidFill>
                <a:srgbClr val="FF0000"/>
              </a:solidFill>
            </a:endParaRPr>
          </a:p>
          <a:p>
            <a:endParaRPr lang="ru-RU" sz="1200" dirty="0" smtClean="0">
              <a:solidFill>
                <a:srgbClr val="FF0000"/>
              </a:solidFill>
            </a:endParaRP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Владимир  Ленский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  сам  Пушкин  или  скорее  его  идеализированный   образ. </a:t>
            </a:r>
          </a:p>
          <a:p>
            <a:pPr algn="just"/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Влияние  на   этот  образ   оказал  также немецкий   студент  Карл </a:t>
            </a:r>
            <a:r>
              <a:rPr lang="ru-RU" sz="1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Занд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которому  Пушкин   посвятил  стихотворение   «Кинжал».</a:t>
            </a:r>
            <a:endParaRPr lang="ru-RU" sz="1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3311528" y="193665"/>
            <a:ext cx="2214578" cy="2714644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Прямоугольник 3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050922"/>
            <a:ext cx="3168652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0"/>
            <a:ext cx="2500330" cy="1261884"/>
          </a:xfrm>
        </p:spPr>
        <p:txBody>
          <a:bodyPr/>
          <a:lstStyle/>
          <a:p>
            <a:r>
              <a:rPr lang="ru-RU" sz="1200" dirty="0" smtClean="0"/>
              <a:t>      </a:t>
            </a:r>
            <a:endParaRPr lang="ru-RU" sz="1200" dirty="0" smtClean="0">
              <a:solidFill>
                <a:srgbClr val="FF0000"/>
              </a:solidFill>
            </a:endParaRPr>
          </a:p>
          <a:p>
            <a:pPr algn="ctr"/>
            <a:r>
              <a:rPr lang="ru-RU" sz="1200" dirty="0" smtClean="0">
                <a:solidFill>
                  <a:srgbClr val="FF0000"/>
                </a:solidFill>
              </a:rPr>
              <a:t>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Няня  Татьяны.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Вероятный   прототип  -  Яковлева  Арина  Родионовна.  Няня  Пушкина.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11528" y="193675"/>
            <a:ext cx="2286016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2570" y="1122359"/>
            <a:ext cx="2643206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Прямоугольник 6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336541"/>
            <a:ext cx="3000396" cy="2400657"/>
          </a:xfrm>
        </p:spPr>
        <p:txBody>
          <a:bodyPr/>
          <a:lstStyle/>
          <a:p>
            <a:pPr algn="just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Автор   произведения  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-  сам  Пушкин.  </a:t>
            </a:r>
          </a:p>
          <a:p>
            <a:pPr algn="just"/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    Он  постоянно  вмешивается  в ход  повествования,  напоминает  о  себе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(«Но  вреден  север  для  меня»)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,   водит   дружбу  с  Онегиным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(«Условий  света  свергнув   бремя, как  он  отстав  от  суеты, с  ним  подружился   я  в  то  время,  мне  нравились  его   черты»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), в  авторских  лирических  отступлениях  делится с  читателями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своими 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размышлениями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  о  самых  разных жизненных  вопросах,  высказывает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свою  мировоззренческую  позицию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11528" y="193665"/>
            <a:ext cx="2271706" cy="2908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328592" cy="861774"/>
          </a:xfrm>
        </p:spPr>
        <p:txBody>
          <a:bodyPr/>
          <a:lstStyle/>
          <a:p>
            <a:r>
              <a:rPr lang="ru-RU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Автор  в  некоторых  местах  нарушает   ход  повествования  и вводит  в  текст   </a:t>
            </a:r>
            <a:r>
              <a:rPr lang="ru-RU" sz="14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метатекстовые</a:t>
            </a: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элементы    (« Читатель  ждёт  уж  рифмы «розы»  -  на, вот, возьми её  скорей»).</a:t>
            </a:r>
          </a:p>
          <a:p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endParaRPr lang="ru-RU" sz="1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25512" y="908045"/>
            <a:ext cx="3811594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239694" y="2693995"/>
            <a:ext cx="5214974" cy="428628"/>
          </a:xfrm>
          <a:prstGeom prst="horizontalScroll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239694" y="2765433"/>
            <a:ext cx="521497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Пушкин    даже  изобразил  себя  рядом с Онегиным  на   берегу Невы.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765800" cy="324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2213798"/>
            <a:ext cx="5472608" cy="2062103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 «Евгения  Онегина» начинается  </a:t>
            </a:r>
          </a:p>
          <a:p>
            <a:pPr algn="ctr"/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история  русского  реалистического   романа.</a:t>
            </a:r>
          </a:p>
          <a:p>
            <a:r>
              <a:rPr lang="ru-RU" sz="1400" dirty="0" smtClean="0">
                <a:solidFill>
                  <a:srgbClr val="002060"/>
                </a:solidFill>
              </a:rPr>
              <a:t>   </a:t>
            </a:r>
          </a:p>
          <a:p>
            <a:endParaRPr lang="ru-RU" sz="1400" dirty="0" smtClean="0"/>
          </a:p>
          <a:p>
            <a:r>
              <a:rPr lang="ru-RU" sz="1400" dirty="0" smtClean="0"/>
              <a:t>        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r>
              <a:rPr lang="ru-RU" sz="1400" dirty="0" smtClean="0"/>
              <a:t> 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11462" y="474861"/>
            <a:ext cx="2714644" cy="2585323"/>
          </a:xfrm>
        </p:spPr>
        <p:txBody>
          <a:bodyPr/>
          <a:lstStyle/>
          <a:p>
            <a:r>
              <a:rPr lang="ru-RU" sz="1200" dirty="0" smtClean="0"/>
              <a:t>               </a:t>
            </a:r>
          </a:p>
          <a:p>
            <a:pPr algn="just"/>
            <a:r>
              <a:rPr lang="ru-RU" sz="1200" dirty="0" smtClean="0"/>
              <a:t>    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Его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образ  незрим  и  в  то   же  время  перед  читателями  раскрыт  весь   духовный  мир  автора;  наряду  с Онегиным  и Татьяной  поэт  «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переживает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»  свою  жизнь ещё  раз,  и вновь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его  впечатления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ярки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новы,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как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 первый  раз. </a:t>
            </a: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Но  в  то   же  время  образ  автора  отличен  от  образов  героев  романа.</a:t>
            </a: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А.С.Пушкин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расстаётся    </a:t>
            </a:r>
          </a:p>
          <a:p>
            <a:pPr algn="just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Татьяной,  и  с Онегиным,    с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читателем  </a:t>
            </a:r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  он  останется   навсегда. 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 l="24635"/>
          <a:stretch>
            <a:fillRect/>
          </a:stretch>
        </p:blipFill>
        <p:spPr bwMode="auto">
          <a:xfrm>
            <a:off x="239694" y="622293"/>
            <a:ext cx="2428892" cy="2463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168256" y="122227"/>
            <a:ext cx="55975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Образ  автора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настолько  неотъемлем  от  повествования, что А.С.Пушкина  можно   назвать  одним   из  главных  героев  романа.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Задания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693731"/>
            <a:ext cx="439506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Дочитать  роман   «Евгений Онегин»,   письменно  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отве-тить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на     вопросы   </a:t>
            </a:r>
            <a:r>
              <a:rPr lang="ru-RU" sz="2400" b="1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учеб-ника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 – 5  </a:t>
            </a:r>
            <a:r>
              <a:rPr lang="ru-RU" sz="2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</a:t>
            </a:r>
            <a:r>
              <a:rPr lang="ru-RU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странице  </a:t>
            </a:r>
            <a:r>
              <a:rPr lang="ru-RU" sz="2400" b="1" i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158. </a:t>
            </a:r>
            <a:r>
              <a:rPr lang="ru-RU" sz="2400" b="1" i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3200" b="1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11132" y="122227"/>
            <a:ext cx="5072098" cy="3231654"/>
          </a:xfrm>
        </p:spPr>
        <p:txBody>
          <a:bodyPr/>
          <a:lstStyle/>
          <a:p>
            <a:pPr algn="just"/>
            <a:r>
              <a:rPr lang="ru-RU" sz="1200" dirty="0" smtClean="0"/>
              <a:t>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Роман  (франц. 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roman)  -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литературный   жанр,  эпическое  произведение   большой  формы,  в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котором  повествование  </a:t>
            </a:r>
            <a:r>
              <a:rPr lang="ru-RU" sz="18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сосре-доточено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на  судьбе  отдельной   личности  в    её    отношении    к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окружающему       миру, 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 становлении, развитии  её   характера 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и  самосознания.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Жанр   -  роман  в  стихах,  то  есть  лироэпическое  произведение, где  автор  свободно      переходит      от      повествования </a:t>
            </a:r>
          </a:p>
          <a:p>
            <a:pPr algn="just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к  лирическим   отступлениям.</a:t>
            </a:r>
          </a:p>
          <a:p>
            <a:pPr algn="just"/>
            <a:endParaRPr lang="ru-RU" sz="1200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кругленный прямоугольник 8"/>
          <p:cNvSpPr/>
          <p:nvPr/>
        </p:nvSpPr>
        <p:spPr>
          <a:xfrm>
            <a:off x="311132" y="693731"/>
            <a:ext cx="5143536" cy="28575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Выноска со стрелкой вниз 7"/>
          <p:cNvSpPr/>
          <p:nvPr/>
        </p:nvSpPr>
        <p:spPr>
          <a:xfrm>
            <a:off x="239694" y="193665"/>
            <a:ext cx="5357850" cy="500066"/>
          </a:xfrm>
          <a:prstGeom prst="downArrow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79454" y="622293"/>
            <a:ext cx="4786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Онегин – Татьяна       и         Онегин – Ленский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954074" y="193665"/>
            <a:ext cx="40005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 романе   две   сюжетные  линии: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9694" y="1336673"/>
            <a:ext cx="2500330" cy="1768091"/>
          </a:xfrm>
          <a:prstGeom prst="hexagon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4">
                <a:satMod val="175000"/>
                <a:alpha val="40000"/>
              </a:schemeClr>
            </a:glow>
          </a:effectLst>
        </p:spPr>
      </p:pic>
      <p:sp>
        <p:nvSpPr>
          <p:cNvPr id="11" name="Стрелка вниз 10"/>
          <p:cNvSpPr/>
          <p:nvPr/>
        </p:nvSpPr>
        <p:spPr>
          <a:xfrm>
            <a:off x="1239826" y="979483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025908" y="979483"/>
            <a:ext cx="357190" cy="35719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25776" y="1336673"/>
            <a:ext cx="2428892" cy="1785950"/>
          </a:xfrm>
          <a:prstGeom prst="hexagon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</p:pic>
      <p:sp>
        <p:nvSpPr>
          <p:cNvPr id="10" name="Прямоугольник 9"/>
          <p:cNvSpPr/>
          <p:nvPr/>
        </p:nvSpPr>
        <p:spPr>
          <a:xfrm>
            <a:off x="96818" y="122227"/>
            <a:ext cx="5572164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182265"/>
            <a:ext cx="5400600" cy="144016"/>
          </a:xfrm>
        </p:spPr>
        <p:txBody>
          <a:bodyPr/>
          <a:lstStyle/>
          <a:p>
            <a:r>
              <a:rPr lang="ru-RU" dirty="0" smtClean="0"/>
              <a:t>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265104"/>
            <a:ext cx="5286412" cy="928694"/>
          </a:xfrm>
        </p:spPr>
        <p:txBody>
          <a:bodyPr/>
          <a:lstStyle/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Реализм   -   литературное  направление,  стремящееся   широко,  многосторонне, правдиво  отражать  реальную  жизнь.</a:t>
            </a:r>
          </a:p>
        </p:txBody>
      </p:sp>
      <p:sp>
        <p:nvSpPr>
          <p:cNvPr id="4" name="Текст 2"/>
          <p:cNvSpPr txBox="1">
            <a:spLocks/>
          </p:cNvSpPr>
          <p:nvPr/>
        </p:nvSpPr>
        <p:spPr>
          <a:xfrm>
            <a:off x="239694" y="1336673"/>
            <a:ext cx="2071702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1" u="none" strike="noStrike" kern="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Изображение   типических   характеров  в  типических  обстоятельствах.</a:t>
            </a:r>
            <a:endParaRPr kumimoji="0" lang="ru-RU" sz="1600" b="1" i="1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54272" y="1122359"/>
            <a:ext cx="300039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Прямоугольник 5"/>
          <p:cNvSpPr/>
          <p:nvPr/>
        </p:nvSpPr>
        <p:spPr>
          <a:xfrm>
            <a:off x="96818" y="122227"/>
            <a:ext cx="5500726" cy="300039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Композиция   сюжета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65169"/>
            <a:ext cx="5328592" cy="2154436"/>
          </a:xfrm>
        </p:spPr>
        <p:txBody>
          <a:bodyPr/>
          <a:lstStyle/>
          <a:p>
            <a:r>
              <a:rPr lang="ru-RU" sz="1400" dirty="0" smtClean="0"/>
              <a:t>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Глава 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-  развёрнутая    экспозиция.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Глава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 завязка   второй  сюжетной   линии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(знакомство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Онегина  с Ленским).  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Глава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-  завязка   первой   сюжетной   линии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(знакомство  Онегина   с  Татьяной).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Глава  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 </a:t>
            </a:r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дуэль   (кульминация  и  развязка  второй   </a:t>
            </a:r>
            <a:endParaRPr lang="en-US" sz="1600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линии).</a:t>
            </a:r>
          </a:p>
          <a:p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Глава</a:t>
            </a:r>
            <a:r>
              <a:rPr lang="en-US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VIII</a:t>
            </a:r>
            <a:r>
              <a:rPr lang="ru-RU" sz="1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-   развязка   первой   линии.</a:t>
            </a:r>
          </a:p>
          <a:p>
            <a:endParaRPr lang="ru-RU" sz="12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Горизонтальный свиток 20"/>
          <p:cNvSpPr/>
          <p:nvPr/>
        </p:nvSpPr>
        <p:spPr>
          <a:xfrm>
            <a:off x="239694" y="0"/>
            <a:ext cx="5357850" cy="479417"/>
          </a:xfrm>
          <a:prstGeom prst="horizontalScroll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525446" y="908045"/>
            <a:ext cx="5000660" cy="285752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1505" y="122227"/>
            <a:ext cx="5164295" cy="315471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Особенности  композиции романа</a:t>
            </a:r>
            <a:endParaRPr lang="ru-RU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25446" y="479417"/>
            <a:ext cx="5000660" cy="3571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96884" y="836607"/>
            <a:ext cx="335758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Нет  начала  и  нет  конца.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5446" y="1265235"/>
            <a:ext cx="5000660" cy="500066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96884" y="479417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Соединены   две  сюжетные  линии.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596884" y="1265235"/>
            <a:ext cx="47149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Основной   принцип  -  симметрия  (зеркальность,  повторение   ситуации).</a:t>
            </a: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525446" y="1836739"/>
            <a:ext cx="5000660" cy="3571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525446" y="2265367"/>
            <a:ext cx="5000660" cy="42862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25446" y="2765433"/>
            <a:ext cx="5000660" cy="35719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596884" y="1836739"/>
            <a:ext cx="47149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Каждая   глава   -  новый   этап   сюжета.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96884" y="2193929"/>
            <a:ext cx="48577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Композиционная  роль   пейзажа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 показывает  ход   времени).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68322" y="2765433"/>
            <a:ext cx="26430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Онегинская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  строфа.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96818" y="479417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1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96818" y="908045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2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4" name="Овал 23"/>
          <p:cNvSpPr/>
          <p:nvPr/>
        </p:nvSpPr>
        <p:spPr>
          <a:xfrm>
            <a:off x="96818" y="1336673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3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96818" y="1836739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4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96818" y="2265367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rial Black" pitchFamily="34" charset="0"/>
              </a:rPr>
              <a:t>5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7" name="Овал 26"/>
          <p:cNvSpPr/>
          <p:nvPr/>
        </p:nvSpPr>
        <p:spPr>
          <a:xfrm>
            <a:off x="96818" y="2765433"/>
            <a:ext cx="525446" cy="35719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  <a:latin typeface="Arial Black" pitchFamily="34" charset="0"/>
              </a:rPr>
              <a:t>6</a:t>
            </a:r>
            <a:endParaRPr lang="ru-RU" b="1" dirty="0">
              <a:solidFill>
                <a:schemeClr val="tx1"/>
              </a:solidFill>
              <a:latin typeface="Arial Black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0" y="0"/>
            <a:ext cx="5765800" cy="324485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«</a:t>
            </a:r>
            <a:r>
              <a:rPr lang="ru-RU" dirty="0" err="1" smtClean="0"/>
              <a:t>Онегинская</a:t>
            </a:r>
            <a:r>
              <a:rPr lang="ru-RU" dirty="0" smtClean="0"/>
              <a:t>»  строфа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614313"/>
            <a:ext cx="5472608" cy="3123932"/>
          </a:xfrm>
        </p:spPr>
        <p:txBody>
          <a:bodyPr/>
          <a:lstStyle/>
          <a:p>
            <a:r>
              <a:rPr lang="ru-RU" sz="900" dirty="0" smtClean="0">
                <a:solidFill>
                  <a:srgbClr val="FF0000"/>
                </a:solidFill>
              </a:rPr>
              <a:t>А</a:t>
            </a:r>
            <a:r>
              <a:rPr lang="ru-RU" sz="900" dirty="0" smtClean="0">
                <a:solidFill>
                  <a:srgbClr val="0070C0"/>
                </a:solidFill>
              </a:rPr>
              <a:t> Мой  дядя  самых  честных правил,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Б</a:t>
            </a:r>
            <a:r>
              <a:rPr lang="ru-RU" sz="900" dirty="0" smtClean="0">
                <a:solidFill>
                  <a:srgbClr val="0070C0"/>
                </a:solidFill>
              </a:rPr>
              <a:t>  Когда  не  в  шутку   занемог,                                           </a:t>
            </a:r>
            <a:r>
              <a:rPr lang="ru-RU" sz="900" dirty="0" smtClean="0">
                <a:solidFill>
                  <a:srgbClr val="FF0000"/>
                </a:solidFill>
              </a:rPr>
              <a:t>Перекрёстная  рифма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А</a:t>
            </a:r>
            <a:r>
              <a:rPr lang="ru-RU" sz="900" dirty="0" smtClean="0">
                <a:solidFill>
                  <a:srgbClr val="0070C0"/>
                </a:solidFill>
              </a:rPr>
              <a:t>  Он уважать   себя  заставил                                                     (тема)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Б</a:t>
            </a:r>
            <a:r>
              <a:rPr lang="ru-RU" sz="900" dirty="0" smtClean="0">
                <a:solidFill>
                  <a:srgbClr val="0070C0"/>
                </a:solidFill>
              </a:rPr>
              <a:t>  И  лучше  выдумать  не   мог... </a:t>
            </a:r>
          </a:p>
          <a:p>
            <a:endParaRPr lang="ru-RU" sz="900" dirty="0" smtClean="0">
              <a:solidFill>
                <a:srgbClr val="0070C0"/>
              </a:solidFill>
            </a:endParaRPr>
          </a:p>
          <a:p>
            <a:r>
              <a:rPr lang="ru-RU" sz="900" dirty="0" smtClean="0">
                <a:solidFill>
                  <a:srgbClr val="FF0000"/>
                </a:solidFill>
              </a:rPr>
              <a:t>В</a:t>
            </a:r>
            <a:r>
              <a:rPr lang="ru-RU" sz="900" dirty="0" smtClean="0">
                <a:solidFill>
                  <a:srgbClr val="0070C0"/>
                </a:solidFill>
              </a:rPr>
              <a:t>  Его  пример   -   другим   наука;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В</a:t>
            </a:r>
            <a:r>
              <a:rPr lang="ru-RU" sz="900" dirty="0" smtClean="0">
                <a:solidFill>
                  <a:srgbClr val="0070C0"/>
                </a:solidFill>
              </a:rPr>
              <a:t>  Но, боже  мой,  какая   скука                                               </a:t>
            </a:r>
            <a:r>
              <a:rPr lang="ru-RU" sz="900" dirty="0" smtClean="0">
                <a:solidFill>
                  <a:srgbClr val="FF0000"/>
                </a:solidFill>
              </a:rPr>
              <a:t>Смежная   рифма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Г</a:t>
            </a:r>
            <a:r>
              <a:rPr lang="ru-RU" sz="900" dirty="0" smtClean="0">
                <a:solidFill>
                  <a:srgbClr val="0070C0"/>
                </a:solidFill>
              </a:rPr>
              <a:t>  С больным  сидеть  и день,  и ночь                                     (развитие  темы)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Г</a:t>
            </a:r>
            <a:r>
              <a:rPr lang="ru-RU" sz="900" dirty="0" smtClean="0">
                <a:solidFill>
                  <a:srgbClr val="0070C0"/>
                </a:solidFill>
              </a:rPr>
              <a:t>  Не  отходя  ни   шагу прочь!</a:t>
            </a:r>
          </a:p>
          <a:p>
            <a:endParaRPr lang="ru-RU" sz="900" dirty="0" smtClean="0">
              <a:solidFill>
                <a:srgbClr val="0070C0"/>
              </a:solidFill>
            </a:endParaRPr>
          </a:p>
          <a:p>
            <a:r>
              <a:rPr lang="ru-RU" sz="900" dirty="0" smtClean="0">
                <a:solidFill>
                  <a:srgbClr val="FF0000"/>
                </a:solidFill>
              </a:rPr>
              <a:t>Д</a:t>
            </a:r>
            <a:r>
              <a:rPr lang="ru-RU" sz="900" dirty="0" smtClean="0">
                <a:solidFill>
                  <a:srgbClr val="0070C0"/>
                </a:solidFill>
              </a:rPr>
              <a:t>  Какое  низкое   коварство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Е</a:t>
            </a:r>
            <a:r>
              <a:rPr lang="ru-RU" sz="900" dirty="0" smtClean="0">
                <a:solidFill>
                  <a:srgbClr val="0070C0"/>
                </a:solidFill>
              </a:rPr>
              <a:t>  Полуживого   забавлять,                                                    </a:t>
            </a:r>
            <a:r>
              <a:rPr lang="ru-RU" sz="900" dirty="0" smtClean="0">
                <a:solidFill>
                  <a:srgbClr val="FF0000"/>
                </a:solidFill>
              </a:rPr>
              <a:t>Опоясывающая  рифма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Е</a:t>
            </a:r>
            <a:r>
              <a:rPr lang="ru-RU" sz="900" dirty="0" smtClean="0">
                <a:solidFill>
                  <a:srgbClr val="0070C0"/>
                </a:solidFill>
              </a:rPr>
              <a:t>  Ему  подушки  поправлять,                                                     (развитие  темы)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Д</a:t>
            </a:r>
            <a:r>
              <a:rPr lang="ru-RU" sz="900" dirty="0" smtClean="0">
                <a:solidFill>
                  <a:srgbClr val="0070C0"/>
                </a:solidFill>
              </a:rPr>
              <a:t>  Печально   подносить  лекарство…</a:t>
            </a:r>
          </a:p>
          <a:p>
            <a:endParaRPr lang="ru-RU" sz="900" dirty="0" smtClean="0">
              <a:solidFill>
                <a:srgbClr val="0070C0"/>
              </a:solidFill>
            </a:endParaRPr>
          </a:p>
          <a:p>
            <a:r>
              <a:rPr lang="ru-RU" sz="900" dirty="0" smtClean="0">
                <a:solidFill>
                  <a:srgbClr val="FF0000"/>
                </a:solidFill>
              </a:rPr>
              <a:t>Ж</a:t>
            </a:r>
            <a:r>
              <a:rPr lang="ru-RU" sz="900" dirty="0" smtClean="0">
                <a:solidFill>
                  <a:srgbClr val="0070C0"/>
                </a:solidFill>
              </a:rPr>
              <a:t>  Вздыхать  и   думать  про  себя:                                     Заключительное  двустишие</a:t>
            </a:r>
          </a:p>
          <a:p>
            <a:r>
              <a:rPr lang="ru-RU" sz="900" dirty="0" smtClean="0">
                <a:solidFill>
                  <a:srgbClr val="FF0000"/>
                </a:solidFill>
              </a:rPr>
              <a:t>Ж</a:t>
            </a:r>
            <a:r>
              <a:rPr lang="ru-RU" sz="900" dirty="0" smtClean="0">
                <a:solidFill>
                  <a:srgbClr val="0070C0"/>
                </a:solidFill>
              </a:rPr>
              <a:t>  «Когда  же   чёрт  возьмёт  тебя!»                                  </a:t>
            </a:r>
            <a:r>
              <a:rPr lang="ru-RU" sz="900" dirty="0" smtClean="0">
                <a:solidFill>
                  <a:srgbClr val="FF0000"/>
                </a:solidFill>
              </a:rPr>
              <a:t>Смежная   рифма</a:t>
            </a:r>
          </a:p>
          <a:p>
            <a:r>
              <a:rPr lang="ru-RU" sz="1100" dirty="0" smtClean="0">
                <a:solidFill>
                  <a:srgbClr val="0070C0"/>
                </a:solidFill>
              </a:rPr>
              <a:t>                                                                                      </a:t>
            </a:r>
            <a:r>
              <a:rPr lang="ru-RU" sz="900" dirty="0" smtClean="0">
                <a:solidFill>
                  <a:srgbClr val="0070C0"/>
                </a:solidFill>
              </a:rPr>
              <a:t>( итоговое  осмысливание)</a:t>
            </a:r>
          </a:p>
          <a:p>
            <a:endParaRPr lang="ru-RU" sz="1100" dirty="0" smtClean="0">
              <a:solidFill>
                <a:srgbClr val="0070C0"/>
              </a:solidFill>
            </a:endParaRPr>
          </a:p>
          <a:p>
            <a:endParaRPr lang="ru-RU" sz="1400" dirty="0" smtClean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239694" y="1193797"/>
            <a:ext cx="5072098" cy="1588"/>
          </a:xfrm>
          <a:prstGeom prst="line">
            <a:avLst/>
          </a:prstGeom>
          <a:ln w="38100">
            <a:solidFill>
              <a:srgbClr val="D218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39694" y="1908177"/>
            <a:ext cx="5072098" cy="1588"/>
          </a:xfrm>
          <a:prstGeom prst="line">
            <a:avLst/>
          </a:prstGeom>
          <a:ln w="38100">
            <a:solidFill>
              <a:srgbClr val="D218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       Сюжет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4"/>
            <a:ext cx="5400600" cy="2554545"/>
          </a:xfrm>
        </p:spPr>
        <p:txBody>
          <a:bodyPr/>
          <a:lstStyle/>
          <a:p>
            <a:pPr algn="just"/>
            <a:r>
              <a:rPr lang="ru-RU" sz="1200" dirty="0" smtClean="0">
                <a:solidFill>
                  <a:srgbClr val="0070C0"/>
                </a:solidFill>
              </a:rPr>
              <a:t>       </a:t>
            </a:r>
            <a:r>
              <a:rPr lang="ru-RU" sz="1100" dirty="0" smtClean="0">
                <a:solidFill>
                  <a:srgbClr val="0070C0"/>
                </a:solidFill>
              </a:rPr>
              <a:t>Жизнь Онегина  в Петербурге  была  полна  любовными  интригами 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и  светскими   забавами,  но  теперь  ему  предстоит  скука  в  деревне. 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По  прибытии   оказывается,  что  дядя  умер,  а  Евгений  стал  его  наследником.   Онегин   поселяется  в  деревне,  и  скоро  им  действительно   овладевает   хандра.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         Соседом  Онегина    оказывается  приехавший из Германии  восемнадцатилетний  Владимир Ленский,  поэт-романтик.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Ленский  и  Онегин  сходятся.  Ленский   влюблён  в  Ольгу Ларину,  дочь   помещика.  На  всегда  весёлую  Ольгу  не  похожа  её   задумчивая  сестра Татьяна.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          Встретив  Онегина,  Татьяна  влюбляется  в  него  и  пишет  ему   письмо. Однако Онегин  отвергает  её:  он  не   ищет  спокойной  семейной  жизни.</a:t>
            </a:r>
          </a:p>
          <a:p>
            <a:pPr algn="just"/>
            <a:r>
              <a:rPr lang="ru-RU" sz="1100" dirty="0" smtClean="0">
                <a:solidFill>
                  <a:srgbClr val="0070C0"/>
                </a:solidFill>
              </a:rPr>
              <a:t>           Ленский  и Онегин   приглашены  к  Лариным. Онегин  не  рад  этому  приглашению,  но  Ленский  уговаривает  его  поехать.</a:t>
            </a:r>
            <a:endParaRPr lang="ru-RU" sz="11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5559</TotalTime>
  <Words>1105</Words>
  <Application>Microsoft Office PowerPoint</Application>
  <PresentationFormat>Произвольный</PresentationFormat>
  <Paragraphs>133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    Литература</vt:lpstr>
      <vt:lpstr>Слайд 2</vt:lpstr>
      <vt:lpstr>Слайд 3</vt:lpstr>
      <vt:lpstr>Слайд 4</vt:lpstr>
      <vt:lpstr>   </vt:lpstr>
      <vt:lpstr>                Композиция   сюжета</vt:lpstr>
      <vt:lpstr>     Особенности  композиции романа</vt:lpstr>
      <vt:lpstr>           «Онегинская»  строфа</vt:lpstr>
      <vt:lpstr>                            Сюжет</vt:lpstr>
      <vt:lpstr>Слайд 10</vt:lpstr>
      <vt:lpstr>          Сюжетные  линии  романа</vt:lpstr>
      <vt:lpstr>          Система  образов   романа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  Задания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757</cp:revision>
  <dcterms:created xsi:type="dcterms:W3CDTF">2020-04-13T08:05:42Z</dcterms:created>
  <dcterms:modified xsi:type="dcterms:W3CDTF">2020-11-08T18:09:41Z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