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429" r:id="rId3"/>
    <p:sldId id="460" r:id="rId4"/>
    <p:sldId id="458" r:id="rId5"/>
    <p:sldId id="457" r:id="rId6"/>
    <p:sldId id="456" r:id="rId7"/>
    <p:sldId id="455" r:id="rId8"/>
    <p:sldId id="464" r:id="rId9"/>
    <p:sldId id="463" r:id="rId10"/>
    <p:sldId id="462" r:id="rId11"/>
    <p:sldId id="461" r:id="rId12"/>
    <p:sldId id="468" r:id="rId13"/>
    <p:sldId id="467" r:id="rId14"/>
    <p:sldId id="466" r:id="rId15"/>
    <p:sldId id="471" r:id="rId16"/>
    <p:sldId id="469" r:id="rId17"/>
    <p:sldId id="470" r:id="rId18"/>
    <p:sldId id="465" r:id="rId19"/>
    <p:sldId id="476" r:id="rId20"/>
    <p:sldId id="475" r:id="rId21"/>
    <p:sldId id="474" r:id="rId22"/>
    <p:sldId id="473" r:id="rId23"/>
    <p:sldId id="472" r:id="rId24"/>
    <p:sldId id="478" r:id="rId25"/>
    <p:sldId id="477" r:id="rId26"/>
    <p:sldId id="262" r:id="rId27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5"/>
    <a:srgbClr val="F0E1B2"/>
    <a:srgbClr val="F9F3DF"/>
    <a:srgbClr val="EFE0AB"/>
    <a:srgbClr val="D218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4" autoAdjust="0"/>
    <p:restoredTop sz="91635" autoAdjust="0"/>
  </p:normalViewPr>
  <p:slideViewPr>
    <p:cSldViewPr>
      <p:cViewPr>
        <p:scale>
          <a:sx n="100" d="100"/>
          <a:sy n="100" d="100"/>
        </p:scale>
        <p:origin x="-108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3C755-6CF3-422E-A191-E68AA9762E6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256CA-B6AE-48AB-B25C-062A910B0EE0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Основные темы лирики А.С.Пушкина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5E4B9EE-6693-4768-8796-C250BD00CE41}" type="parTrans" cxnId="{BCAD3171-5936-49EE-A52E-19921BF8AC6B}">
      <dgm:prSet/>
      <dgm:spPr/>
      <dgm:t>
        <a:bodyPr/>
        <a:lstStyle/>
        <a:p>
          <a:endParaRPr lang="ru-RU"/>
        </a:p>
      </dgm:t>
    </dgm:pt>
    <dgm:pt modelId="{9D395DE9-3866-4841-BE32-8D520FC631F0}" type="sibTrans" cxnId="{BCAD3171-5936-49EE-A52E-19921BF8AC6B}">
      <dgm:prSet/>
      <dgm:spPr/>
      <dgm:t>
        <a:bodyPr/>
        <a:lstStyle/>
        <a:p>
          <a:endParaRPr lang="ru-RU"/>
        </a:p>
      </dgm:t>
    </dgm:pt>
    <dgm:pt modelId="{ED7E86BA-4266-4DCB-AF8A-32F976CE189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пейзажная (природа)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C5E33D4-127B-4943-A6D9-425530251F45}" type="parTrans" cxnId="{FBB086A8-6BEC-48DE-87D3-6DCFD963FB5C}">
      <dgm:prSet/>
      <dgm:spPr/>
      <dgm:t>
        <a:bodyPr/>
        <a:lstStyle/>
        <a:p>
          <a:endParaRPr lang="ru-RU"/>
        </a:p>
      </dgm:t>
    </dgm:pt>
    <dgm:pt modelId="{B4EEF4D5-CCB4-478F-991D-ED0BF59C4E81}" type="sibTrans" cxnId="{FBB086A8-6BEC-48DE-87D3-6DCFD963FB5C}">
      <dgm:prSet/>
      <dgm:spPr/>
      <dgm:t>
        <a:bodyPr/>
        <a:lstStyle/>
        <a:p>
          <a:endParaRPr lang="ru-RU"/>
        </a:p>
      </dgm:t>
    </dgm:pt>
    <dgm:pt modelId="{8E2B0910-FAAF-4839-B78E-6B23A4059428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Поэт и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поэзия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EEA8DC-9CF8-46CF-8B52-BD8A57E94851}" type="parTrans" cxnId="{CA6911A6-D7C8-4781-A2DF-84861FBE0742}">
      <dgm:prSet/>
      <dgm:spPr/>
      <dgm:t>
        <a:bodyPr/>
        <a:lstStyle/>
        <a:p>
          <a:endParaRPr lang="ru-RU"/>
        </a:p>
      </dgm:t>
    </dgm:pt>
    <dgm:pt modelId="{26D9D9F9-96C4-4190-88BE-151087471D69}" type="sibTrans" cxnId="{CA6911A6-D7C8-4781-A2DF-84861FBE0742}">
      <dgm:prSet/>
      <dgm:spPr/>
      <dgm:t>
        <a:bodyPr/>
        <a:lstStyle/>
        <a:p>
          <a:endParaRPr lang="ru-RU"/>
        </a:p>
      </dgm:t>
    </dgm:pt>
    <dgm:pt modelId="{121A1557-C6E6-45DB-8C2D-C400AF92E7B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философская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7DF1ADD-AC2F-4BD6-942F-CAE9C7D85921}" type="parTrans" cxnId="{9CF1BFA4-D5BB-4CCF-B6C6-993CC961A3EC}">
      <dgm:prSet/>
      <dgm:spPr/>
      <dgm:t>
        <a:bodyPr/>
        <a:lstStyle/>
        <a:p>
          <a:endParaRPr lang="ru-RU"/>
        </a:p>
      </dgm:t>
    </dgm:pt>
    <dgm:pt modelId="{0D65E969-00F0-4784-B611-EBB07E0318B3}" type="sibTrans" cxnId="{9CF1BFA4-D5BB-4CCF-B6C6-993CC961A3EC}">
      <dgm:prSet/>
      <dgm:spPr/>
      <dgm:t>
        <a:bodyPr/>
        <a:lstStyle/>
        <a:p>
          <a:endParaRPr lang="ru-RU"/>
        </a:p>
      </dgm:t>
    </dgm:pt>
    <dgm:pt modelId="{2A764FA6-3FE8-46A6-9601-1F111EF6D49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свобода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2B5D9FE-1B7A-46FC-9FF2-CBA47B06EDB5}" type="parTrans" cxnId="{DFC47E47-0A76-46E2-A261-85EA6D2E3E44}">
      <dgm:prSet/>
      <dgm:spPr/>
      <dgm:t>
        <a:bodyPr/>
        <a:lstStyle/>
        <a:p>
          <a:endParaRPr lang="ru-RU"/>
        </a:p>
      </dgm:t>
    </dgm:pt>
    <dgm:pt modelId="{B38746BA-239F-42A6-94BE-46EEE2EF7570}" type="sibTrans" cxnId="{DFC47E47-0A76-46E2-A261-85EA6D2E3E44}">
      <dgm:prSet/>
      <dgm:spPr/>
      <dgm:t>
        <a:bodyPr/>
        <a:lstStyle/>
        <a:p>
          <a:endParaRPr lang="ru-RU"/>
        </a:p>
      </dgm:t>
    </dgm:pt>
    <dgm:pt modelId="{65052CF6-4ED7-41D4-B882-A86D559C5011}">
      <dgm:prSet phldrT="[Текст]" phldr="1"/>
      <dgm:spPr/>
      <dgm:t>
        <a:bodyPr/>
        <a:lstStyle/>
        <a:p>
          <a:endParaRPr lang="ru-RU"/>
        </a:p>
      </dgm:t>
    </dgm:pt>
    <dgm:pt modelId="{964AF1B6-41D7-4FBC-99D1-AAA0A93FACA8}" type="parTrans" cxnId="{00522EFB-698D-4B90-B05C-0D58F738B67F}">
      <dgm:prSet/>
      <dgm:spPr/>
      <dgm:t>
        <a:bodyPr/>
        <a:lstStyle/>
        <a:p>
          <a:endParaRPr lang="ru-RU"/>
        </a:p>
      </dgm:t>
    </dgm:pt>
    <dgm:pt modelId="{08BA30EA-D0F6-49ED-8A81-C1EF6BD4BA92}" type="sibTrans" cxnId="{00522EFB-698D-4B90-B05C-0D58F738B67F}">
      <dgm:prSet/>
      <dgm:spPr/>
      <dgm:t>
        <a:bodyPr/>
        <a:lstStyle/>
        <a:p>
          <a:endParaRPr lang="ru-RU"/>
        </a:p>
      </dgm:t>
    </dgm:pt>
    <dgm:pt modelId="{4190B570-3C0D-4062-AFF1-3429FFD0DE91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дружба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35A88EA-6F3D-4B80-8D61-E1F2D13A6B06}" type="parTrans" cxnId="{11858D2A-299F-43CF-9E35-A67591F7E04B}">
      <dgm:prSet/>
      <dgm:spPr/>
      <dgm:t>
        <a:bodyPr/>
        <a:lstStyle/>
        <a:p>
          <a:endParaRPr lang="ru-RU"/>
        </a:p>
      </dgm:t>
    </dgm:pt>
    <dgm:pt modelId="{D935B1EE-9146-47E5-B4DB-2B42900D49EF}" type="sibTrans" cxnId="{11858D2A-299F-43CF-9E35-A67591F7E04B}">
      <dgm:prSet/>
      <dgm:spPr/>
      <dgm:t>
        <a:bodyPr/>
        <a:lstStyle/>
        <a:p>
          <a:endParaRPr lang="ru-RU"/>
        </a:p>
      </dgm:t>
    </dgm:pt>
    <dgm:pt modelId="{6C83DFBB-5A74-4AFD-9E5A-AAB7FB46864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любовь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D5CDE12-A201-43DE-82EF-C894EC9A0478}" type="parTrans" cxnId="{8612DE7C-2298-4130-9BEC-BD41A7773488}">
      <dgm:prSet/>
      <dgm:spPr/>
      <dgm:t>
        <a:bodyPr/>
        <a:lstStyle/>
        <a:p>
          <a:endParaRPr lang="ru-RU"/>
        </a:p>
      </dgm:t>
    </dgm:pt>
    <dgm:pt modelId="{AFBC440B-32CD-4BDE-AB7B-805308AD24B2}" type="sibTrans" cxnId="{8612DE7C-2298-4130-9BEC-BD41A7773488}">
      <dgm:prSet/>
      <dgm:spPr/>
      <dgm:t>
        <a:bodyPr/>
        <a:lstStyle/>
        <a:p>
          <a:endParaRPr lang="ru-RU"/>
        </a:p>
      </dgm:t>
    </dgm:pt>
    <dgm:pt modelId="{DE8B8A3F-65FB-4211-8A36-5679091AB6B6}">
      <dgm:prSet/>
      <dgm:spPr/>
      <dgm:t>
        <a:bodyPr/>
        <a:lstStyle/>
        <a:p>
          <a:endParaRPr lang="ru-RU"/>
        </a:p>
      </dgm:t>
    </dgm:pt>
    <dgm:pt modelId="{27D62B10-A22F-4A76-9F53-E455928592F0}" type="parTrans" cxnId="{BAF377CF-BBD0-40F1-AAA0-BA1CA3196FA5}">
      <dgm:prSet/>
      <dgm:spPr/>
      <dgm:t>
        <a:bodyPr/>
        <a:lstStyle/>
        <a:p>
          <a:endParaRPr lang="ru-RU"/>
        </a:p>
      </dgm:t>
    </dgm:pt>
    <dgm:pt modelId="{97129F3F-1B66-4E1A-BB0B-64CFA556CDCD}" type="sibTrans" cxnId="{BAF377CF-BBD0-40F1-AAA0-BA1CA3196FA5}">
      <dgm:prSet/>
      <dgm:spPr/>
      <dgm:t>
        <a:bodyPr/>
        <a:lstStyle/>
        <a:p>
          <a:endParaRPr lang="ru-RU"/>
        </a:p>
      </dgm:t>
    </dgm:pt>
    <dgm:pt modelId="{D1CBD4FE-AC90-4FCE-BA0D-49AEF103E88A}">
      <dgm:prSet/>
      <dgm:spPr/>
      <dgm:t>
        <a:bodyPr/>
        <a:lstStyle/>
        <a:p>
          <a:endParaRPr lang="ru-RU"/>
        </a:p>
      </dgm:t>
    </dgm:pt>
    <dgm:pt modelId="{1F555A76-3AFB-420D-85C5-8FAE85DFB1A3}" type="parTrans" cxnId="{1E17D4B4-1637-4550-B2B7-101F812B8399}">
      <dgm:prSet/>
      <dgm:spPr/>
      <dgm:t>
        <a:bodyPr/>
        <a:lstStyle/>
        <a:p>
          <a:endParaRPr lang="ru-RU"/>
        </a:p>
      </dgm:t>
    </dgm:pt>
    <dgm:pt modelId="{AC562E13-0AFA-4A55-A74E-E3A521FC17C2}" type="sibTrans" cxnId="{1E17D4B4-1637-4550-B2B7-101F812B8399}">
      <dgm:prSet/>
      <dgm:spPr/>
      <dgm:t>
        <a:bodyPr/>
        <a:lstStyle/>
        <a:p>
          <a:endParaRPr lang="ru-RU"/>
        </a:p>
      </dgm:t>
    </dgm:pt>
    <dgm:pt modelId="{2EC2073E-A249-452D-AE80-96CC30856AF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Родина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63012E3-D362-4040-8E5D-2906750AC1D3}" type="parTrans" cxnId="{40560776-D1B8-422A-BBFC-CE6DFFF77AC1}">
      <dgm:prSet/>
      <dgm:spPr/>
      <dgm:t>
        <a:bodyPr/>
        <a:lstStyle/>
        <a:p>
          <a:endParaRPr lang="ru-RU"/>
        </a:p>
      </dgm:t>
    </dgm:pt>
    <dgm:pt modelId="{D80C5B55-0BCD-4BBC-9B2D-275C2A8101AA}" type="sibTrans" cxnId="{40560776-D1B8-422A-BBFC-CE6DFFF77AC1}">
      <dgm:prSet/>
      <dgm:spPr/>
      <dgm:t>
        <a:bodyPr/>
        <a:lstStyle/>
        <a:p>
          <a:endParaRPr lang="ru-RU"/>
        </a:p>
      </dgm:t>
    </dgm:pt>
    <dgm:pt modelId="{802574F7-ADB4-419D-9191-32E4F501A38F}" type="pres">
      <dgm:prSet presAssocID="{5243C755-6CF3-422E-A191-E68AA9762E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2EA6B-3490-4B5A-B2E7-E717B75EF68B}" type="pres">
      <dgm:prSet presAssocID="{BCF256CA-B6AE-48AB-B25C-062A910B0EE0}" presName="centerShape" presStyleLbl="node0" presStyleIdx="0" presStyleCnt="1" custScaleX="228990" custScaleY="143561" custLinFactNeighborX="-1844" custLinFactNeighborY="11406"/>
      <dgm:spPr/>
      <dgm:t>
        <a:bodyPr/>
        <a:lstStyle/>
        <a:p>
          <a:endParaRPr lang="ru-RU"/>
        </a:p>
      </dgm:t>
    </dgm:pt>
    <dgm:pt modelId="{D4743494-9E2B-49EB-B425-C25B0EF20A41}" type="pres">
      <dgm:prSet presAssocID="{0C5E33D4-127B-4943-A6D9-425530251F45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E3F5A7B-4F01-4C44-8D55-2D329E05C980}" type="pres">
      <dgm:prSet presAssocID="{0C5E33D4-127B-4943-A6D9-425530251F4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A4689C4C-976F-4D16-A495-0A07AE53421F}" type="pres">
      <dgm:prSet presAssocID="{ED7E86BA-4266-4DCB-AF8A-32F976CE1894}" presName="node" presStyleLbl="node1" presStyleIdx="0" presStyleCnt="7" custScaleX="155353" custScaleY="78359" custRadScaleRad="169692" custRadScaleInc="-337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4E03-9159-42F9-B2EE-D8EBE74E369B}" type="pres">
      <dgm:prSet presAssocID="{235A88EA-6F3D-4B80-8D61-E1F2D13A6B06}" presName="parTrans" presStyleLbl="sibTrans2D1" presStyleIdx="1" presStyleCnt="7"/>
      <dgm:spPr/>
      <dgm:t>
        <a:bodyPr/>
        <a:lstStyle/>
        <a:p>
          <a:endParaRPr lang="ru-RU"/>
        </a:p>
      </dgm:t>
    </dgm:pt>
    <dgm:pt modelId="{2E354156-58B2-4459-B022-3D1F5D11BA4D}" type="pres">
      <dgm:prSet presAssocID="{235A88EA-6F3D-4B80-8D61-E1F2D13A6B06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ECA68BF-28FB-4543-AC13-6792A0EAE62A}" type="pres">
      <dgm:prSet presAssocID="{4190B570-3C0D-4062-AFF1-3429FFD0DE91}" presName="node" presStyleLbl="node1" presStyleIdx="1" presStyleCnt="7" custRadScaleRad="167509" custRadScaleInc="248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9F18F-2DAE-4944-A903-541F1CAD9AB7}" type="pres">
      <dgm:prSet presAssocID="{363012E3-D362-4040-8E5D-2906750AC1D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D609129-27E9-4C63-8DD2-238F9825F632}" type="pres">
      <dgm:prSet presAssocID="{363012E3-D362-4040-8E5D-2906750AC1D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5F5F625-78D7-460E-A48A-94D8C7DCFAB0}" type="pres">
      <dgm:prSet presAssocID="{2EC2073E-A249-452D-AE80-96CC30856AF7}" presName="node" presStyleLbl="node1" presStyleIdx="2" presStyleCnt="7" custRadScaleRad="108936" custRadScaleInc="-205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5A3F9-0EA5-4E53-A173-8B44B227A14F}" type="pres">
      <dgm:prSet presAssocID="{4D5CDE12-A201-43DE-82EF-C894EC9A047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274BB6D3-8005-4B8F-99AB-F0CF628247B2}" type="pres">
      <dgm:prSet presAssocID="{4D5CDE12-A201-43DE-82EF-C894EC9A047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550307D-6C3F-4989-8725-D60D49CA5337}" type="pres">
      <dgm:prSet presAssocID="{6C83DFBB-5A74-4AFD-9E5A-AAB7FB468644}" presName="node" presStyleLbl="node1" presStyleIdx="3" presStyleCnt="7" custRadScaleRad="157161" custRadScaleInc="-24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3D54-4DB3-4AE3-AACC-F6821F38F40B}" type="pres">
      <dgm:prSet presAssocID="{71EEA8DC-9CF8-46CF-8B52-BD8A57E94851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E66E507-39DD-4D7A-B3D0-9DEC4DBF45C2}" type="pres">
      <dgm:prSet presAssocID="{71EEA8DC-9CF8-46CF-8B52-BD8A57E9485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3CB0C67-D0C3-4974-AD55-AEC87B68F78C}" type="pres">
      <dgm:prSet presAssocID="{8E2B0910-FAAF-4839-B78E-6B23A4059428}" presName="node" presStyleLbl="node1" presStyleIdx="4" presStyleCnt="7" custScaleX="222683" custScaleY="53959" custRadScaleRad="97150" custRadScaleInc="57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F26B9-C222-4601-BA5E-9A0546EEB241}" type="pres">
      <dgm:prSet presAssocID="{27DF1ADD-AC2F-4BD6-942F-CAE9C7D85921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60845CE-323D-40A7-953F-92A51CA71807}" type="pres">
      <dgm:prSet presAssocID="{27DF1ADD-AC2F-4BD6-942F-CAE9C7D8592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24D3741-AEA8-48C1-A9CD-6BC0D9A8F590}" type="pres">
      <dgm:prSet presAssocID="{121A1557-C6E6-45DB-8C2D-C400AF92E7BB}" presName="node" presStyleLbl="node1" presStyleIdx="5" presStyleCnt="7" custScaleX="211579" custScaleY="52851" custRadScaleRad="175602" custRadScaleInc="15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3C8CF-D26D-49DB-96A7-C92980911779}" type="pres">
      <dgm:prSet presAssocID="{62B5D9FE-1B7A-46FC-9FF2-CBA47B06EDB5}" presName="parTrans" presStyleLbl="sibTrans2D1" presStyleIdx="6" presStyleCnt="7"/>
      <dgm:spPr/>
      <dgm:t>
        <a:bodyPr/>
        <a:lstStyle/>
        <a:p>
          <a:endParaRPr lang="ru-RU"/>
        </a:p>
      </dgm:t>
    </dgm:pt>
    <dgm:pt modelId="{70A50079-D30A-4EA6-8DA4-D09AA8A1C984}" type="pres">
      <dgm:prSet presAssocID="{62B5D9FE-1B7A-46FC-9FF2-CBA47B06EDB5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270CA30-ECE8-4587-8497-3C9EE55CD1CB}" type="pres">
      <dgm:prSet presAssocID="{2A764FA6-3FE8-46A6-9601-1F111EF6D490}" presName="node" presStyleLbl="node1" presStyleIdx="6" presStyleCnt="7" custAng="0" custRadScaleRad="201037" custRadScaleInc="-23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47E47-0A76-46E2-A261-85EA6D2E3E44}" srcId="{BCF256CA-B6AE-48AB-B25C-062A910B0EE0}" destId="{2A764FA6-3FE8-46A6-9601-1F111EF6D490}" srcOrd="6" destOrd="0" parTransId="{62B5D9FE-1B7A-46FC-9FF2-CBA47B06EDB5}" sibTransId="{B38746BA-239F-42A6-94BE-46EEE2EF7570}"/>
    <dgm:cxn modelId="{85AD0520-F295-4F24-8253-694890DFF5C7}" type="presOf" srcId="{71EEA8DC-9CF8-46CF-8B52-BD8A57E94851}" destId="{4E66E507-39DD-4D7A-B3D0-9DEC4DBF45C2}" srcOrd="1" destOrd="0" presId="urn:microsoft.com/office/officeart/2005/8/layout/radial5"/>
    <dgm:cxn modelId="{C6F3109E-1AC8-4E2A-9B03-660036CC5AED}" type="presOf" srcId="{71EEA8DC-9CF8-46CF-8B52-BD8A57E94851}" destId="{44AA3D54-4DB3-4AE3-AACC-F6821F38F40B}" srcOrd="0" destOrd="0" presId="urn:microsoft.com/office/officeart/2005/8/layout/radial5"/>
    <dgm:cxn modelId="{1AC3AE5F-0A50-4C58-9C6D-830B175A8440}" type="presOf" srcId="{4190B570-3C0D-4062-AFF1-3429FFD0DE91}" destId="{EECA68BF-28FB-4543-AC13-6792A0EAE62A}" srcOrd="0" destOrd="0" presId="urn:microsoft.com/office/officeart/2005/8/layout/radial5"/>
    <dgm:cxn modelId="{BBF0AA53-FD38-45A4-9851-61D5ED6E79C8}" type="presOf" srcId="{62B5D9FE-1B7A-46FC-9FF2-CBA47B06EDB5}" destId="{70A50079-D30A-4EA6-8DA4-D09AA8A1C984}" srcOrd="1" destOrd="0" presId="urn:microsoft.com/office/officeart/2005/8/layout/radial5"/>
    <dgm:cxn modelId="{C34BBB21-B2C4-4D65-8F59-F4CD6910AD58}" type="presOf" srcId="{363012E3-D362-4040-8E5D-2906750AC1D3}" destId="{E2F9F18F-2DAE-4944-A903-541F1CAD9AB7}" srcOrd="0" destOrd="0" presId="urn:microsoft.com/office/officeart/2005/8/layout/radial5"/>
    <dgm:cxn modelId="{62346E49-5AD5-4154-A2CD-7DFBA9705E87}" type="presOf" srcId="{62B5D9FE-1B7A-46FC-9FF2-CBA47B06EDB5}" destId="{D173C8CF-D26D-49DB-96A7-C92980911779}" srcOrd="0" destOrd="0" presId="urn:microsoft.com/office/officeart/2005/8/layout/radial5"/>
    <dgm:cxn modelId="{42D5B475-8A8F-4FB9-90A0-39F004AD9357}" type="presOf" srcId="{0C5E33D4-127B-4943-A6D9-425530251F45}" destId="{D4743494-9E2B-49EB-B425-C25B0EF20A41}" srcOrd="0" destOrd="0" presId="urn:microsoft.com/office/officeart/2005/8/layout/radial5"/>
    <dgm:cxn modelId="{69362460-10C3-4868-8A46-144990BCC9EA}" type="presOf" srcId="{2A764FA6-3FE8-46A6-9601-1F111EF6D490}" destId="{8270CA30-ECE8-4587-8497-3C9EE55CD1CB}" srcOrd="0" destOrd="0" presId="urn:microsoft.com/office/officeart/2005/8/layout/radial5"/>
    <dgm:cxn modelId="{76285D20-28D7-4C3F-B837-D51318237FAF}" type="presOf" srcId="{0C5E33D4-127B-4943-A6D9-425530251F45}" destId="{1E3F5A7B-4F01-4C44-8D55-2D329E05C980}" srcOrd="1" destOrd="0" presId="urn:microsoft.com/office/officeart/2005/8/layout/radial5"/>
    <dgm:cxn modelId="{CA6911A6-D7C8-4781-A2DF-84861FBE0742}" srcId="{BCF256CA-B6AE-48AB-B25C-062A910B0EE0}" destId="{8E2B0910-FAAF-4839-B78E-6B23A4059428}" srcOrd="4" destOrd="0" parTransId="{71EEA8DC-9CF8-46CF-8B52-BD8A57E94851}" sibTransId="{26D9D9F9-96C4-4190-88BE-151087471D69}"/>
    <dgm:cxn modelId="{11858D2A-299F-43CF-9E35-A67591F7E04B}" srcId="{BCF256CA-B6AE-48AB-B25C-062A910B0EE0}" destId="{4190B570-3C0D-4062-AFF1-3429FFD0DE91}" srcOrd="1" destOrd="0" parTransId="{235A88EA-6F3D-4B80-8D61-E1F2D13A6B06}" sibTransId="{D935B1EE-9146-47E5-B4DB-2B42900D49EF}"/>
    <dgm:cxn modelId="{573A2238-8C81-4494-B837-B9B24CE4AFC1}" type="presOf" srcId="{ED7E86BA-4266-4DCB-AF8A-32F976CE1894}" destId="{A4689C4C-976F-4D16-A495-0A07AE53421F}" srcOrd="0" destOrd="0" presId="urn:microsoft.com/office/officeart/2005/8/layout/radial5"/>
    <dgm:cxn modelId="{4BE14DFE-9D00-4C79-BC6E-0042E1B21AE3}" type="presOf" srcId="{27DF1ADD-AC2F-4BD6-942F-CAE9C7D85921}" destId="{0B2F26B9-C222-4601-BA5E-9A0546EEB241}" srcOrd="0" destOrd="0" presId="urn:microsoft.com/office/officeart/2005/8/layout/radial5"/>
    <dgm:cxn modelId="{564220B1-A754-40F2-9561-30B035B52D2F}" type="presOf" srcId="{8E2B0910-FAAF-4839-B78E-6B23A4059428}" destId="{53CB0C67-D0C3-4974-AD55-AEC87B68F78C}" srcOrd="0" destOrd="0" presId="urn:microsoft.com/office/officeart/2005/8/layout/radial5"/>
    <dgm:cxn modelId="{FBB086A8-6BEC-48DE-87D3-6DCFD963FB5C}" srcId="{BCF256CA-B6AE-48AB-B25C-062A910B0EE0}" destId="{ED7E86BA-4266-4DCB-AF8A-32F976CE1894}" srcOrd="0" destOrd="0" parTransId="{0C5E33D4-127B-4943-A6D9-425530251F45}" sibTransId="{B4EEF4D5-CCB4-478F-991D-ED0BF59C4E81}"/>
    <dgm:cxn modelId="{40560776-D1B8-422A-BBFC-CE6DFFF77AC1}" srcId="{BCF256CA-B6AE-48AB-B25C-062A910B0EE0}" destId="{2EC2073E-A249-452D-AE80-96CC30856AF7}" srcOrd="2" destOrd="0" parTransId="{363012E3-D362-4040-8E5D-2906750AC1D3}" sibTransId="{D80C5B55-0BCD-4BBC-9B2D-275C2A8101AA}"/>
    <dgm:cxn modelId="{B01C461C-CDB1-4970-AAEF-EA6A89AF5FF6}" type="presOf" srcId="{121A1557-C6E6-45DB-8C2D-C400AF92E7BB}" destId="{A24D3741-AEA8-48C1-A9CD-6BC0D9A8F590}" srcOrd="0" destOrd="0" presId="urn:microsoft.com/office/officeart/2005/8/layout/radial5"/>
    <dgm:cxn modelId="{EA123AB3-1E66-4A31-9B8C-84909D471C54}" type="presOf" srcId="{6C83DFBB-5A74-4AFD-9E5A-AAB7FB468644}" destId="{8550307D-6C3F-4989-8725-D60D49CA5337}" srcOrd="0" destOrd="0" presId="urn:microsoft.com/office/officeart/2005/8/layout/radial5"/>
    <dgm:cxn modelId="{531A3EB3-F62F-4487-A745-4BD046636DF1}" type="presOf" srcId="{2EC2073E-A249-452D-AE80-96CC30856AF7}" destId="{E5F5F625-78D7-460E-A48A-94D8C7DCFAB0}" srcOrd="0" destOrd="0" presId="urn:microsoft.com/office/officeart/2005/8/layout/radial5"/>
    <dgm:cxn modelId="{0585E6AE-E4FD-42B0-B5C6-6BA7B200BBF8}" type="presOf" srcId="{BCF256CA-B6AE-48AB-B25C-062A910B0EE0}" destId="{EBC2EA6B-3490-4B5A-B2E7-E717B75EF68B}" srcOrd="0" destOrd="0" presId="urn:microsoft.com/office/officeart/2005/8/layout/radial5"/>
    <dgm:cxn modelId="{C40DD276-AC14-424D-B6C6-D02976AC2163}" type="presOf" srcId="{235A88EA-6F3D-4B80-8D61-E1F2D13A6B06}" destId="{2E354156-58B2-4459-B022-3D1F5D11BA4D}" srcOrd="1" destOrd="0" presId="urn:microsoft.com/office/officeart/2005/8/layout/radial5"/>
    <dgm:cxn modelId="{22072555-7909-4010-A12A-CCF2C69183C3}" type="presOf" srcId="{235A88EA-6F3D-4B80-8D61-E1F2D13A6B06}" destId="{5D234E03-9159-42F9-B2EE-D8EBE74E369B}" srcOrd="0" destOrd="0" presId="urn:microsoft.com/office/officeart/2005/8/layout/radial5"/>
    <dgm:cxn modelId="{BAF377CF-BBD0-40F1-AAA0-BA1CA3196FA5}" srcId="{5243C755-6CF3-422E-A191-E68AA9762E6C}" destId="{DE8B8A3F-65FB-4211-8A36-5679091AB6B6}" srcOrd="2" destOrd="0" parTransId="{27D62B10-A22F-4A76-9F53-E455928592F0}" sibTransId="{97129F3F-1B66-4E1A-BB0B-64CFA556CDCD}"/>
    <dgm:cxn modelId="{1E17D4B4-1637-4550-B2B7-101F812B8399}" srcId="{5243C755-6CF3-422E-A191-E68AA9762E6C}" destId="{D1CBD4FE-AC90-4FCE-BA0D-49AEF103E88A}" srcOrd="1" destOrd="0" parTransId="{1F555A76-3AFB-420D-85C5-8FAE85DFB1A3}" sibTransId="{AC562E13-0AFA-4A55-A74E-E3A521FC17C2}"/>
    <dgm:cxn modelId="{B25FAD15-D4E7-4397-B3EC-E19182DE387B}" type="presOf" srcId="{5243C755-6CF3-422E-A191-E68AA9762E6C}" destId="{802574F7-ADB4-419D-9191-32E4F501A38F}" srcOrd="0" destOrd="0" presId="urn:microsoft.com/office/officeart/2005/8/layout/radial5"/>
    <dgm:cxn modelId="{21C91D9B-3A26-4602-85C9-55C486B94BC2}" type="presOf" srcId="{4D5CDE12-A201-43DE-82EF-C894EC9A0478}" destId="{2E65A3F9-0EA5-4E53-A173-8B44B227A14F}" srcOrd="0" destOrd="0" presId="urn:microsoft.com/office/officeart/2005/8/layout/radial5"/>
    <dgm:cxn modelId="{31E55D9C-E0BD-4DC6-8DD7-3481FFB9DCB2}" type="presOf" srcId="{363012E3-D362-4040-8E5D-2906750AC1D3}" destId="{0D609129-27E9-4C63-8DD2-238F9825F632}" srcOrd="1" destOrd="0" presId="urn:microsoft.com/office/officeart/2005/8/layout/radial5"/>
    <dgm:cxn modelId="{00522EFB-698D-4B90-B05C-0D58F738B67F}" srcId="{5243C755-6CF3-422E-A191-E68AA9762E6C}" destId="{65052CF6-4ED7-41D4-B882-A86D559C5011}" srcOrd="3" destOrd="0" parTransId="{964AF1B6-41D7-4FBC-99D1-AAA0A93FACA8}" sibTransId="{08BA30EA-D0F6-49ED-8A81-C1EF6BD4BA92}"/>
    <dgm:cxn modelId="{8612DE7C-2298-4130-9BEC-BD41A7773488}" srcId="{BCF256CA-B6AE-48AB-B25C-062A910B0EE0}" destId="{6C83DFBB-5A74-4AFD-9E5A-AAB7FB468644}" srcOrd="3" destOrd="0" parTransId="{4D5CDE12-A201-43DE-82EF-C894EC9A0478}" sibTransId="{AFBC440B-32CD-4BDE-AB7B-805308AD24B2}"/>
    <dgm:cxn modelId="{BCAD3171-5936-49EE-A52E-19921BF8AC6B}" srcId="{5243C755-6CF3-422E-A191-E68AA9762E6C}" destId="{BCF256CA-B6AE-48AB-B25C-062A910B0EE0}" srcOrd="0" destOrd="0" parTransId="{75E4B9EE-6693-4768-8796-C250BD00CE41}" sibTransId="{9D395DE9-3866-4841-BE32-8D520FC631F0}"/>
    <dgm:cxn modelId="{9CF1BFA4-D5BB-4CCF-B6C6-993CC961A3EC}" srcId="{BCF256CA-B6AE-48AB-B25C-062A910B0EE0}" destId="{121A1557-C6E6-45DB-8C2D-C400AF92E7BB}" srcOrd="5" destOrd="0" parTransId="{27DF1ADD-AC2F-4BD6-942F-CAE9C7D85921}" sibTransId="{0D65E969-00F0-4784-B611-EBB07E0318B3}"/>
    <dgm:cxn modelId="{BEAF99E9-39FF-4453-AAAF-0AB234E5FB5E}" type="presOf" srcId="{27DF1ADD-AC2F-4BD6-942F-CAE9C7D85921}" destId="{560845CE-323D-40A7-953F-92A51CA71807}" srcOrd="1" destOrd="0" presId="urn:microsoft.com/office/officeart/2005/8/layout/radial5"/>
    <dgm:cxn modelId="{BE2798C5-AA94-489B-ACC5-2F0E3B4F40B6}" type="presOf" srcId="{4D5CDE12-A201-43DE-82EF-C894EC9A0478}" destId="{274BB6D3-8005-4B8F-99AB-F0CF628247B2}" srcOrd="1" destOrd="0" presId="urn:microsoft.com/office/officeart/2005/8/layout/radial5"/>
    <dgm:cxn modelId="{80CD9644-8A8C-4B05-AAFD-FA155723EA27}" type="presParOf" srcId="{802574F7-ADB4-419D-9191-32E4F501A38F}" destId="{EBC2EA6B-3490-4B5A-B2E7-E717B75EF68B}" srcOrd="0" destOrd="0" presId="urn:microsoft.com/office/officeart/2005/8/layout/radial5"/>
    <dgm:cxn modelId="{2F352CDD-BB19-4344-B629-011AFA5F50E5}" type="presParOf" srcId="{802574F7-ADB4-419D-9191-32E4F501A38F}" destId="{D4743494-9E2B-49EB-B425-C25B0EF20A41}" srcOrd="1" destOrd="0" presId="urn:microsoft.com/office/officeart/2005/8/layout/radial5"/>
    <dgm:cxn modelId="{FA7BE952-9BF5-47C8-A230-BE4E027697B7}" type="presParOf" srcId="{D4743494-9E2B-49EB-B425-C25B0EF20A41}" destId="{1E3F5A7B-4F01-4C44-8D55-2D329E05C980}" srcOrd="0" destOrd="0" presId="urn:microsoft.com/office/officeart/2005/8/layout/radial5"/>
    <dgm:cxn modelId="{0B5D72E7-8039-4B6B-9330-524826D2B5BF}" type="presParOf" srcId="{802574F7-ADB4-419D-9191-32E4F501A38F}" destId="{A4689C4C-976F-4D16-A495-0A07AE53421F}" srcOrd="2" destOrd="0" presId="urn:microsoft.com/office/officeart/2005/8/layout/radial5"/>
    <dgm:cxn modelId="{78613145-53DA-44CD-B42C-AAEB8A436C3E}" type="presParOf" srcId="{802574F7-ADB4-419D-9191-32E4F501A38F}" destId="{5D234E03-9159-42F9-B2EE-D8EBE74E369B}" srcOrd="3" destOrd="0" presId="urn:microsoft.com/office/officeart/2005/8/layout/radial5"/>
    <dgm:cxn modelId="{FF2CFCE8-0D91-4C3D-B555-2483644178A9}" type="presParOf" srcId="{5D234E03-9159-42F9-B2EE-D8EBE74E369B}" destId="{2E354156-58B2-4459-B022-3D1F5D11BA4D}" srcOrd="0" destOrd="0" presId="urn:microsoft.com/office/officeart/2005/8/layout/radial5"/>
    <dgm:cxn modelId="{A6E31FFB-7DC7-42D7-A9A4-B7C71BC7616F}" type="presParOf" srcId="{802574F7-ADB4-419D-9191-32E4F501A38F}" destId="{EECA68BF-28FB-4543-AC13-6792A0EAE62A}" srcOrd="4" destOrd="0" presId="urn:microsoft.com/office/officeart/2005/8/layout/radial5"/>
    <dgm:cxn modelId="{38E90B8A-4EB3-4D05-A7FE-552E312FD67B}" type="presParOf" srcId="{802574F7-ADB4-419D-9191-32E4F501A38F}" destId="{E2F9F18F-2DAE-4944-A903-541F1CAD9AB7}" srcOrd="5" destOrd="0" presId="urn:microsoft.com/office/officeart/2005/8/layout/radial5"/>
    <dgm:cxn modelId="{153F4322-4A60-47A2-A359-81E6BB67EF1E}" type="presParOf" srcId="{E2F9F18F-2DAE-4944-A903-541F1CAD9AB7}" destId="{0D609129-27E9-4C63-8DD2-238F9825F632}" srcOrd="0" destOrd="0" presId="urn:microsoft.com/office/officeart/2005/8/layout/radial5"/>
    <dgm:cxn modelId="{BB300BCA-E721-4F19-935A-4E70E62FC4EB}" type="presParOf" srcId="{802574F7-ADB4-419D-9191-32E4F501A38F}" destId="{E5F5F625-78D7-460E-A48A-94D8C7DCFAB0}" srcOrd="6" destOrd="0" presId="urn:microsoft.com/office/officeart/2005/8/layout/radial5"/>
    <dgm:cxn modelId="{DEFBDBCD-3431-4B74-9EBF-FDED346BDA64}" type="presParOf" srcId="{802574F7-ADB4-419D-9191-32E4F501A38F}" destId="{2E65A3F9-0EA5-4E53-A173-8B44B227A14F}" srcOrd="7" destOrd="0" presId="urn:microsoft.com/office/officeart/2005/8/layout/radial5"/>
    <dgm:cxn modelId="{1332A8C1-F1A0-4A29-A240-7312ABD60706}" type="presParOf" srcId="{2E65A3F9-0EA5-4E53-A173-8B44B227A14F}" destId="{274BB6D3-8005-4B8F-99AB-F0CF628247B2}" srcOrd="0" destOrd="0" presId="urn:microsoft.com/office/officeart/2005/8/layout/radial5"/>
    <dgm:cxn modelId="{A5FB46C8-554E-4821-AC0D-3AE34F9A85C4}" type="presParOf" srcId="{802574F7-ADB4-419D-9191-32E4F501A38F}" destId="{8550307D-6C3F-4989-8725-D60D49CA5337}" srcOrd="8" destOrd="0" presId="urn:microsoft.com/office/officeart/2005/8/layout/radial5"/>
    <dgm:cxn modelId="{EFE669F1-859C-4723-BC47-934ACD8509E4}" type="presParOf" srcId="{802574F7-ADB4-419D-9191-32E4F501A38F}" destId="{44AA3D54-4DB3-4AE3-AACC-F6821F38F40B}" srcOrd="9" destOrd="0" presId="urn:microsoft.com/office/officeart/2005/8/layout/radial5"/>
    <dgm:cxn modelId="{D3392DA2-51B5-491F-8B24-6B30C32E8DFE}" type="presParOf" srcId="{44AA3D54-4DB3-4AE3-AACC-F6821F38F40B}" destId="{4E66E507-39DD-4D7A-B3D0-9DEC4DBF45C2}" srcOrd="0" destOrd="0" presId="urn:microsoft.com/office/officeart/2005/8/layout/radial5"/>
    <dgm:cxn modelId="{30EFA12F-2DF7-444E-8653-ACFAE5145302}" type="presParOf" srcId="{802574F7-ADB4-419D-9191-32E4F501A38F}" destId="{53CB0C67-D0C3-4974-AD55-AEC87B68F78C}" srcOrd="10" destOrd="0" presId="urn:microsoft.com/office/officeart/2005/8/layout/radial5"/>
    <dgm:cxn modelId="{5749EB28-AD01-4799-9584-17D097594526}" type="presParOf" srcId="{802574F7-ADB4-419D-9191-32E4F501A38F}" destId="{0B2F26B9-C222-4601-BA5E-9A0546EEB241}" srcOrd="11" destOrd="0" presId="urn:microsoft.com/office/officeart/2005/8/layout/radial5"/>
    <dgm:cxn modelId="{71743F22-1B77-4BDB-8C16-30F6B7699F14}" type="presParOf" srcId="{0B2F26B9-C222-4601-BA5E-9A0546EEB241}" destId="{560845CE-323D-40A7-953F-92A51CA71807}" srcOrd="0" destOrd="0" presId="urn:microsoft.com/office/officeart/2005/8/layout/radial5"/>
    <dgm:cxn modelId="{A5C76220-3870-4245-857E-8BB7DD881935}" type="presParOf" srcId="{802574F7-ADB4-419D-9191-32E4F501A38F}" destId="{A24D3741-AEA8-48C1-A9CD-6BC0D9A8F590}" srcOrd="12" destOrd="0" presId="urn:microsoft.com/office/officeart/2005/8/layout/radial5"/>
    <dgm:cxn modelId="{F14F4D04-AA5D-432B-80CD-F692C39AA300}" type="presParOf" srcId="{802574F7-ADB4-419D-9191-32E4F501A38F}" destId="{D173C8CF-D26D-49DB-96A7-C92980911779}" srcOrd="13" destOrd="0" presId="urn:microsoft.com/office/officeart/2005/8/layout/radial5"/>
    <dgm:cxn modelId="{93EDF28E-3B37-44D5-863E-A0F4101BFDCA}" type="presParOf" srcId="{D173C8CF-D26D-49DB-96A7-C92980911779}" destId="{70A50079-D30A-4EA6-8DA4-D09AA8A1C984}" srcOrd="0" destOrd="0" presId="urn:microsoft.com/office/officeart/2005/8/layout/radial5"/>
    <dgm:cxn modelId="{98B659FF-0C0E-459B-8971-8A57976F63DD}" type="presParOf" srcId="{802574F7-ADB4-419D-9191-32E4F501A38F}" destId="{8270CA30-ECE8-4587-8497-3C9EE55CD1CB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950" y="122227"/>
            <a:ext cx="3960440" cy="10611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74" y="979483"/>
            <a:ext cx="4679371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2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2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200" b="1" spc="-10" dirty="0" smtClean="0">
                <a:solidFill>
                  <a:srgbClr val="0070C0"/>
                </a:solidFill>
                <a:latin typeface="Arial"/>
                <a:cs typeface="Arial"/>
              </a:rPr>
              <a:t>Мотивы  лирики  А.С.Пушкина</a:t>
            </a:r>
            <a:endParaRPr lang="ru-RU" sz="23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008" y="1979615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16830"/>
          <a:stretch>
            <a:fillRect/>
          </a:stretch>
        </p:blipFill>
        <p:spPr bwMode="auto">
          <a:xfrm>
            <a:off x="96818" y="550855"/>
            <a:ext cx="55721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«Погасло  дневное  светило…»  (1820)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3900" y="479417"/>
            <a:ext cx="3571900" cy="2765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      не       только       сам       познал  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полюбил  мир  природы,  но  и  открыл  его  красоту  читателям.  Перед  нами  поэт-романтик:  для  него  гармония -  это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«вечная   красота»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мира  природы.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У  лирического  героя   грустное  состояние  души: в  воспоминаниях  он  стремится к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«берегам  печальным  туманной родины».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Сумрак  вечера превращает море 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«угрюмый  океан»,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который    навевает  тоску  и  не  излечивает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«прежних  сердечных   ран».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54292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 морю»  (1824)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3879312" cy="1508178"/>
          </a:xfrm>
        </p:spPr>
        <p:txBody>
          <a:bodyPr/>
          <a:lstStyle/>
          <a:p>
            <a:r>
              <a:rPr lang="ru-RU" sz="1400" dirty="0" smtClean="0"/>
              <a:t>        Пушкин  рисует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«торжественную  красу»  </a:t>
            </a:r>
            <a:r>
              <a:rPr lang="ru-RU" sz="1400" dirty="0" smtClean="0"/>
              <a:t>моря, которая  его  вдохновляет.</a:t>
            </a:r>
          </a:p>
          <a:p>
            <a:r>
              <a:rPr lang="ru-RU" sz="1400" dirty="0" smtClean="0"/>
              <a:t>        Для  поэта  морская  стихия   -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олицетворение   свободы,</a:t>
            </a:r>
            <a:r>
              <a:rPr lang="ru-RU" sz="1400" dirty="0" smtClean="0"/>
              <a:t>  которой  </a:t>
            </a:r>
          </a:p>
          <a:p>
            <a:r>
              <a:rPr lang="ru-RU" sz="1400" dirty="0" smtClean="0"/>
              <a:t>в  стихотворении противостоит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«скучный,  неподвижный   брег».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050" dirty="0" smtClean="0">
                <a:solidFill>
                  <a:srgbClr val="FF0000"/>
                </a:solidFill>
              </a:rPr>
              <a:t>                                </a:t>
            </a:r>
            <a:endParaRPr lang="ru-RU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11538"/>
          <a:stretch>
            <a:fillRect/>
          </a:stretch>
        </p:blipFill>
        <p:spPr bwMode="auto">
          <a:xfrm>
            <a:off x="168256" y="601644"/>
            <a:ext cx="5429288" cy="25209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«Зимнее  утро» (1829)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336541"/>
            <a:ext cx="5668983" cy="1723549"/>
          </a:xfrm>
        </p:spPr>
        <p:txBody>
          <a:bodyPr/>
          <a:lstStyle/>
          <a:p>
            <a:r>
              <a:rPr lang="ru-RU" sz="1400" dirty="0" smtClean="0"/>
              <a:t>  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/>
              <a:t>       В  стихотворении  отражена  гармония  состояния  природы и настроения   человека:  вечером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«вьюга   злилась»</a:t>
            </a:r>
            <a:r>
              <a:rPr lang="ru-RU" sz="1400" dirty="0" smtClean="0"/>
              <a:t>, а  с  изменением  погоды  меняется  и  настроение.</a:t>
            </a:r>
          </a:p>
          <a:p>
            <a:r>
              <a:rPr lang="ru-RU" sz="1400" dirty="0" smtClean="0"/>
              <a:t>     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/>
              <a:t>         </a:t>
            </a:r>
          </a:p>
          <a:p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597016" y="979483"/>
            <a:ext cx="214314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Нарисована  прекрасная  картина    зимнего  утра: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«Под голубыми  небесами  великолепными  коврами,  блестя  на  солнце,   снег   лежит…»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«Осень» (1833г.)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4272" y="407979"/>
            <a:ext cx="3115153" cy="3016210"/>
          </a:xfrm>
        </p:spPr>
        <p:txBody>
          <a:bodyPr/>
          <a:lstStyle/>
          <a:p>
            <a:r>
              <a:rPr lang="ru-RU" sz="1400" dirty="0" smtClean="0"/>
              <a:t>  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Чувства   поэта     многозвучны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  сложны,  как   и   сама  природа.   Любимая    пора   -    осень,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мила  «красою   тихою,    блистающей  смиренно»,    «Из   годовых   времен 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 рад  лишь ей  одной». 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Осенью поэт  испытывает  подъём   душевных,  физических  и   творческих   сил.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Гаснет  краткий   день»,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«пробуждается   поэзия»,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 сам  поэт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«жизни  полон».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21457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«…Вновь  я  посетил…»  (1835)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550855"/>
            <a:ext cx="3093494" cy="2923877"/>
          </a:xfrm>
        </p:spPr>
        <p:txBody>
          <a:bodyPr/>
          <a:lstStyle/>
          <a:p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      Стихотворение  написано  во время  </a:t>
            </a:r>
            <a:r>
              <a:rPr lang="ru-RU" sz="1200" i="0" dirty="0" err="1" smtClean="0">
                <a:latin typeface="Times New Roman" pitchFamily="18" charset="0"/>
                <a:cs typeface="Times New Roman" pitchFamily="18" charset="0"/>
              </a:rPr>
              <a:t>пос-леднего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  приезда в Михайловское.    Родные  места,  природа   рождают  воспоминания, настраивают  на  философские   </a:t>
            </a:r>
            <a:r>
              <a:rPr lang="ru-RU" sz="1200" i="0" dirty="0" err="1" smtClean="0">
                <a:latin typeface="Times New Roman" pitchFamily="18" charset="0"/>
                <a:cs typeface="Times New Roman" pitchFamily="18" charset="0"/>
              </a:rPr>
              <a:t>размыш-ленния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. Поэт  изображает  реальный   </a:t>
            </a:r>
            <a:r>
              <a:rPr lang="ru-RU" sz="1200" i="0" dirty="0" err="1" smtClean="0">
                <a:latin typeface="Times New Roman" pitchFamily="18" charset="0"/>
                <a:cs typeface="Times New Roman" pitchFamily="18" charset="0"/>
              </a:rPr>
              <a:t>пейз-аж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  не  ради   деталей,   а    для  подготовки  к  восприятию  своих   размышлений.    Он  обращается   к  потомкам</a:t>
            </a:r>
            <a:r>
              <a:rPr lang="ru-RU" sz="1200" i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«Здравствуй,  племя, Молодое,  незнакомое!»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  с  верой  </a:t>
            </a:r>
          </a:p>
          <a:p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в  их лучшее  предназначение и   </a:t>
            </a:r>
            <a:r>
              <a:rPr lang="ru-RU" sz="1200" i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завещает  им  </a:t>
            </a:r>
            <a:r>
              <a:rPr lang="ru-RU" sz="12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1200" i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благородные  стремления ,  высокие  идеалы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,    служению  которым    была  посвящена  жизнь  лучших   людей   его  поколения.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r="33333"/>
          <a:stretch>
            <a:fillRect/>
          </a:stretch>
        </p:blipFill>
        <p:spPr bwMode="auto">
          <a:xfrm>
            <a:off x="96818" y="550855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Тема  поэта  и  поэзии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50855"/>
            <a:ext cx="3429024" cy="2308324"/>
          </a:xfrm>
        </p:spPr>
        <p:txBody>
          <a:bodyPr/>
          <a:lstStyle/>
          <a:p>
            <a:r>
              <a:rPr lang="ru-RU" sz="1400" dirty="0" smtClean="0"/>
              <a:t>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Тема  поэта  и  поэзии  в  русской  литературе  во  многом  развивалась  благодаря  пушкинской   традиции. Поэт   был  одним  из  первых,  кто  понял  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 писателя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чело-веческом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мире:  именно  он  способен 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«глаголом  жечь  сердца  людей».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Поэт,  по  мнению А.С.Пушкина, 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обладает  божественным   началом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отличающим  его от  обычных   людей.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40887" r="20264"/>
          <a:stretch>
            <a:fillRect/>
          </a:stretch>
        </p:blipFill>
        <p:spPr bwMode="auto">
          <a:xfrm>
            <a:off x="3525842" y="479417"/>
            <a:ext cx="2239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1898" b="15185"/>
          <a:stretch>
            <a:fillRect/>
          </a:stretch>
        </p:blipFill>
        <p:spPr bwMode="auto">
          <a:xfrm>
            <a:off x="168256" y="550855"/>
            <a:ext cx="55007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К  другу-стихотворцу» (1814)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454" y="550855"/>
            <a:ext cx="2428892" cy="1323439"/>
          </a:xfrm>
        </p:spPr>
        <p:txBody>
          <a:bodyPr/>
          <a:lstStyle/>
          <a:p>
            <a:pPr algn="ctr"/>
            <a:r>
              <a:rPr lang="ru-RU" sz="14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 первое  произведение поэта; здесь  он  говорит 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  том, что  не  всякому   дано     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быть  настоящим  поэтом,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что судьба  поэта  нелегка, 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его   путь  тернист.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18" y="2479681"/>
            <a:ext cx="557216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Пушкину-лицеисту   чужд   образ    «угрюмого  </a:t>
            </a:r>
            <a:r>
              <a:rPr lang="ru-RU" sz="1200" b="1" i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рифмотворца</a:t>
            </a:r>
            <a:r>
              <a:rPr lang="ru-RU" sz="1200" b="1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   «скучного  проповедника»  и мил  образ  вольнолюбивого  поэта-мыслителя,  обличителя  пороков.   «Хочу  воспеть  свободу  миру,    На   тронах поразить  порок…»    </a:t>
            </a:r>
            <a:endParaRPr lang="ru-RU" sz="1200" b="1" i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«Пророк»  (1826)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50855"/>
            <a:ext cx="5619204" cy="954107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ru-RU" sz="1400" dirty="0" smtClean="0"/>
              <a:t> </a:t>
            </a:r>
            <a:r>
              <a:rPr lang="ru-RU" sz="1200" dirty="0" smtClean="0"/>
              <a:t>Написано  после  расправы   с  декабристами. </a:t>
            </a:r>
          </a:p>
          <a:p>
            <a:r>
              <a:rPr lang="ru-RU" sz="1200" dirty="0" smtClean="0"/>
              <a:t> Миссия  пророка  прекрасна  и  изящна: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«Глаголом   жечь  сердца  людей». </a:t>
            </a:r>
            <a:r>
              <a:rPr lang="ru-RU" sz="1200" dirty="0" smtClean="0"/>
              <a:t>  Поэт   - 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избранник, провидец  </a:t>
            </a:r>
            <a:r>
              <a:rPr lang="ru-RU" sz="1200" dirty="0" smtClean="0"/>
              <a:t>и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учитель</a:t>
            </a:r>
            <a:r>
              <a:rPr lang="ru-RU" sz="1200" dirty="0" smtClean="0"/>
              <a:t>, призванный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служить</a:t>
            </a:r>
            <a:r>
              <a:rPr lang="ru-RU" sz="1200" dirty="0" smtClean="0"/>
              <a:t>  своему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народу,</a:t>
            </a:r>
            <a:r>
              <a:rPr lang="ru-RU" sz="1200" dirty="0" smtClean="0"/>
              <a:t> быть  вещим,   мудрым,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поднимать  на   борьбу </a:t>
            </a:r>
            <a:r>
              <a:rPr lang="ru-RU" sz="1200" dirty="0" smtClean="0"/>
              <a:t> за  правду  и  свободу.</a:t>
            </a:r>
            <a:endParaRPr lang="ru-RU" sz="1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1479549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48" y="1336673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13934"/>
          <a:stretch>
            <a:fillRect/>
          </a:stretch>
        </p:blipFill>
        <p:spPr bwMode="auto">
          <a:xfrm>
            <a:off x="96818" y="550855"/>
            <a:ext cx="55007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«Эхо»  (1831г.)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818" y="550855"/>
            <a:ext cx="28829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сравнивает  себя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эхом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Оно  откликается  на  все   звуки   жизни.   Оно,   как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поэт,  влюблено  в    мир.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  готов принять  мир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 всех  его  проявлениях,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когда  «нет  отзыва».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13889"/>
          <a:stretch>
            <a:fillRect/>
          </a:stretch>
        </p:blipFill>
        <p:spPr bwMode="auto">
          <a:xfrm>
            <a:off x="96818" y="550855"/>
            <a:ext cx="55721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93665"/>
            <a:ext cx="5786478" cy="27699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Я  памятник  себе   воздвиг  нерукотворный…»  (1836)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8586" y="693731"/>
            <a:ext cx="2950618" cy="2308324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dirty="0" smtClean="0"/>
              <a:t>         Стихотворение   </a:t>
            </a:r>
          </a:p>
          <a:p>
            <a:r>
              <a:rPr lang="ru-RU" sz="1400" dirty="0" smtClean="0"/>
              <a:t>  называют   поэтическим   завещанием  Пушкина.  Здесь  нет  настоящего времени  -   только  прошлое  и  будущее.    Поэт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утверждает  величие  поэзии</a:t>
            </a:r>
            <a:r>
              <a:rPr lang="ru-RU" sz="1400" dirty="0" smtClean="0"/>
              <a:t>,  ставит  её  выше  славы   царей  и  полководцев.</a:t>
            </a:r>
          </a:p>
          <a:p>
            <a:r>
              <a:rPr lang="ru-RU" sz="1400" dirty="0" smtClean="0"/>
              <a:t>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Главная  ценность  поэзии   -   нести  людям  добро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0"/>
            <a:ext cx="3311528" cy="3231654"/>
          </a:xfrm>
        </p:spPr>
        <p:txBody>
          <a:bodyPr/>
          <a:lstStyle/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Читая  лирику Пушкина,  великий  русский  писатель  Н.В.Гоголь  задался   вопросом : 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  же  стало  предметом  поэзии  А.С.Пушкина?»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сам  отвечал: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«Всё    стало  предметом».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Всю лирику Пушкина  можно представить  как  бесконечный  роман 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стихах,  главным   предметом  изображения   которого оказывается   внутренний  мир  лирического   героя с  его  чувствами,  переживаниями и  стремлениями, будь  то  порыв  страсти,  предчувствие  любви или  разочарование   в  идеале.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Замира 30 октября\Пушкин 1\im12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193665"/>
            <a:ext cx="2000264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6818" y="0"/>
            <a:ext cx="5668982" cy="32448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55007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   Тема   любви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50855"/>
            <a:ext cx="3307807" cy="2571768"/>
          </a:xfrm>
          <a:solidFill>
            <a:schemeClr val="bg2"/>
          </a:solidFill>
        </p:spPr>
        <p:txBody>
          <a:bodyPr/>
          <a:lstStyle/>
          <a:p>
            <a:r>
              <a:rPr lang="ru-RU" sz="1400" dirty="0" smtClean="0"/>
              <a:t>           Одной  из  величайших  человеческих  ценностей      А.С.Пушкин  считал  любовь. Поэтому  тема  стала  одной  из  самых  главных  в  произведениях  известного  писателя  и  поэта.</a:t>
            </a:r>
          </a:p>
          <a:p>
            <a:r>
              <a:rPr lang="ru-RU" sz="1400" dirty="0" smtClean="0"/>
              <a:t>           Лирический   герой у  Пушкина   наслаждается  любовью  в  любых  её  проявлениях. Даже   разлука  и  расставание   оцениваются   как   жизненный  опыт, как   момент  счастья  на  пути   человека.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55721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94" y="102424"/>
            <a:ext cx="5526106" cy="523220"/>
          </a:xfrm>
        </p:spPr>
        <p:txBody>
          <a:bodyPr/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«На  холмах  Грузии   лежит   ночная   мгла…» ( 1829)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05639"/>
            <a:ext cx="3357586" cy="27392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Написано  во время  поездки  на Кавказ. Это воспоминание  о  любви.   Образ  любимой   живёт  в  мыслях  и  чувствах  поэта  и  творит   чудо:  «ночная  мгла»   перестаёт  сгущаться, грусть  становится   легкой,  печаль -  светлой.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Язык  прост,  нет  ярких  эпитетов,  всего   две  метафоры:  «лежит  мгла»  и  «сердце  горит»,  но  слова  складываются   в  музыкальный  и  прекрасный  образ светлой  и 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тихой  печали.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597544" cy="27699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«К***» ( « Я помню   чудное   мгновенье…»)   (1825)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4272" y="622293"/>
            <a:ext cx="3139552" cy="2308324"/>
          </a:xfrm>
        </p:spPr>
        <p:txBody>
          <a:bodyPr/>
          <a:lstStyle/>
          <a:p>
            <a:pPr algn="just"/>
            <a:r>
              <a:rPr lang="ru-RU" dirty="0" smtClean="0"/>
              <a:t>     </a:t>
            </a:r>
            <a:r>
              <a:rPr lang="ru-RU" sz="1400" dirty="0" smtClean="0">
                <a:solidFill>
                  <a:srgbClr val="0070C0"/>
                </a:solidFill>
              </a:rPr>
              <a:t>Стихотворение  -  гимн  красоте  и  любви, которая  обогащает  и  преображает  человека.   Не  убивают   любовь  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«томленья   грусти  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безна-дёжной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»,  </a:t>
            </a:r>
            <a:r>
              <a:rPr lang="ru-RU" sz="1400" dirty="0" smtClean="0">
                <a:solidFill>
                  <a:srgbClr val="0070C0"/>
                </a:solidFill>
              </a:rPr>
              <a:t>ни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«тревоги  шумной   суеты».  </a:t>
            </a:r>
            <a:r>
              <a:rPr lang="ru-RU" sz="1400" dirty="0" smtClean="0">
                <a:solidFill>
                  <a:srgbClr val="0070C0"/>
                </a:solidFill>
              </a:rPr>
              <a:t>Она  воскресает,  и  мгновенье  оказывается  </a:t>
            </a:r>
            <a:r>
              <a:rPr lang="ru-RU" sz="1400" dirty="0" err="1" smtClean="0">
                <a:solidFill>
                  <a:srgbClr val="0070C0"/>
                </a:solidFill>
              </a:rPr>
              <a:t>силь-нее</a:t>
            </a:r>
            <a:r>
              <a:rPr lang="ru-RU" sz="1400" dirty="0" smtClean="0">
                <a:solidFill>
                  <a:srgbClr val="0070C0"/>
                </a:solidFill>
              </a:rPr>
              <a:t>,  чем  годы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  Без  любви  нет жизни, божества и  вдохновенья.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6"/>
            <a:ext cx="2143140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пушки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855"/>
            <a:ext cx="5668982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«Мадонна» (1830г)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68" y="614313"/>
            <a:ext cx="3664427" cy="2585323"/>
          </a:xfrm>
        </p:spPr>
        <p:txBody>
          <a:bodyPr/>
          <a:lstStyle/>
          <a:p>
            <a:pPr algn="just"/>
            <a:r>
              <a:rPr lang="ru-RU" sz="1400" dirty="0" smtClean="0"/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 посвящено  Наталье  Гончаровой  и  написано  незадолго   до  их   венчания. Поэт   любил   не  только  очень  красивую   женщину, но  и  свой  идеал,  свою мечту  о прекрасной  подруге, о  душевном  приюте,  о  доме.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Известно,  что   более  всего  поэта  поражало  сходство  его  избранницы  с  изображением  Мадонны   на  картинах   эпохи    Возрождения.       Так  лирический   герой  проходит   путь  от  любви-страдания   до  любви-самопожертвования.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Тема  дружбы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200" y="550855"/>
            <a:ext cx="5400600" cy="293732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Стихотворение  «19  октября»  (1825)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/>
              <a:t>   </a:t>
            </a:r>
          </a:p>
          <a:p>
            <a:r>
              <a:rPr lang="ru-RU" sz="1400" dirty="0" smtClean="0"/>
              <a:t>          </a:t>
            </a:r>
            <a:endParaRPr lang="ru-RU" sz="1400" dirty="0"/>
          </a:p>
        </p:txBody>
      </p:sp>
      <p:pic>
        <p:nvPicPr>
          <p:cNvPr id="19458" name="Picture 2" descr="C:\Documents and Settings\Администратор\Рабочий стол\Замира 30 октября\De9k9L6WAAADE98.jpg"/>
          <p:cNvPicPr>
            <a:picLocks noChangeAspect="1" noChangeArrowheads="1"/>
          </p:cNvPicPr>
          <p:nvPr/>
        </p:nvPicPr>
        <p:blipFill>
          <a:blip r:embed="rId2"/>
          <a:srcRect b="47311"/>
          <a:stretch>
            <a:fillRect/>
          </a:stretch>
        </p:blipFill>
        <p:spPr bwMode="auto">
          <a:xfrm>
            <a:off x="168256" y="836607"/>
            <a:ext cx="1785950" cy="2071702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097082" y="622293"/>
            <a:ext cx="3475082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Особое   значение  в   жизни  Пушкина  имела  дружба. Он  ценил  своих  товарищей  по лицею, уважал  тех,  кто воплощал  его   взгляды   на  жизнь.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Лирический   герой  благодарит  всех  тех,  кто повлиял  на  его   мировоззрение.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Дружба   в  творчестве  Пушкина  приобретает  и  настроение  счастья,  и  настроение  трагедии,  так как многие  из  его   друзей   уже   ушли  из   жизни.          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пушкин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0"/>
            <a:ext cx="5572164" cy="3122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32" y="0"/>
            <a:ext cx="5164295" cy="315471"/>
          </a:xfrm>
        </p:spPr>
        <p:txBody>
          <a:bodyPr/>
          <a:lstStyle/>
          <a:p>
            <a:r>
              <a:rPr lang="ru-RU" dirty="0" smtClean="0"/>
              <a:t>           Философские   мотивы.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4273" y="336541"/>
            <a:ext cx="2857520" cy="2431435"/>
          </a:xfrm>
        </p:spPr>
        <p:txBody>
          <a:bodyPr/>
          <a:lstStyle/>
          <a:p>
            <a:r>
              <a:rPr lang="ru-RU" sz="1400" dirty="0" smtClean="0"/>
              <a:t>        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Великий   писатель  и  поэт Х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 века во многих своих  стихотворениях обращался  к  вечным  проблемам.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А.С.Пушкин   размышлял 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предназначении 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человека,  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 сущности   бытия, о жизни  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смерти,  о  добрых  и  злых   началах.</a:t>
            </a:r>
          </a:p>
          <a:p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К  философской  лирике   поэт  обращался   на  протяжении   всего  своего  творчества.  Во  многих  его  произведениях   эти   мотивы    органично  соединены  с     другими   темами. 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739892" y="693731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11660" y="2622557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11330" y="3051185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Текст 3"/>
          <p:cNvSpPr txBox="1">
            <a:spLocks/>
          </p:cNvSpPr>
          <p:nvPr/>
        </p:nvSpPr>
        <p:spPr>
          <a:xfrm>
            <a:off x="1668454" y="844193"/>
            <a:ext cx="3500462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Прочитать статью  учебника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 страницах 104 – 111,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latin typeface="Times New Roman" pitchFamily="18" charset="0"/>
                <a:cs typeface="Times New Roman" pitchFamily="18" charset="0"/>
              </a:rPr>
              <a:t>стихотворения А.С.Пушкина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latin typeface="Times New Roman" pitchFamily="18" charset="0"/>
                <a:cs typeface="Times New Roman" pitchFamily="18" charset="0"/>
              </a:rPr>
              <a:t>на  страницах  111 – 113 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уметь  ответить  на  вопросы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 странице 114.</a:t>
            </a:r>
          </a:p>
          <a:p>
            <a:pPr lvl="0">
              <a:defRPr/>
            </a:pPr>
            <a:r>
              <a:rPr lang="ru-RU" sz="1600" b="1" i="1" kern="0" dirty="0" smtClean="0">
                <a:latin typeface="Times New Roman" pitchFamily="18" charset="0"/>
                <a:cs typeface="Times New Roman" pitchFamily="18" charset="0"/>
              </a:rPr>
              <a:t>     Подготовить   выразительное  чтение   стихотворения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latin typeface="Times New Roman" pitchFamily="18" charset="0"/>
                <a:cs typeface="Times New Roman" pitchFamily="18" charset="0"/>
              </a:rPr>
              <a:t> «К Чаадаеву».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0" baseline="0" dirty="0" smtClean="0">
                <a:latin typeface="Arial"/>
                <a:cs typeface="Arial"/>
              </a:rPr>
              <a:t>  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950" y="2408243"/>
            <a:ext cx="3571900" cy="677108"/>
          </a:xfrm>
        </p:spPr>
        <p:txBody>
          <a:bodyPr/>
          <a:lstStyle/>
          <a:p>
            <a:endParaRPr lang="ru-RU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  обращается  к   этим   темам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 многих   своих   стихотворениях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8256" y="0"/>
          <a:ext cx="5597544" cy="324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:\Мои документы 3\Писатели 2\Русские писатели2\Пушкин\Пушкин фото\Пушкини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7412" y="0"/>
            <a:ext cx="1000132" cy="11937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256" y="122227"/>
            <a:ext cx="5429288" cy="30003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82966" y="550855"/>
            <a:ext cx="2286016" cy="2571768"/>
          </a:xfrm>
          <a:prstGeom prst="rect">
            <a:avLst/>
          </a:prstGeom>
          <a:solidFill>
            <a:srgbClr val="F0E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091"/>
          <a:stretch>
            <a:fillRect/>
          </a:stretch>
        </p:blipFill>
        <p:spPr bwMode="auto">
          <a:xfrm>
            <a:off x="96818" y="550855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Тема  Родины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1396" y="622293"/>
            <a:ext cx="3286148" cy="2436564"/>
          </a:xfrm>
        </p:spPr>
        <p:txBody>
          <a:bodyPr/>
          <a:lstStyle/>
          <a:p>
            <a:pPr algn="just">
              <a:lnSpc>
                <a:spcPts val="1900"/>
              </a:lnSpc>
            </a:pPr>
            <a:r>
              <a:rPr lang="ru-RU" sz="2800" dirty="0" smtClean="0"/>
              <a:t>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 многих  произведениях Пушкина  звучат  идеи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патри-отизма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Писатель  всегда    думал </a:t>
            </a:r>
          </a:p>
          <a:p>
            <a:pPr algn="just">
              <a:lnSpc>
                <a:spcPts val="19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 своей  стране,    о её  будущем, поэтому  часто  в    своих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стихо-творениях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поднимал  актуальные  и   злободневные  вопросы.</a:t>
            </a:r>
          </a:p>
          <a:p>
            <a:pPr algn="just">
              <a:lnSpc>
                <a:spcPts val="19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Ради  Родины  и  её   спасения лирический  герой  готов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жертво-вать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самим  собой.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Ода «Вольность» (1817)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550855"/>
            <a:ext cx="2786082" cy="2616101"/>
          </a:xfrm>
        </p:spPr>
        <p:txBody>
          <a:bodyPr/>
          <a:lstStyle/>
          <a:p>
            <a:pPr algn="just"/>
            <a:r>
              <a:rPr lang="ru-RU" sz="1400" dirty="0" smtClean="0"/>
              <a:t>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 сокрушительной   силой  обличает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само-державие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и       деспотию 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России.  Поэт  призывает «на  тронах  поразить  порок» и   к  воцарению  Закона.    Ода  написана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вы-соким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 торжественным  стихом,  подчёркивающим   важность   темы.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81055"/>
            <a:ext cx="2500330" cy="254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498540"/>
            <a:ext cx="5500726" cy="27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«К Чаадаеву» (1818)</a:t>
            </a:r>
            <a:endParaRPr lang="ru-RU" dirty="0"/>
          </a:p>
        </p:txBody>
      </p:sp>
      <p:sp>
        <p:nvSpPr>
          <p:cNvPr id="6" name="Табличка 5"/>
          <p:cNvSpPr/>
          <p:nvPr/>
        </p:nvSpPr>
        <p:spPr>
          <a:xfrm>
            <a:off x="1454140" y="550855"/>
            <a:ext cx="2786082" cy="2643206"/>
          </a:xfrm>
          <a:prstGeom prst="plaqu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525578" y="765169"/>
            <a:ext cx="2714644" cy="2316019"/>
          </a:xfrm>
          <a:noFill/>
        </p:spPr>
        <p:txBody>
          <a:bodyPr/>
          <a:lstStyle/>
          <a:p>
            <a:r>
              <a:rPr lang="ru-RU" sz="1400" dirty="0" smtClean="0"/>
              <a:t>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Лучшее  время   жизни поэт    призывает     посвятить  Отчизне: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  свободою  горим,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  сердца  для  чести   живы,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Мой друг, Отчизне   посвятим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Души  прекрасные  порывы.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Стихотворение   написано  в   жанре   дружеского  послания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Петру  Яковлевичу  Чаадаеву.</a:t>
            </a:r>
          </a:p>
          <a:p>
            <a:r>
              <a:rPr lang="ru-RU" sz="1050" dirty="0" smtClean="0"/>
              <a:t>                               </a:t>
            </a:r>
            <a:endParaRPr lang="ru-RU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«Деревня» (1819)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336541"/>
            <a:ext cx="2571768" cy="2985433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/>
              <a:t>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Состоит  из  двух  контрастных   частей.  В  первой   поэт  замечает  «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  следы  довольства  и  труда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   но это  лишь  приготовление  к  гневному  приговору  во  второй  части.   Пушкин  страстно   клеймит основы   крепостного  права: беззаконие, произвол,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«рабство  тощее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и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«барство   дикое»,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обнажает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«страдания    народов»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Стихотворение   заканчивается  вопросом: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Взойдёт  ли,  наконец, прекрасная Заря»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(свободы)?</a:t>
            </a:r>
          </a:p>
          <a:p>
            <a:r>
              <a:rPr lang="ru-RU" sz="1200" dirty="0" smtClean="0"/>
              <a:t>                                 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2" y="550854"/>
            <a:ext cx="2786082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t="15280"/>
          <a:stretch>
            <a:fillRect/>
          </a:stretch>
        </p:blipFill>
        <p:spPr bwMode="auto">
          <a:xfrm>
            <a:off x="168256" y="550855"/>
            <a:ext cx="54292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22227"/>
            <a:ext cx="5500726" cy="73866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«Во  глубине   сибирских   руд…»  (1827)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550855"/>
            <a:ext cx="2786082" cy="1000132"/>
          </a:xfrm>
          <a:solidFill>
            <a:srgbClr val="FFF1D5"/>
          </a:solidFill>
        </p:spPr>
        <p:txBody>
          <a:bodyPr/>
          <a:lstStyle/>
          <a:p>
            <a:r>
              <a:rPr lang="ru-RU" sz="1400" dirty="0" smtClean="0"/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Поэт  не  скрывал  своей   духовной  связи  с   декабристами.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Посвящено   это 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послание  друзьям-декабристам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сосланным  в  Сибирь.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    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r="14499"/>
          <a:stretch>
            <a:fillRect/>
          </a:stretch>
        </p:blipFill>
        <p:spPr bwMode="auto">
          <a:xfrm>
            <a:off x="1882768" y="550855"/>
            <a:ext cx="37862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83033" b="37806"/>
          <a:stretch>
            <a:fillRect/>
          </a:stretch>
        </p:blipFill>
        <p:spPr bwMode="auto">
          <a:xfrm>
            <a:off x="96818" y="550855"/>
            <a:ext cx="178595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Тема   природы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83033" b="37806"/>
          <a:stretch>
            <a:fillRect/>
          </a:stretch>
        </p:blipFill>
        <p:spPr bwMode="auto">
          <a:xfrm>
            <a:off x="1954206" y="550855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168256" y="550855"/>
            <a:ext cx="3357586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 темы  и  мотивы  лирики  Пушкина раскрываются  с  помощью  картин  природы. Пейзажная  лирика является  не  только  желанием передать красоту  окружающего  мира,  но  и способом  раскрытия  внутреннего «я» лирического   героя.      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68256" y="1479550"/>
            <a:ext cx="1857388" cy="1500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</a:t>
            </a: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Природа  является  неким  олицетворением свободы    и   гармонии.  Сливаясь    воедино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 природой,  человек  чувствует    покой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 вдохновение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5147</TotalTime>
  <Words>1502</Words>
  <Application>Microsoft Office PowerPoint</Application>
  <PresentationFormat>Произвольный</PresentationFormat>
  <Paragraphs>152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Литература </vt:lpstr>
      <vt:lpstr>Слайд 2</vt:lpstr>
      <vt:lpstr>Слайд 3</vt:lpstr>
      <vt:lpstr>                   Тема  Родины</vt:lpstr>
      <vt:lpstr>Ода «Вольность» (1817) </vt:lpstr>
      <vt:lpstr>«К Чаадаеву» (1818)</vt:lpstr>
      <vt:lpstr>«Деревня» (1819)</vt:lpstr>
      <vt:lpstr> «Во  глубине   сибирских   руд…»  (1827)</vt:lpstr>
      <vt:lpstr>                   Тема   природы</vt:lpstr>
      <vt:lpstr>«Погасло  дневное  светило…»  (1820)</vt:lpstr>
      <vt:lpstr>«К морю»  (1824)</vt:lpstr>
      <vt:lpstr>«Зимнее  утро» (1829)</vt:lpstr>
      <vt:lpstr>«Осень» (1833г.)</vt:lpstr>
      <vt:lpstr>   «…Вновь  я  посетил…»  (1835)</vt:lpstr>
      <vt:lpstr>            Тема  поэта  и  поэзии</vt:lpstr>
      <vt:lpstr> « К  другу-стихотворцу» (1814)</vt:lpstr>
      <vt:lpstr>«Пророк»  (1826)</vt:lpstr>
      <vt:lpstr>«Эхо»  (1831г.)</vt:lpstr>
      <vt:lpstr>«Я  памятник  себе   воздвиг  нерукотворный…»  (1836)</vt:lpstr>
      <vt:lpstr>                       Тема   любви </vt:lpstr>
      <vt:lpstr>«На  холмах  Грузии   лежит   ночная   мгла…» ( 1829)</vt:lpstr>
      <vt:lpstr>«К***» ( « Я помню   чудное   мгновенье…»)   (1825)</vt:lpstr>
      <vt:lpstr> «Мадонна» (1830г)</vt:lpstr>
      <vt:lpstr>                    Тема  дружбы</vt:lpstr>
      <vt:lpstr>           Философские   мотивы.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LAN_OS</cp:lastModifiedBy>
  <cp:revision>678</cp:revision>
  <dcterms:created xsi:type="dcterms:W3CDTF">2020-04-13T08:05:42Z</dcterms:created>
  <dcterms:modified xsi:type="dcterms:W3CDTF">2020-11-01T16:34:01Z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