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422" r:id="rId3"/>
    <p:sldId id="423" r:id="rId4"/>
    <p:sldId id="424" r:id="rId5"/>
    <p:sldId id="434" r:id="rId6"/>
    <p:sldId id="433" r:id="rId7"/>
    <p:sldId id="430" r:id="rId8"/>
    <p:sldId id="429" r:id="rId9"/>
    <p:sldId id="428" r:id="rId10"/>
    <p:sldId id="440" r:id="rId11"/>
    <p:sldId id="438" r:id="rId12"/>
    <p:sldId id="400" r:id="rId13"/>
    <p:sldId id="404" r:id="rId14"/>
    <p:sldId id="415" r:id="rId15"/>
    <p:sldId id="416" r:id="rId16"/>
    <p:sldId id="391" r:id="rId17"/>
    <p:sldId id="381" r:id="rId18"/>
    <p:sldId id="382" r:id="rId19"/>
    <p:sldId id="383" r:id="rId20"/>
    <p:sldId id="380" r:id="rId21"/>
    <p:sldId id="379" r:id="rId22"/>
    <p:sldId id="386" r:id="rId23"/>
    <p:sldId id="388" r:id="rId24"/>
    <p:sldId id="441" r:id="rId25"/>
  </p:sldIdLst>
  <p:sldSz cx="5765800" cy="324485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6617" autoAdjust="0"/>
    <p:restoredTop sz="99703" autoAdjust="0"/>
  </p:normalViewPr>
  <p:slideViewPr>
    <p:cSldViewPr>
      <p:cViewPr>
        <p:scale>
          <a:sx n="166" d="100"/>
          <a:sy n="166" d="100"/>
        </p:scale>
        <p:origin x="-78" y="-6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2498" cy="343734"/>
          </a:xfrm>
          <a:prstGeom prst="rect">
            <a:avLst/>
          </a:prstGeom>
        </p:spPr>
        <p:txBody>
          <a:bodyPr vert="horz" lIns="171578" tIns="85789" rIns="171578" bIns="85789" rtlCol="0"/>
          <a:lstStyle>
            <a:lvl1pPr algn="l">
              <a:defRPr sz="2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045" y="1"/>
            <a:ext cx="4342498" cy="343734"/>
          </a:xfrm>
          <a:prstGeom prst="rect">
            <a:avLst/>
          </a:prstGeom>
        </p:spPr>
        <p:txBody>
          <a:bodyPr vert="horz" lIns="171578" tIns="85789" rIns="171578" bIns="85789" rtlCol="0"/>
          <a:lstStyle>
            <a:lvl1pPr algn="r">
              <a:defRPr sz="2300"/>
            </a:lvl1pPr>
          </a:lstStyle>
          <a:p>
            <a:fld id="{9D71E86E-95C0-4C9D-BDD2-B02666D11E5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15938"/>
            <a:ext cx="4589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1578" tIns="85789" rIns="171578" bIns="8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480" y="3272216"/>
            <a:ext cx="8017344" cy="3100347"/>
          </a:xfrm>
          <a:prstGeom prst="rect">
            <a:avLst/>
          </a:prstGeom>
        </p:spPr>
        <p:txBody>
          <a:bodyPr vert="horz" lIns="171578" tIns="85789" rIns="171578" bIns="857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1060"/>
            <a:ext cx="4342498" cy="347103"/>
          </a:xfrm>
          <a:prstGeom prst="rect">
            <a:avLst/>
          </a:prstGeom>
        </p:spPr>
        <p:txBody>
          <a:bodyPr vert="horz" lIns="171578" tIns="85789" rIns="171578" bIns="85789" rtlCol="0" anchor="b"/>
          <a:lstStyle>
            <a:lvl1pPr algn="l">
              <a:defRPr sz="2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045" y="6541060"/>
            <a:ext cx="4342498" cy="347103"/>
          </a:xfrm>
          <a:prstGeom prst="rect">
            <a:avLst/>
          </a:prstGeom>
        </p:spPr>
        <p:txBody>
          <a:bodyPr vert="horz" lIns="171578" tIns="85789" rIns="171578" bIns="85789" rtlCol="0" anchor="b"/>
          <a:lstStyle>
            <a:lvl1pPr algn="r">
              <a:defRPr sz="2300"/>
            </a:lvl1pPr>
          </a:lstStyle>
          <a:p>
            <a:fld id="{5F075868-CFE5-41D1-9E80-29970BD52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2958465" cy="106118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spc="-5" dirty="0" smtClean="0"/>
              <a:t>   Литература</a:t>
            </a:r>
            <a:br>
              <a:rPr lang="ru-RU" sz="3400" spc="-5" dirty="0" smtClean="0"/>
            </a:b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54074" y="979483"/>
            <a:ext cx="4679371" cy="16171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2400" b="1" spc="-20" dirty="0" err="1" smtClean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400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spc="-1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400" b="1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Сергеевич  Пушкин.</a:t>
            </a: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400" b="1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Жизнь  и  творчество</a:t>
            </a:r>
          </a:p>
        </p:txBody>
      </p:sp>
      <p:sp>
        <p:nvSpPr>
          <p:cNvPr id="5" name="object 5"/>
          <p:cNvSpPr/>
          <p:nvPr/>
        </p:nvSpPr>
        <p:spPr>
          <a:xfrm>
            <a:off x="454008" y="1050921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1836739"/>
            <a:ext cx="344170" cy="9438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330" y="122227"/>
            <a:ext cx="3286148" cy="369332"/>
          </a:xfrm>
        </p:spPr>
        <p:txBody>
          <a:bodyPr/>
          <a:lstStyle/>
          <a:p>
            <a:r>
              <a:rPr lang="ru-RU" sz="2400" dirty="0" smtClean="0"/>
              <a:t> Лицейские  годы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336541"/>
            <a:ext cx="5619204" cy="1061829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900" dirty="0" smtClean="0">
              <a:solidFill>
                <a:srgbClr val="FF0000"/>
              </a:solidFill>
            </a:endParaRPr>
          </a:p>
          <a:p>
            <a:r>
              <a:rPr lang="ru-RU" sz="1000" dirty="0" smtClean="0">
                <a:solidFill>
                  <a:srgbClr val="FF0000"/>
                </a:solidFill>
              </a:rPr>
              <a:t>                                                                         </a:t>
            </a:r>
            <a:r>
              <a:rPr lang="ru-RU" sz="1100" dirty="0" smtClean="0">
                <a:solidFill>
                  <a:schemeClr val="tx1"/>
                </a:solidFill>
              </a:rPr>
              <a:t>Смуглый  отрок   бродил  по  аллеям,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                                                                   У  озерных   грустил   берегов,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                                                                   И столетие  мы  лелеем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                                                                  Еле  слышный  шелест   шагов.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Анна Ахматова.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083" t="7139" r="45292" b="10361"/>
          <a:stretch>
            <a:fillRect/>
          </a:stretch>
        </p:blipFill>
        <p:spPr bwMode="auto">
          <a:xfrm>
            <a:off x="168256" y="622293"/>
            <a:ext cx="17145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954206" y="1013470"/>
            <a:ext cx="3714776" cy="2231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u-RU" sz="9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</a:t>
            </a: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 двенадцать  лет,  получив задатки  домашнего  образования и воспитания, Александр   был  отправлен  в  новое,  только  что  открывшееся   учебное   заведение – Царскосельский  лицей  под Петербургом, место, где  располагалась  летняя   резиденция  русских  императоров.  19 октября 1811 года Пушкин  в  числе  тридцати воспитанников был  принят  в  лицей, где  преподавателями  были  самые  передовые  светила науки  и  педагогики  Х</a:t>
            </a:r>
            <a:r>
              <a:rPr kumimoji="0" lang="en-US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  века.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0090" y="122227"/>
            <a:ext cx="2357454" cy="3231654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 и 8  января 1815  года в  лицее  проходило  первое  публичное  </a:t>
            </a:r>
            <a:r>
              <a:rPr lang="ru-RU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испыта-ние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 которое  приехали  из Петербурга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важные  государственные   деятели.</a:t>
            </a:r>
          </a:p>
          <a:p>
            <a:pPr algn="just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Пушкин читал  только  что  сочиненное  им  </a:t>
            </a:r>
            <a:r>
              <a:rPr lang="ru-RU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хотворение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«Воспоминание  о Царском 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еле».</a:t>
            </a:r>
          </a:p>
          <a:p>
            <a:pPr algn="just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Г.Р. Державин  был  сражён  талантом юноши: «Ему  лиру  передаю.  Теперь  и  умереть  можно».</a:t>
            </a:r>
          </a:p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</a:t>
            </a:r>
            <a:endParaRPr lang="ru-RU" sz="1000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336805"/>
            <a:ext cx="30003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Илья Репин. 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Пушкин  на   экзамене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 Царском  Селе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8 января 1815  года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088" t="3392" r="5878" b="18597"/>
          <a:stretch>
            <a:fillRect/>
          </a:stretch>
        </p:blipFill>
        <p:spPr bwMode="auto">
          <a:xfrm>
            <a:off x="96818" y="193665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572164" cy="30718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8322" y="2336805"/>
            <a:ext cx="1714512" cy="78581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:\Мои документы 3\Писатели 2\Русские писатели2\Пушкин\Пушкин фото\439568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622293"/>
            <a:ext cx="3733792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84803"/>
          </a:xfrm>
        </p:spPr>
        <p:txBody>
          <a:bodyPr/>
          <a:lstStyle/>
          <a:p>
            <a:r>
              <a:rPr lang="ru-RU" sz="2400" dirty="0" smtClean="0"/>
              <a:t> Известность  и  слава  Пушкина</a:t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7148" y="614314"/>
            <a:ext cx="3094064" cy="250830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Ещё  в  лицее в 1814  году имя   А.С.Пушкина  стало  известным. Это  произошло  после   публикации  в  журнале «Вестник Европы» его  стихотворения </a:t>
            </a:r>
          </a:p>
          <a:p>
            <a:pPr algn="ctr"/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 другу  стихотворцу».</a:t>
            </a:r>
          </a:p>
          <a:p>
            <a:pPr algn="ctr"/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В 1820  году в  печати  появилась  поэма «Руслан  </a:t>
            </a:r>
          </a:p>
          <a:p>
            <a:pPr algn="ctr"/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Людмила»,  которая  и  принесла  поэту  славу.</a:t>
            </a:r>
          </a:p>
          <a:p>
            <a:endParaRPr lang="ru-RU" sz="13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                  </a:t>
            </a:r>
            <a:endParaRPr lang="ru-RU" sz="1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8586" y="122227"/>
            <a:ext cx="2571768" cy="36933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Михайловское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9718" y="122227"/>
            <a:ext cx="2786082" cy="1446550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</a:p>
          <a:p>
            <a:r>
              <a:rPr lang="ru-RU" sz="1000" dirty="0" smtClean="0">
                <a:solidFill>
                  <a:srgbClr val="FF0000"/>
                </a:solidFill>
              </a:rPr>
              <a:t>    </a:t>
            </a:r>
          </a:p>
          <a:p>
            <a:endParaRPr lang="ru-RU" sz="1000" dirty="0" smtClean="0">
              <a:solidFill>
                <a:srgbClr val="FF0000"/>
              </a:solidFill>
            </a:endParaRPr>
          </a:p>
          <a:p>
            <a:r>
              <a:rPr lang="ru-RU" sz="1000" dirty="0" smtClean="0">
                <a:solidFill>
                  <a:srgbClr val="FF0000"/>
                </a:solidFill>
              </a:rPr>
              <a:t>         </a:t>
            </a:r>
            <a:r>
              <a:rPr lang="ru-RU" sz="1000" dirty="0" smtClean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После   тяжёлой  болезни Пушкин  приезжал   в  имение    матери,     село  Михайловское  Псковской  губернии.</a:t>
            </a: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70C0"/>
                </a:solidFill>
              </a:rPr>
              <a:t>         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96818" y="1693863"/>
            <a:ext cx="2928958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В  первые  годы  по  окончании Лицея  </a:t>
            </a:r>
            <a:r>
              <a:rPr kumimoji="0" lang="ru-RU" sz="1200" b="1" i="1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им     были     написаны    стихотворения  </a:t>
            </a: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«Деревня», «Домовому»,  «Чаадаеву», ода «Вольность», поэма  «Руслан и Людмила».</a:t>
            </a:r>
            <a:endParaRPr kumimoji="0" lang="ru-RU" sz="1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Documents and Settings\Администратор\Рабочий стол\Замира 30 октября\Пушкин 1\pushmih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5776" y="1265235"/>
            <a:ext cx="2643206" cy="185738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08" y="50789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Южная   ссылка   ( май 1820 -  август  1824)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450948" cy="2369880"/>
          </a:xfrm>
        </p:spPr>
        <p:txBody>
          <a:bodyPr/>
          <a:lstStyle/>
          <a:p>
            <a:pPr algn="just"/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               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Молодой  поэт, не  зная  осторожности и  страха, сочиняет  и  распространяет  свои  вольнолюбивые  стихи.</a:t>
            </a:r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Александр </a:t>
            </a:r>
            <a:r>
              <a:rPr lang="en-U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хотел   за   это  сослать Пушкина  в Сибирь или  на Соловки,  но  друзья Пушкина – Карамзин  и Жуковский -  добились   смягчения  приговора.   Пушкина    отправили  служить  </a:t>
            </a:r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 юг России.      </a:t>
            </a:r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В этот  период  Пушкиным  созданы великолепные  образцы  романтической  и  политической  лирики: «Погасло  дневное  светило», поэмы «Кавказский  пленник»,  «Бахчисарайский  фонтан», «Братья-разбойники»,  «Песнь  о  вещем Олеге».  Поэт  начинает  работу  над   романом в  стихах «Евгений Онегин».  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Администратор\Рабочий стол\Замира 30 октября\Пушкин 1\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479417"/>
            <a:ext cx="559754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008" y="122227"/>
            <a:ext cx="5164295" cy="36933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Михайловское (1824  -  1826 годы)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407979"/>
            <a:ext cx="5286412" cy="2585323"/>
          </a:xfrm>
        </p:spPr>
        <p:txBody>
          <a:bodyPr/>
          <a:lstStyle/>
          <a:p>
            <a:r>
              <a:rPr lang="ru-RU" sz="1400" dirty="0" smtClean="0"/>
              <a:t>           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1400" dirty="0" smtClean="0"/>
              <a:t>        Пушкин   подал  прошение  об  отставке  с  </a:t>
            </a:r>
            <a:r>
              <a:rPr lang="ru-RU" sz="1400" dirty="0" err="1" smtClean="0"/>
              <a:t>госу-дарственной</a:t>
            </a:r>
            <a:r>
              <a:rPr lang="ru-RU" sz="1400" dirty="0" smtClean="0"/>
              <a:t>   службы. Ему   объявили   об   увольнении  и сослали в Псковскую  губернию, в  имение  его  матери  Михайловское, под  надзор  местных   властей.</a:t>
            </a:r>
          </a:p>
          <a:p>
            <a:pPr algn="just"/>
            <a:r>
              <a:rPr lang="ru-RU" sz="1400" dirty="0" smtClean="0"/>
              <a:t>         Именно   здесь,  в  деревенском  уединении, Пушкин  осознал  себя  профессиональным  писателем,  для  которого   литература  </a:t>
            </a:r>
            <a:r>
              <a:rPr lang="ru-RU" sz="1400" dirty="0" smtClean="0">
                <a:solidFill>
                  <a:srgbClr val="0070C0"/>
                </a:solidFill>
              </a:rPr>
              <a:t>-</a:t>
            </a:r>
            <a:r>
              <a:rPr lang="ru-RU" sz="1400" dirty="0" smtClean="0"/>
              <a:t>  самое  серьёзное дело  жизни.</a:t>
            </a:r>
          </a:p>
          <a:p>
            <a:pPr algn="just"/>
            <a:r>
              <a:rPr lang="ru-RU" sz="1400" dirty="0" smtClean="0"/>
              <a:t>          За  два   года  были  написаны «Борис Годунов»,  «Граф Нулин»,  «Я  помню чудное   мгновенье», четыре  главы  «Евгения Онегина»…  Всего  около  ста  произведений.</a:t>
            </a:r>
            <a:endParaRPr lang="ru-RU" sz="1400" dirty="0"/>
          </a:p>
        </p:txBody>
      </p:sp>
      <p:pic>
        <p:nvPicPr>
          <p:cNvPr id="4" name="Picture 2" descr="C:\Documents and Settings\Администратор\Рабочий стол\Замира 30 октября\Пушкин 1\6-2011_Push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50789"/>
            <a:ext cx="557216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77108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Возвращение  в  Москву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(1826 -1830 )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379510" cy="2800767"/>
          </a:xfrm>
        </p:spPr>
        <p:txBody>
          <a:bodyPr/>
          <a:lstStyle/>
          <a:p>
            <a:pPr algn="just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             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 сентября 1826 года в Михайловское  внезапно  прибыл курьер и передал  поэту  приказ  немедленно  явиться в Псков, откуда  губернатор  отправил Пушкина   в  Москву, где  короновался  на  царство  Николай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отзывавшийся  о  поэте, как  об  одном  из  «умнейших  людей России».</a:t>
            </a:r>
          </a:p>
          <a:p>
            <a:pPr algn="just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8 сентября 1826 года  Пушкин  вернулся  на  свою  родину после  долгих  лет  ссылки  и  скитаний. А в  мае  1827 года  поэт  получил  разрешение   жить  в Петербурге.</a:t>
            </a:r>
          </a:p>
          <a:p>
            <a:pPr algn="just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Пушкин был  на  свободе,  среди   друзей,  он  был  на  вершине  славы. Эти  годы   -  расцвет пушкинского  творчества: «Я вас  любил…», «На холмах Грузии  лежит ночная  мгла…»,  «</a:t>
            </a:r>
            <a:r>
              <a:rPr lang="ru-RU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Арион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 «Поэт», «Анчар»  и   другие произведения.</a:t>
            </a:r>
          </a:p>
          <a:p>
            <a:pPr algn="just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008" y="122227"/>
            <a:ext cx="5164295" cy="369332"/>
          </a:xfrm>
        </p:spPr>
        <p:txBody>
          <a:bodyPr/>
          <a:lstStyle/>
          <a:p>
            <a:r>
              <a:rPr lang="ru-RU" sz="2400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Помолвка  с Н.Н.Гончаровой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1396" y="479417"/>
            <a:ext cx="3307808" cy="2539157"/>
          </a:xfrm>
        </p:spPr>
        <p:txBody>
          <a:bodyPr/>
          <a:lstStyle/>
          <a:p>
            <a:endParaRPr lang="ru-RU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Зимой  1829 года  на  одном </a:t>
            </a:r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 московских   балов Пушкин   познакомился  с шестнадцатилетней Н.Н.Гончаровой. Поэта  взволновали  её  необыкновенная  красота  и   юность.</a:t>
            </a:r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Весной  1829 года поэт  сделал  первое   предложение.  Но  предложение  было  принято  только  с  четвёртого  раза.</a:t>
            </a:r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6 мая  1830  года состоялась  долгожданная  помолвка.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628667"/>
            <a:ext cx="2000264" cy="23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Болдинская  осень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7082" y="407979"/>
            <a:ext cx="3500462" cy="2734082"/>
          </a:xfrm>
        </p:spPr>
        <p:txBody>
          <a:bodyPr/>
          <a:lstStyle/>
          <a:p>
            <a:r>
              <a:rPr lang="ru-RU" sz="1400" dirty="0" smtClean="0">
                <a:solidFill>
                  <a:srgbClr val="FF0000"/>
                </a:solidFill>
              </a:rPr>
              <a:t>    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ts val="1400"/>
              </a:lnSpc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Получив  согласие  на  брак  с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Н.Н.Гон-чаровой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летом 1830 года Александр Сергеевич  отправился  в  нижегородское  имение  своих  родных -  Болдино, чтобы  привести  в  порядок   хозяйственные  дела.</a:t>
            </a:r>
          </a:p>
          <a:p>
            <a:pPr algn="just">
              <a:lnSpc>
                <a:spcPts val="14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В Болдино  из-за эпидемии   холеры  он  был  вынужден  пробыть  целых  три  месяца.</a:t>
            </a:r>
          </a:p>
          <a:p>
            <a:pPr algn="just">
              <a:lnSpc>
                <a:spcPts val="14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Здесь  Пушкин   закончил  роман «Евгений Онегин», «Повести Белкина», «Маленькие   трагедии»,  «Сказку    о  попе </a:t>
            </a:r>
          </a:p>
          <a:p>
            <a:pPr algn="just">
              <a:lnSpc>
                <a:spcPts val="14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 работнике  его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Балде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 написал  30 стихотворений.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                  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Documents and Settings\Администратор\Рабочий стол\Замира 30 октября\Пушкин 1\2cE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622293"/>
            <a:ext cx="192882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98" y="122227"/>
            <a:ext cx="5164295" cy="68480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Петербург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(1831 – 1833)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4338" y="550855"/>
            <a:ext cx="2643206" cy="2500685"/>
          </a:xfrm>
        </p:spPr>
        <p:txBody>
          <a:bodyPr/>
          <a:lstStyle/>
          <a:p>
            <a:pPr algn="just">
              <a:lnSpc>
                <a:spcPts val="1300"/>
              </a:lnSpc>
            </a:pPr>
            <a:r>
              <a:rPr lang="ru-RU" sz="1100" dirty="0" smtClean="0">
                <a:solidFill>
                  <a:srgbClr val="FF0000"/>
                </a:solidFill>
              </a:rPr>
              <a:t>            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начале  декабря  Пушкин  возвращается  из  Болдино  в Москву,  а  18  февраля  в  церкви  Большого  Вознесенья  у  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Никитских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ворот состоялось  его  венчание  с  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Н.Н.Гон-чаровой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Вскоре  вместе  с  женой Пушкин  переехал  в Петербург.</a:t>
            </a:r>
          </a:p>
          <a:p>
            <a:pPr algn="just">
              <a:lnSpc>
                <a:spcPts val="1300"/>
              </a:lnSpc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Поэт  полон  поэтических   замыслов  и  свершений. Особое   место  в  творчестве  данного  периода   занимает  историческая   тема  («История Пугачёва», «Капитанская  дочка»).  Были  написаны  «Пиковая    дама», «Дубровский», «Медный   всадник».</a:t>
            </a:r>
            <a:endParaRPr lang="ru-RU" sz="1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5968" b="40251"/>
          <a:stretch>
            <a:fillRect/>
          </a:stretch>
        </p:blipFill>
        <p:spPr bwMode="auto">
          <a:xfrm>
            <a:off x="96818" y="550855"/>
            <a:ext cx="28321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336541"/>
            <a:ext cx="2546388" cy="2769989"/>
          </a:xfrm>
        </p:spPr>
        <p:txBody>
          <a:bodyPr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 Сергеевич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Пушкин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родился   в    Москве 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26  мая (6 июня)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1799 года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 дворянской  семье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 день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праздника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Вознесения.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5710" y="336541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6818" y="50789"/>
            <a:ext cx="5572164" cy="30718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59127"/>
          <a:stretch>
            <a:fillRect/>
          </a:stretch>
        </p:blipFill>
        <p:spPr bwMode="auto">
          <a:xfrm>
            <a:off x="96818" y="550855"/>
            <a:ext cx="56689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50892" y="0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А.С.Пушкина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60" y="122227"/>
            <a:ext cx="5164295" cy="369332"/>
          </a:xfrm>
        </p:spPr>
        <p:txBody>
          <a:bodyPr/>
          <a:lstStyle/>
          <a:p>
            <a:r>
              <a:rPr lang="ru-RU" sz="2400" dirty="0" smtClean="0"/>
              <a:t>Последние  годы  жизни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2834" y="0"/>
            <a:ext cx="3164362" cy="3323987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1400" dirty="0" smtClean="0"/>
              <a:t>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        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Последние  годы  жизни  Пушкина  -  годы  напряженной  работы  и  высоких  замыслов, отмечены  враждебностью  окружавшего  его  общества, литературным  одиночеством,  материальными  трудностями. 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 именно  в   эти  годы  появились  многие   произведения,  такие  как  «Вновь  я  посетил…» и «Я памятник себе воздвиг нерукотворный…».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Documents and Settings\Администратор\Рабочий стол\Замира 30 октября\Пушкин 1\359605213.jpg"/>
          <p:cNvPicPr>
            <a:picLocks noChangeAspect="1" noChangeArrowheads="1"/>
          </p:cNvPicPr>
          <p:nvPr/>
        </p:nvPicPr>
        <p:blipFill>
          <a:blip r:embed="rId2"/>
          <a:srcRect b="3932"/>
          <a:stretch>
            <a:fillRect/>
          </a:stretch>
        </p:blipFill>
        <p:spPr bwMode="auto">
          <a:xfrm>
            <a:off x="96818" y="550855"/>
            <a:ext cx="2143140" cy="2571768"/>
          </a:xfrm>
          <a:prstGeom prst="rect">
            <a:avLst/>
          </a:prstGeom>
          <a:noFill/>
        </p:spPr>
      </p:pic>
      <p:pic>
        <p:nvPicPr>
          <p:cNvPr id="15365" name="Picture 5" descr="C:\Documents and Settings\Администратор\Рабочий стол\Замира 30 октября\Пушкин 1\47248902_0_6c66_4108427f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18" y="2479681"/>
            <a:ext cx="571504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84803"/>
          </a:xfrm>
        </p:spPr>
        <p:txBody>
          <a:bodyPr/>
          <a:lstStyle/>
          <a:p>
            <a:pPr algn="ctr"/>
            <a:r>
              <a:rPr lang="ru-RU" sz="2400" dirty="0" smtClean="0"/>
              <a:t>                              Дуэль  </a:t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1193797"/>
            <a:ext cx="5472608" cy="1892826"/>
          </a:xfrm>
        </p:spPr>
        <p:txBody>
          <a:bodyPr/>
          <a:lstStyle/>
          <a:p>
            <a:r>
              <a:rPr lang="ru-RU" sz="1100" dirty="0" smtClean="0">
                <a:solidFill>
                  <a:srgbClr val="0070C0"/>
                </a:solidFill>
              </a:rPr>
              <a:t>                                                                     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В  ноябре 1836 года    Александр Сергеевич  получает  от  Дантеса  по  почте  письмо, содержание  которого  оскорбляет  его  и  честь  его   жены. Пушкин  вызывает Дантеса  на  дуэль.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27  января 1837 года, в  5-м  часу  вечера,  на  Чёрной  речке в  предместье  Петербурга  состоялась  роковая  дуэль А.С.Пушкина  с Дантесом,  на  которой  Пушкин   был  смертельно  ранен в  живот. Прожив  два  дня  в  страшных   мучениях,  Пушкин  умер 29 января (ныне 10  февраля) 1837   года.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93192" y="622293"/>
            <a:ext cx="5472608" cy="815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                                         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Погиб поэт,  невольник  чести!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Пал,  оклеветанный   молвой…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1400" b="1" i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М.Ю.Лермонтов</a:t>
            </a:r>
            <a:r>
              <a:rPr lang="ru-RU" sz="1400" b="1" i="1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</a:t>
            </a:r>
            <a:endParaRPr kumimoji="0" lang="ru-RU" sz="11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314" name="Picture 2" descr="C:\Documents and Settings\Администратор\Рабочий стол\Замира 30 октября\Пушкин 1\pushkin-83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122227"/>
            <a:ext cx="2571768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25776" y="2122491"/>
            <a:ext cx="2597148" cy="928694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     </a:t>
            </a:r>
            <a:r>
              <a:rPr lang="ru-RU" sz="1400" dirty="0" smtClean="0">
                <a:solidFill>
                  <a:srgbClr val="0070C0"/>
                </a:solidFill>
              </a:rPr>
              <a:t>А.С.Пушкин   похоронен  в </a:t>
            </a:r>
            <a:r>
              <a:rPr lang="ru-RU" sz="1400" dirty="0" err="1" smtClean="0">
                <a:solidFill>
                  <a:srgbClr val="0070C0"/>
                </a:solidFill>
              </a:rPr>
              <a:t>Святогорском</a:t>
            </a:r>
            <a:r>
              <a:rPr lang="ru-RU" sz="1400" dirty="0" smtClean="0">
                <a:solidFill>
                  <a:srgbClr val="0070C0"/>
                </a:solidFill>
              </a:rPr>
              <a:t>  монастыре  Псковской  области.</a:t>
            </a:r>
          </a:p>
          <a:p>
            <a:endParaRPr lang="ru-RU" sz="1400" dirty="0" smtClean="0">
              <a:solidFill>
                <a:srgbClr val="0070C0"/>
              </a:solidFill>
            </a:endParaRPr>
          </a:p>
          <a:p>
            <a:endParaRPr lang="ru-RU" sz="1400" dirty="0" smtClean="0">
              <a:solidFill>
                <a:srgbClr val="0070C0"/>
              </a:solidFill>
            </a:endParaRPr>
          </a:p>
        </p:txBody>
      </p:sp>
      <p:pic>
        <p:nvPicPr>
          <p:cNvPr id="14338" name="Picture 2" descr="C:\Documents and Settings\Администратор\Рабочий стол\Замира 30 октября\Пушкин 1\3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966" y="193665"/>
            <a:ext cx="2214578" cy="1895471"/>
          </a:xfrm>
          <a:prstGeom prst="rect">
            <a:avLst/>
          </a:prstGeom>
          <a:noFill/>
        </p:spPr>
      </p:pic>
      <p:pic>
        <p:nvPicPr>
          <p:cNvPr id="14339" name="Picture 3" descr="C:\Documents and Settings\Администратор\Рабочий стол\Замира 30 октября\Пушкин 1\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56" y="407979"/>
            <a:ext cx="3071834" cy="2286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6818" y="50789"/>
            <a:ext cx="5572164" cy="31432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56" y="102424"/>
            <a:ext cx="6000792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800" spc="15" dirty="0" smtClean="0"/>
              <a:t>Задания для самостоятельного выполнения</a:t>
            </a:r>
            <a:endParaRPr sz="1800" spc="5" dirty="0"/>
          </a:p>
        </p:txBody>
      </p:sp>
      <p:sp>
        <p:nvSpPr>
          <p:cNvPr id="5" name="object 5"/>
          <p:cNvSpPr/>
          <p:nvPr/>
        </p:nvSpPr>
        <p:spPr>
          <a:xfrm>
            <a:off x="311133" y="680283"/>
            <a:ext cx="1111148" cy="370638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9892" y="765169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7016" y="2765433"/>
            <a:ext cx="1285883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9892" y="2622557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13"/>
          <p:cNvGrpSpPr/>
          <p:nvPr/>
        </p:nvGrpSpPr>
        <p:grpSpPr>
          <a:xfrm>
            <a:off x="377244" y="1199601"/>
            <a:ext cx="906780" cy="1353820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object 16"/>
          <p:cNvGrpSpPr/>
          <p:nvPr/>
        </p:nvGrpSpPr>
        <p:grpSpPr>
          <a:xfrm>
            <a:off x="320975" y="2634669"/>
            <a:ext cx="1043940" cy="231775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441450" y="883761"/>
            <a:ext cx="40132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Прочитать  материал  учебника   о   жизни  и   творчестве 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А.С. Пушкина на  страницах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104 – 111 , написать  конспект  статьи.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008" y="122227"/>
            <a:ext cx="5164295" cy="307777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Сергей   Львович  Пушкин (1770 – 1838)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265103"/>
            <a:ext cx="2857520" cy="3093154"/>
          </a:xfrm>
        </p:spPr>
        <p:txBody>
          <a:bodyPr/>
          <a:lstStyle/>
          <a:p>
            <a:r>
              <a:rPr lang="ru-RU" sz="8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       </a:t>
            </a:r>
          </a:p>
          <a:p>
            <a:pPr algn="just"/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Сергей  Львович  принадлежал </a:t>
            </a:r>
          </a:p>
          <a:p>
            <a:pPr algn="just"/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  древнему   дворянскому  роду, упоминаемому  в  Летописях </a:t>
            </a:r>
          </a:p>
          <a:p>
            <a:pPr algn="just"/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 времен  Ивана  Грозного.</a:t>
            </a:r>
          </a:p>
          <a:p>
            <a:pPr algn="just"/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Отец  поэта   был  тесно  связан </a:t>
            </a:r>
          </a:p>
          <a:p>
            <a:pPr algn="just"/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 литературными  кругами,  знаком  с Д.И.Фонвизиным, К.Н. </a:t>
            </a:r>
            <a:r>
              <a:rPr lang="ru-RU" sz="1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Батюшко-вым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П.А.Вяземским,  В.А.Жуковским, Н.М.Карамзиным и  многими  другими   литераторами.</a:t>
            </a:r>
          </a:p>
          <a:p>
            <a:pPr algn="just"/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Пушкин-отец     писал     стихи</a:t>
            </a:r>
          </a:p>
          <a:p>
            <a:pPr algn="just"/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 даже    целые  поэмы,  оставил  краткие  воспоминания  о  сыне.</a:t>
            </a:r>
          </a:p>
          <a:p>
            <a:pPr algn="just"/>
            <a:r>
              <a:rPr lang="ru-RU" sz="1200" dirty="0" smtClean="0">
                <a:solidFill>
                  <a:srgbClr val="0070C0"/>
                </a:solidFill>
              </a:rPr>
              <a:t>                  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7214" y="836607"/>
            <a:ext cx="257176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07777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Надежда Осиповна  Пушкина  (1755 – 1836)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4206" y="407979"/>
            <a:ext cx="3714776" cy="305468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Надежда Осиповна  Пушкина  была  внучкой  Ибрагима  Ганнибала – «арапа  Петра Великого»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В 1796  году  вышла   замуж  за С. Л. Пушкина. 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В 1814  году  вместе  с  детьми  переехала  из  Москвы  в Петербург,  где  постоянно   навещала сына Александра  в Царскосельском  лицее.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С  одобрения  В.А.Жуковского  и  Н.М.Карамзина  принимала  участие  в  судьбе  ссыльного  Александра ( без  ведома   сына).</a:t>
            </a:r>
          </a:p>
          <a:p>
            <a:endParaRPr lang="ru-RU" sz="1050" dirty="0" smtClean="0">
              <a:solidFill>
                <a:srgbClr val="FF000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1908177"/>
            <a:ext cx="5184575" cy="2400657"/>
          </a:xfrm>
        </p:spPr>
        <p:txBody>
          <a:bodyPr/>
          <a:lstStyle/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                    Ольга Сергеевна                               Лев  Сергеевич</a:t>
            </a:r>
          </a:p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                         Павлищева                                         Пушкин</a:t>
            </a:r>
          </a:p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                         (1797 – 1868)                                     (1805 - 1852)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    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У Пушкиных, помимо  Александра,  было  ещё  двое   детей:  старшая   дочь Ольга  и  младший   сын Лев.</a:t>
            </a:r>
          </a:p>
          <a:p>
            <a:pPr algn="ct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     Родители   мало  времени  уделяли    детям.</a:t>
            </a: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65000" t="52111" r="8750" b="9138"/>
          <a:stretch>
            <a:fillRect/>
          </a:stretch>
        </p:blipFill>
        <p:spPr bwMode="auto">
          <a:xfrm>
            <a:off x="3382966" y="122227"/>
            <a:ext cx="1643074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10833" t="50861" r="67605"/>
          <a:stretch>
            <a:fillRect/>
          </a:stretch>
        </p:blipFill>
        <p:spPr bwMode="auto">
          <a:xfrm>
            <a:off x="811198" y="122227"/>
            <a:ext cx="1643074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884" y="979483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652" y="979483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96818" y="50789"/>
            <a:ext cx="5572164" cy="30718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132" y="2051053"/>
            <a:ext cx="5256584" cy="1877437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050" dirty="0" smtClean="0">
                <a:solidFill>
                  <a:srgbClr val="FF0000"/>
                </a:solidFill>
              </a:rPr>
              <a:t>         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1805 – 1810    годах жили  в  Захарово каждое   лето – </a:t>
            </a: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 мая  по  сентябрь.  Здесь   будущий  поэт  узнал  и  полюбил русскую   деревню  с  её  природой.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Имение   бабушки  со стороны матери   Марии  Алексеевны  Ганнибал    -  Захарово)</a:t>
            </a: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9236"/>
          <a:stretch>
            <a:fillRect/>
          </a:stretch>
        </p:blipFill>
        <p:spPr bwMode="auto">
          <a:xfrm>
            <a:off x="525446" y="0"/>
            <a:ext cx="4572032" cy="226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6818" y="50789"/>
            <a:ext cx="5572164" cy="30718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Арина  Родионовна Яковлева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400600" cy="2462213"/>
          </a:xfrm>
        </p:spPr>
        <p:txBody>
          <a:bodyPr/>
          <a:lstStyle/>
          <a:p>
            <a:r>
              <a:rPr lang="ru-RU" sz="1400" dirty="0" smtClean="0"/>
              <a:t>   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dirty="0" smtClean="0"/>
              <a:t>                                                               Но  я плоды  своих  мечтаний</a:t>
            </a:r>
          </a:p>
          <a:p>
            <a:r>
              <a:rPr lang="ru-RU" sz="1200" dirty="0" smtClean="0"/>
              <a:t>                                                                И   гармонических   затей          </a:t>
            </a:r>
          </a:p>
          <a:p>
            <a:r>
              <a:rPr lang="ru-RU" sz="1200" dirty="0" smtClean="0"/>
              <a:t>    Арина Родионовна                          Читаю только старой  няне,</a:t>
            </a:r>
          </a:p>
          <a:p>
            <a:r>
              <a:rPr lang="ru-RU" sz="1200" dirty="0" smtClean="0"/>
              <a:t>    Яковлева                                           Подруге  юности   моей.</a:t>
            </a:r>
          </a:p>
          <a:p>
            <a:r>
              <a:rPr lang="ru-RU" sz="1200" dirty="0" smtClean="0"/>
              <a:t>                                                                                               А.С.Пушкин.</a:t>
            </a:r>
          </a:p>
          <a:p>
            <a:endParaRPr lang="ru-RU" sz="1200" dirty="0" smtClean="0"/>
          </a:p>
          <a:p>
            <a:r>
              <a:rPr lang="ru-RU" sz="1200" dirty="0" smtClean="0"/>
              <a:t>        Благотворное  влияние   оказала  на  маленького  Сашу няня Арина Родионовна, которая    была  неграмотной,  но   знала  очень много  и  складно говорила.      Именно  у  неё  будущий   поэт  получил первые   уроки  литературного  мастерства.  В  основе   сказок  Пушкина   лежат  произведения   устного  народного  творчества, рассказанные  Ариной  Родионовной.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708" t="27139" r="8729"/>
          <a:stretch>
            <a:fillRect/>
          </a:stretch>
        </p:blipFill>
        <p:spPr bwMode="auto">
          <a:xfrm>
            <a:off x="239694" y="550855"/>
            <a:ext cx="226992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264" y="122227"/>
            <a:ext cx="5164295" cy="36933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Домашнее  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7" y="550855"/>
            <a:ext cx="2928958" cy="3139321"/>
          </a:xfrm>
        </p:spPr>
        <p:txBody>
          <a:bodyPr/>
          <a:lstStyle/>
          <a:p>
            <a:pPr algn="just"/>
            <a:r>
              <a:rPr lang="ru-RU" sz="1200" dirty="0" smtClean="0"/>
              <a:t>       Александр </a:t>
            </a:r>
            <a:r>
              <a:rPr lang="ru-RU" sz="1200" dirty="0" smtClean="0"/>
              <a:t>вышел  из   детского   возраста, поэтому,  как   было  </a:t>
            </a:r>
          </a:p>
          <a:p>
            <a:pPr algn="just"/>
            <a:r>
              <a:rPr lang="ru-RU" sz="1200" dirty="0" smtClean="0"/>
              <a:t>принято  в  дворянских  семьях,  маленькому  Пушкину   наняли  гувернера-иностранца. И  в  7   лет  Саша   начинает  изучать  немецкий,  французский и  английский   языки.</a:t>
            </a:r>
          </a:p>
          <a:p>
            <a:pPr algn="just"/>
            <a:r>
              <a:rPr lang="ru-RU" sz="1200" smtClean="0"/>
              <a:t>  </a:t>
            </a:r>
            <a:r>
              <a:rPr lang="ru-RU" sz="1200" smtClean="0"/>
              <a:t>    </a:t>
            </a:r>
            <a:r>
              <a:rPr lang="ru-RU" sz="1200" dirty="0" smtClean="0"/>
              <a:t>В  доме  Пушкиных  мало  говорили  по-русски, в  основном  по-французски,  поэтому  первые  стихи  он  пишет именно  на  французском      языке.   С   9    лет  </a:t>
            </a:r>
          </a:p>
          <a:p>
            <a:pPr algn="just"/>
            <a:r>
              <a:rPr lang="ru-RU" sz="1200" dirty="0" smtClean="0"/>
              <a:t>у Пушкина   появляется  страсть   </a:t>
            </a:r>
          </a:p>
          <a:p>
            <a:pPr algn="just"/>
            <a:r>
              <a:rPr lang="ru-RU" sz="1200" dirty="0" smtClean="0"/>
              <a:t>к   чтению.</a:t>
            </a:r>
          </a:p>
          <a:p>
            <a:pPr algn="just"/>
            <a:r>
              <a:rPr lang="ru-RU" sz="1200" dirty="0" smtClean="0"/>
              <a:t>  </a:t>
            </a: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70C0"/>
                </a:solidFill>
              </a:rPr>
              <a:t>        </a:t>
            </a:r>
            <a:endParaRPr lang="ru-RU" sz="10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090" y="622293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:\Documents and Settings\Администратор\Рабочий стол\Замира 30 октября\Пушкин 1\Жуковскийgi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338" y="550855"/>
            <a:ext cx="1214446" cy="12858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2400" dirty="0" smtClean="0"/>
              <a:t>Творческая   атмосфера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1836739"/>
            <a:ext cx="5429288" cy="1200329"/>
          </a:xfrm>
        </p:spPr>
        <p:txBody>
          <a:bodyPr/>
          <a:lstStyle/>
          <a:p>
            <a:pPr algn="just"/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доме  родителей Пушкина  собирались  самые известные  писатели.  Они  читали  свои произведения,  играли спектакли, говорили  о  литературе.  С юных лет  будущий  поэт  рос  в  этой  атмосфере  творчества. Это  и  стало  превосходной  умственной   школой  для  пытливого  ребенка.   Так  прошло  одиннадцать  лет  его   жизни,  </a:t>
            </a:r>
          </a:p>
          <a:p>
            <a:pPr algn="just"/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впереди   писателя  ждало  ещё  много  интересного.</a:t>
            </a:r>
            <a:endParaRPr lang="ru-RU" sz="1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Documents and Settings\Администратор\Рабочий стол\Замира 30 октября\Пушкин 1\m_21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016" y="479417"/>
            <a:ext cx="1214446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Documents and Settings\Администратор\Рабочий стол\Замира 30 октября\Пушкин 1\Вяземский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32" y="550855"/>
            <a:ext cx="1143008" cy="1214446"/>
          </a:xfrm>
          <a:prstGeom prst="rect">
            <a:avLst/>
          </a:prstGeom>
          <a:noFill/>
        </p:spPr>
      </p:pic>
      <p:pic>
        <p:nvPicPr>
          <p:cNvPr id="9222" name="Picture 6" descr="C:\Documents and Settings\Администратор\Рабочий стол\Замира 30 октября\Пушкин 1\Карамзин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4536" y="550855"/>
            <a:ext cx="1143008" cy="11430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2570" y="1550987"/>
            <a:ext cx="1071570" cy="2462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П.А.Вяземский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8454" y="1622425"/>
            <a:ext cx="1143008" cy="2462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К.Н.Батюшков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25776" y="1622425"/>
            <a:ext cx="1071570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В.А Жуковский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5974" y="1550987"/>
            <a:ext cx="1000132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Н.М.Карамзин 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4576</TotalTime>
  <Words>1509</Words>
  <Application>Microsoft Office PowerPoint</Application>
  <PresentationFormat>Произвольный</PresentationFormat>
  <Paragraphs>162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   Литература </vt:lpstr>
      <vt:lpstr>Слайд 2</vt:lpstr>
      <vt:lpstr>Сергей   Львович  Пушкин (1770 – 1838)</vt:lpstr>
      <vt:lpstr>Надежда Осиповна  Пушкина  (1755 – 1836)</vt:lpstr>
      <vt:lpstr>Слайд 5</vt:lpstr>
      <vt:lpstr>Слайд 6</vt:lpstr>
      <vt:lpstr>       Арина  Родионовна Яковлева</vt:lpstr>
      <vt:lpstr>Домашнее  образование</vt:lpstr>
      <vt:lpstr>         Творческая   атмосфера</vt:lpstr>
      <vt:lpstr> Лицейские  годы</vt:lpstr>
      <vt:lpstr>Слайд 11</vt:lpstr>
      <vt:lpstr> Известность  и  слава  Пушкина </vt:lpstr>
      <vt:lpstr>     Михайловское </vt:lpstr>
      <vt:lpstr>  Южная   ссылка   ( май 1820 -  август  1824) </vt:lpstr>
      <vt:lpstr>Михайловское (1824  -  1826 годы)</vt:lpstr>
      <vt:lpstr>   Возвращение  в  Москву      (1826 -1830 )  </vt:lpstr>
      <vt:lpstr>   Помолвка  с Н.Н.Гончаровой</vt:lpstr>
      <vt:lpstr>Болдинская  осень</vt:lpstr>
      <vt:lpstr>Петербург   (1831 – 1833) </vt:lpstr>
      <vt:lpstr>Слайд 20</vt:lpstr>
      <vt:lpstr>Последние  годы  жизни</vt:lpstr>
      <vt:lpstr>                              Дуэль   </vt:lpstr>
      <vt:lpstr>Слайд 23</vt:lpstr>
      <vt:lpstr>Задания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LAN_OS</cp:lastModifiedBy>
  <cp:revision>586</cp:revision>
  <dcterms:created xsi:type="dcterms:W3CDTF">2020-04-13T08:05:42Z</dcterms:created>
  <dcterms:modified xsi:type="dcterms:W3CDTF">2020-11-01T16:53:03Z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