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345" r:id="rId3"/>
    <p:sldId id="358" r:id="rId4"/>
    <p:sldId id="346" r:id="rId5"/>
    <p:sldId id="347" r:id="rId6"/>
    <p:sldId id="369" r:id="rId7"/>
    <p:sldId id="348" r:id="rId8"/>
    <p:sldId id="349" r:id="rId9"/>
    <p:sldId id="359" r:id="rId10"/>
    <p:sldId id="360" r:id="rId11"/>
    <p:sldId id="361" r:id="rId12"/>
    <p:sldId id="363" r:id="rId13"/>
    <p:sldId id="362" r:id="rId14"/>
    <p:sldId id="364" r:id="rId15"/>
    <p:sldId id="365" r:id="rId16"/>
    <p:sldId id="366" r:id="rId17"/>
    <p:sldId id="367" r:id="rId18"/>
    <p:sldId id="368" r:id="rId19"/>
    <p:sldId id="370" r:id="rId20"/>
    <p:sldId id="262" r:id="rId21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132" autoAdjust="0"/>
    <p:restoredTop sz="91163" autoAdjust="0"/>
  </p:normalViewPr>
  <p:slideViewPr>
    <p:cSldViewPr>
      <p:cViewPr>
        <p:scale>
          <a:sx n="150" d="100"/>
          <a:sy n="150" d="100"/>
        </p:scale>
        <p:origin x="-498" y="-6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  Литература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Денис  Иванович  Фонвизин.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Очерк  жизни  и  творчества.</a:t>
            </a: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Биография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854"/>
            <a:ext cx="5765800" cy="26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50" cy="2462213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sz="1600" dirty="0" smtClean="0"/>
              <a:t>      </a:t>
            </a:r>
            <a:r>
              <a:rPr lang="ru-RU" sz="1600" dirty="0" smtClean="0"/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Учился Д.И.Фонвизин отлично 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 начале 1757 года был представлен попечителю университета  Шувалову,  жившему в Петербурге.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Петербург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произвёл на мальчика сильное впечатление.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познакомился 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Ломоно-совым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видными театральными деятелями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актёрами того времени.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Биография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622293"/>
            <a:ext cx="2882900" cy="2462213"/>
          </a:xfrm>
        </p:spPr>
        <p:txBody>
          <a:bodyPr/>
          <a:lstStyle/>
          <a:p>
            <a:pPr algn="just"/>
            <a:r>
              <a:rPr lang="ru-RU" sz="1600" dirty="0" smtClean="0"/>
              <a:t>       Особенно поразил Фонвизина театр. «Ничто, - писал он, -  в Петербурге  так меня не восхищало, как театр, который я увидел первый раз отроду...</a:t>
            </a:r>
          </a:p>
          <a:p>
            <a:pPr algn="just"/>
            <a:r>
              <a:rPr lang="ru-RU" sz="1600" dirty="0" smtClean="0"/>
              <a:t>Действия, произведённого во мне театром, почти описать невозможно» .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6"/>
            <a:ext cx="242889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t="50040"/>
          <a:stretch>
            <a:fillRect/>
          </a:stretch>
        </p:blipFill>
        <p:spPr bwMode="auto">
          <a:xfrm>
            <a:off x="0" y="0"/>
            <a:ext cx="5765800" cy="324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Биография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479549"/>
            <a:ext cx="5357850" cy="1765301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sz="1500" dirty="0" smtClean="0"/>
              <a:t>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1760 году, окончив гимназию,  Фонвизин  поступает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  Московский университет. 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 студенческие годы  он пишет ряд сатирических произведений: посланий, басен, эпиграмм. По выходе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университета Фонвизин  поступает на службу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Коллегию иностранных дел  и продолжает интересоваться литературой и театром.</a:t>
            </a:r>
          </a:p>
          <a:p>
            <a:pPr algn="just"/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Творчество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3218700" cy="2492990"/>
          </a:xfrm>
        </p:spPr>
        <p:txBody>
          <a:bodyPr/>
          <a:lstStyle/>
          <a:p>
            <a:pPr algn="just"/>
            <a:r>
              <a:rPr lang="ru-RU" sz="1600" dirty="0" smtClean="0"/>
              <a:t>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1776 году (по другим данным - в 1769 г.)  Фонвизин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написал первую комедию «Бригадир». Он читал эту комедию в писательских кругах и в домах вельмож, приковав к себе и «Бригадиру»  всеобщее внимание.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О комедии заговорили.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4404" y="0"/>
            <a:ext cx="2311396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8934" y="122227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Творчество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479417"/>
            <a:ext cx="2903578" cy="2462213"/>
          </a:xfrm>
        </p:spPr>
        <p:txBody>
          <a:bodyPr/>
          <a:lstStyle/>
          <a:p>
            <a:pPr algn="ctr"/>
            <a:r>
              <a:rPr lang="ru-RU" sz="1600" dirty="0" smtClean="0"/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молодого автора обратил внимание Н.И.Панин, руководивший тогда внешней политикой России.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Фонвизин становится его ближайшим помощником.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8652" y="122227"/>
            <a:ext cx="250033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122227"/>
            <a:ext cx="5668982" cy="300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Творчество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521301"/>
            <a:ext cx="5572164" cy="1477328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Одна из основных тем комедии – тема низкопоклонства дворянства перед Западом,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в частности перед всем французским. Фонвизин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на примере сына  бригадира – Иванушки показывает, какие плоды даёт неправильное воспитание, 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к какому нравственному уродству оно приводит.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760" y="122227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   Творчество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9958" y="536416"/>
            <a:ext cx="3357586" cy="2708434"/>
          </a:xfrm>
        </p:spPr>
        <p:txBody>
          <a:bodyPr/>
          <a:lstStyle/>
          <a:p>
            <a:pPr algn="just"/>
            <a:r>
              <a:rPr lang="ru-RU" sz="1600" dirty="0" smtClean="0"/>
              <a:t>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1777-1778 годах Фонвизин совершает заграничное путешествие в Германию и во Францию. Важность этого путешествия  заключалась в том, что впечатления именно от этой поездки он описал позже в своих знаменитых «Записках первого путешественника», сыгравших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дальнейшем значительную роль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становлении русской прозы.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b="3366"/>
          <a:stretch>
            <a:fillRect/>
          </a:stretch>
        </p:blipFill>
        <p:spPr bwMode="auto">
          <a:xfrm>
            <a:off x="96818" y="122227"/>
            <a:ext cx="197546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8388" y="122227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Творчество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6" y="622293"/>
            <a:ext cx="3664998" cy="2339102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  </a:t>
            </a:r>
            <a:r>
              <a:rPr lang="en-US" sz="1600" dirty="0" smtClean="0">
                <a:solidFill>
                  <a:schemeClr val="tx1"/>
                </a:solidFill>
              </a:rPr>
              <a:t>   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178</a:t>
            </a:r>
            <a:r>
              <a:rPr lang="en-US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году Фонвизин </a:t>
            </a:r>
            <a:r>
              <a:rPr lang="en-US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вышел в отставку. Освободившись от службы,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всецело  отдаётся литературной работе. 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этом же году Фонвизин завершил свою комедию «Недоросль», ставшую вершиной русской драматургии </a:t>
            </a:r>
            <a:r>
              <a:rPr lang="en-US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XVIII 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века.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8904" t="6555" r="7930" b="8811"/>
          <a:stretch>
            <a:fillRect/>
          </a:stretch>
        </p:blipFill>
        <p:spPr bwMode="auto">
          <a:xfrm>
            <a:off x="0" y="0"/>
            <a:ext cx="1882768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Творчество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2492990"/>
          </a:xfrm>
        </p:spPr>
        <p:txBody>
          <a:bodyPr/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1788 году Фонвизин предпринимает попытку начать издание журнала  «Друг честных людей, или Стародум», но разрешения не получает. Он начал писать воспоминания «Чистосердечное признание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делах моих и размышлениях», но не закончил их: смерть прервала работу.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Умер  Д.И. Фонвизин 1 декабря 1792 года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Петербурге, где и был похоронен в Александро-Невской лавре.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29288" cy="553998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Всей душой Фонвизин любил родину и свой народ.</a:t>
            </a:r>
          </a:p>
          <a:p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Девизом его жизни были слова: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2834" y="622293"/>
            <a:ext cx="3214710" cy="1450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>
              <a:lnSpc>
                <a:spcPts val="27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Ты должен  посвятить</a:t>
            </a:r>
          </a:p>
          <a:p>
            <a:pPr marL="266700">
              <a:lnSpc>
                <a:spcPts val="27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Отечеству свой век,</a:t>
            </a:r>
          </a:p>
          <a:p>
            <a:pPr marL="266700">
              <a:lnSpc>
                <a:spcPts val="27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Коль хочешь навсегда </a:t>
            </a:r>
          </a:p>
          <a:p>
            <a:pPr marL="266700">
              <a:lnSpc>
                <a:spcPts val="27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Быть честный человек.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Documents and Settings\Администратор\Рабочий стол\11(2)\12-29.jpg"/>
          <p:cNvPicPr>
            <a:picLocks noChangeAspect="1" noChangeArrowheads="1"/>
          </p:cNvPicPr>
          <p:nvPr/>
        </p:nvPicPr>
        <p:blipFill>
          <a:blip r:embed="rId2" cstate="print"/>
          <a:srcRect t="50000"/>
          <a:stretch>
            <a:fillRect/>
          </a:stretch>
        </p:blipFill>
        <p:spPr bwMode="auto">
          <a:xfrm>
            <a:off x="2668586" y="2051053"/>
            <a:ext cx="2857520" cy="979483"/>
          </a:xfrm>
          <a:prstGeom prst="rect">
            <a:avLst/>
          </a:prstGeom>
          <a:noFill/>
        </p:spPr>
      </p:pic>
      <p:pic>
        <p:nvPicPr>
          <p:cNvPr id="3076" name="Picture 4" descr="C:\Documents and Settings\Администратор\Рабочий стол\11(2)\denis_fonvizin_avt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693731"/>
            <a:ext cx="232263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28749"/>
            <a:ext cx="5619204" cy="132343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0" dirty="0" smtClean="0">
                <a:latin typeface="Times New Roman" pitchFamily="18" charset="0"/>
                <a:cs typeface="Times New Roman" pitchFamily="18" charset="0"/>
              </a:rPr>
              <a:t>Что   называется   одой?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Назовите     виды  од.</a:t>
            </a:r>
          </a:p>
          <a:p>
            <a:pPr>
              <a:buFont typeface="Wingdings" pitchFamily="2" charset="2"/>
              <a:buChar char="Ø"/>
            </a:pP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570" y="908045"/>
            <a:ext cx="5240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Ода  -   жанр  лирики,  торжественная  песня,  посвященная  какому-либо  событию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или герою.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9694" y="1836739"/>
            <a:ext cx="524035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Торжественные</a:t>
            </a:r>
          </a:p>
          <a:p>
            <a:pPr>
              <a:buFont typeface="Wingdings" pitchFamily="2" charset="2"/>
              <a:buChar char="Ø"/>
            </a:pPr>
            <a:r>
              <a:rPr lang="ru-RU" sz="1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Духовные («пиндарические»)</a:t>
            </a:r>
          </a:p>
          <a:p>
            <a:pPr>
              <a:buFont typeface="Wingdings" pitchFamily="2" charset="2"/>
              <a:buChar char="Ø"/>
            </a:pPr>
            <a:r>
              <a:rPr lang="ru-RU" sz="1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Нравоучительные («</a:t>
            </a:r>
            <a:r>
              <a:rPr lang="ru-RU" sz="1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горацианские</a:t>
            </a:r>
            <a:r>
              <a:rPr lang="ru-RU" sz="1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>
              <a:buFont typeface="Wingdings" pitchFamily="2" charset="2"/>
              <a:buChar char="Ø"/>
            </a:pPr>
            <a:r>
              <a:rPr lang="ru-RU" sz="1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Любовные («анакреонтические»)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25578" y="407979"/>
            <a:ext cx="4091475" cy="200696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R="5080" algn="just">
              <a:spcBef>
                <a:spcPts val="17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marR="5080" algn="just">
              <a:spcBef>
                <a:spcPts val="17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Прочитать биографию Фонвизина на странице 34-35 учебника,  выписать в тетрадь факты  биографии и творчества писателя.</a:t>
            </a:r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lang="ru-RU" dirty="0" smtClean="0"/>
          </a:p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Повторение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479417"/>
            <a:ext cx="5619204" cy="2092881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 каких   частей  состоит   ода?</a:t>
            </a:r>
            <a:endParaRPr lang="en-US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4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Какие  постоянные   элементы  входят  в  композицию  оды?</a:t>
            </a:r>
          </a:p>
          <a:p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694" y="2265367"/>
            <a:ext cx="53578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Похвалы  определенному  лицу, нравоучительные  рассуждения, предсказания, исторические  и мифологические  образы,  обращения   к  природе, музам.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388" y="2908309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512" y="836607"/>
            <a:ext cx="5429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Обычно  она  состоит    из   трёх  частей: приступа введение   темы); рассуждения (  где развивается  тема  с  помощью  примеров);  заключения.</a:t>
            </a:r>
            <a:endParaRPr lang="ru-RU" sz="1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570" y="979483"/>
            <a:ext cx="494823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572164" cy="928694"/>
          </a:xfrm>
          <a:solidFill>
            <a:srgbClr val="0070C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По  какому  поводу   была  написана  «Ода  на   день  восшествия  на  всероссийский    престол Ея Величества  государыни  Императрицы </a:t>
            </a:r>
            <a:r>
              <a:rPr lang="ru-RU" sz="1400" dirty="0" err="1" smtClean="0">
                <a:solidFill>
                  <a:schemeClr val="bg1"/>
                </a:solidFill>
              </a:rPr>
              <a:t>Елисаветы</a:t>
            </a:r>
            <a:r>
              <a:rPr lang="ru-RU" sz="1400" dirty="0" smtClean="0">
                <a:solidFill>
                  <a:schemeClr val="bg1"/>
                </a:solidFill>
              </a:rPr>
              <a:t> Петровны  1747 года»?</a:t>
            </a:r>
          </a:p>
          <a:p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1132" y="2265367"/>
            <a:ext cx="5286412" cy="7848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Российской   академии  наук  был   дарован   новый   устав.  И в  1747  году  отмечалась  пятая  годовщина  воцарения   Елизаветы.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2330" y="979483"/>
            <a:ext cx="4643470" cy="4185761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Денис  Иванович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Фонвизин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1745 -  1792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Documents and Settings\Администратор\Рабочий стол\11(2)\index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550854"/>
            <a:ext cx="1957388" cy="26939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E:\Мои документы 3\Рамки\Круглые рамки\0_7e464_9396cd7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570" y="622293"/>
            <a:ext cx="1928826" cy="2622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Мои документы 3\Писатели 2\Русские писатели2\Пушкин\Пушкин фото\Новый рисунок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9826" y="102424"/>
            <a:ext cx="4286280" cy="315471"/>
          </a:xfrm>
        </p:spPr>
        <p:txBody>
          <a:bodyPr/>
          <a:lstStyle/>
          <a:p>
            <a:pPr algn="l"/>
            <a:r>
              <a:rPr lang="ru-RU" dirty="0" smtClean="0"/>
              <a:t>    </a:t>
            </a:r>
            <a:r>
              <a:rPr lang="ru-RU" dirty="0" smtClean="0">
                <a:solidFill>
                  <a:schemeClr val="tx1"/>
                </a:solidFill>
              </a:rPr>
              <a:t>А.С.Пушкин о  Д.И.Фонвизине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908045"/>
            <a:ext cx="4714908" cy="246221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Волшебный  край! Там в стары годы,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Сатиры смелый властелин,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Бли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  Фонвизин,  друг свободы…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«Евгений  Онегин»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…Сатирик превосходный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Невежество казнил в комедии народной.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«Послание к цензору»</a:t>
            </a:r>
          </a:p>
          <a:p>
            <a:pPr algn="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Биография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479417"/>
            <a:ext cx="3143272" cy="2523768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>
                <a:solidFill>
                  <a:srgbClr val="0070C0"/>
                </a:solidFill>
              </a:rPr>
              <a:t>Известно,  что  происхождение  Д.И.Фонвизина   было самое  благородное:  его  родовые  исторические  корни  уходили  в  древний рыцарский  род, представители которого ещё  при  Иване Грозном обосновались  в России, выйдя </a:t>
            </a:r>
            <a:endParaRPr lang="en-US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из  </a:t>
            </a:r>
            <a:r>
              <a:rPr lang="ru-RU" sz="1400" dirty="0" smtClean="0">
                <a:solidFill>
                  <a:srgbClr val="0070C0"/>
                </a:solidFill>
              </a:rPr>
              <a:t>Ливонии. Этот   именитый  род   дал  России  сразу  несколько поколений   служилых   дворян.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479417"/>
            <a:ext cx="242889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Биография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36416"/>
            <a:ext cx="3382966" cy="2708434"/>
          </a:xfrm>
        </p:spPr>
        <p:txBody>
          <a:bodyPr/>
          <a:lstStyle/>
          <a:p>
            <a:r>
              <a:rPr lang="ru-RU" sz="1400" dirty="0" smtClean="0"/>
              <a:t>       </a:t>
            </a:r>
            <a:r>
              <a:rPr lang="ru-RU" sz="1600" dirty="0" smtClean="0"/>
              <a:t>Фамилия   </a:t>
            </a:r>
            <a:r>
              <a:rPr lang="ru-RU" sz="1600" dirty="0" err="1" smtClean="0"/>
              <a:t>Фон-Визен</a:t>
            </a:r>
            <a:r>
              <a:rPr lang="ru-RU" sz="1600" dirty="0" smtClean="0"/>
              <a:t> ( Фон –</a:t>
            </a:r>
            <a:r>
              <a:rPr lang="ru-RU" sz="1600" dirty="0" err="1" smtClean="0"/>
              <a:t>Визин</a:t>
            </a:r>
            <a:r>
              <a:rPr lang="ru-RU" sz="1600" dirty="0" smtClean="0"/>
              <a:t>,  нем. </a:t>
            </a:r>
            <a:r>
              <a:rPr lang="en-US" sz="1600" dirty="0" smtClean="0"/>
              <a:t>von </a:t>
            </a:r>
            <a:r>
              <a:rPr lang="en-US" sz="1600" dirty="0" err="1" smtClean="0"/>
              <a:t>Wiesen</a:t>
            </a:r>
            <a:r>
              <a:rPr lang="en-US" sz="1600" dirty="0" smtClean="0"/>
              <a:t>)</a:t>
            </a:r>
          </a:p>
          <a:p>
            <a:r>
              <a:rPr lang="uz-Cyrl-UZ" sz="1600" dirty="0" smtClean="0"/>
              <a:t>употреблялась в </a:t>
            </a:r>
            <a:r>
              <a:rPr lang="ru-RU" sz="1600" dirty="0" smtClean="0"/>
              <a:t>Х</a:t>
            </a:r>
            <a:r>
              <a:rPr lang="en-US" sz="1600" dirty="0" smtClean="0"/>
              <a:t>VIII</a:t>
            </a:r>
            <a:r>
              <a:rPr lang="uz-Cyrl-UZ" sz="1600" dirty="0" smtClean="0"/>
              <a:t>  веке</a:t>
            </a:r>
            <a:r>
              <a:rPr lang="en-US" sz="1600" dirty="0" smtClean="0"/>
              <a:t> </a:t>
            </a:r>
            <a:r>
              <a:rPr lang="ru-RU" sz="1600" dirty="0" smtClean="0"/>
              <a:t>либо в два </a:t>
            </a:r>
            <a:r>
              <a:rPr lang="uz-Cyrl-UZ" sz="1600" dirty="0" smtClean="0"/>
              <a:t> отдельных слова, либо через дефис. Такое правописание сохранялось  вплоть до середины </a:t>
            </a:r>
            <a:r>
              <a:rPr lang="en-US" sz="1600" dirty="0" smtClean="0"/>
              <a:t>XIX</a:t>
            </a:r>
            <a:r>
              <a:rPr lang="ru-RU" sz="1600" dirty="0" smtClean="0"/>
              <a:t> века, пока литературовед Н.С.Тихонравов не установил</a:t>
            </a:r>
            <a:r>
              <a:rPr lang="en-US" sz="1600" dirty="0" smtClean="0"/>
              <a:t> </a:t>
            </a:r>
            <a:r>
              <a:rPr lang="uz-Cyrl-UZ" sz="1600" dirty="0" smtClean="0"/>
              <a:t>слит</a:t>
            </a:r>
            <a:r>
              <a:rPr lang="ru-RU" sz="1600" dirty="0" err="1" smtClean="0"/>
              <a:t>ное</a:t>
            </a:r>
            <a:r>
              <a:rPr lang="ru-RU" sz="1600" dirty="0" smtClean="0"/>
              <a:t> написание фамилии знаменитого писателя. </a:t>
            </a: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7622" r="18615"/>
          <a:stretch>
            <a:fillRect/>
          </a:stretch>
        </p:blipFill>
        <p:spPr bwMode="auto">
          <a:xfrm>
            <a:off x="3597280" y="550856"/>
            <a:ext cx="2168520" cy="269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Биография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550855"/>
            <a:ext cx="3454404" cy="2462213"/>
          </a:xfrm>
        </p:spPr>
        <p:txBody>
          <a:bodyPr/>
          <a:lstStyle/>
          <a:p>
            <a:r>
              <a:rPr lang="ru-RU" sz="1600" dirty="0" smtClean="0"/>
              <a:t>          Д.И.Фонвизин родился в Москве.   Отец  его, помещик, служил в Москве </a:t>
            </a:r>
            <a:r>
              <a:rPr lang="ru-RU" sz="1600" dirty="0" smtClean="0"/>
              <a:t>чиновником</a:t>
            </a:r>
            <a:endParaRPr lang="en-US" sz="1600" dirty="0" smtClean="0"/>
          </a:p>
          <a:p>
            <a:r>
              <a:rPr lang="ru-RU" sz="1600" dirty="0" smtClean="0"/>
              <a:t> </a:t>
            </a:r>
            <a:r>
              <a:rPr lang="ru-RU" sz="1600" dirty="0" smtClean="0"/>
              <a:t>и </a:t>
            </a:r>
            <a:r>
              <a:rPr lang="ru-RU" sz="1600" dirty="0" smtClean="0"/>
              <a:t>отличался</a:t>
            </a:r>
            <a:r>
              <a:rPr lang="en-US" sz="1600" dirty="0" smtClean="0"/>
              <a:t> </a:t>
            </a:r>
            <a:r>
              <a:rPr lang="ru-RU" sz="1600" dirty="0" smtClean="0"/>
              <a:t> </a:t>
            </a:r>
            <a:r>
              <a:rPr lang="ru-RU" sz="1600" dirty="0" smtClean="0"/>
              <a:t>прямотой,  честностью и неподкупностью.</a:t>
            </a:r>
          </a:p>
          <a:p>
            <a:r>
              <a:rPr lang="ru-RU" sz="1600" dirty="0" smtClean="0"/>
              <a:t>         В 1755 году, как только открылась гимназия при Московском университете, отец отдаёт Дениса и его брата Павла туда учиться.</a:t>
            </a:r>
            <a:endParaRPr lang="ru-RU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b="51429"/>
          <a:stretch>
            <a:fillRect/>
          </a:stretch>
        </p:blipFill>
        <p:spPr bwMode="auto">
          <a:xfrm>
            <a:off x="168256" y="550856"/>
            <a:ext cx="2032343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3259</TotalTime>
  <Words>821</Words>
  <Application>Microsoft Office PowerPoint</Application>
  <PresentationFormat>Произвольный</PresentationFormat>
  <Paragraphs>103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  Литература </vt:lpstr>
      <vt:lpstr>                       Повторение</vt:lpstr>
      <vt:lpstr>                       Повторение </vt:lpstr>
      <vt:lpstr>Слайд 4</vt:lpstr>
      <vt:lpstr>                  Новая   тема</vt:lpstr>
      <vt:lpstr>    А.С.Пушкин о  Д.И.Фонвизине</vt:lpstr>
      <vt:lpstr>                Биография</vt:lpstr>
      <vt:lpstr>                    Биография </vt:lpstr>
      <vt:lpstr>                    Биография </vt:lpstr>
      <vt:lpstr>                    Биография </vt:lpstr>
      <vt:lpstr>                    Биография </vt:lpstr>
      <vt:lpstr>                    Биография </vt:lpstr>
      <vt:lpstr>          Творчество</vt:lpstr>
      <vt:lpstr>                    Творчество</vt:lpstr>
      <vt:lpstr>                    Творчество</vt:lpstr>
      <vt:lpstr>                            Творчество</vt:lpstr>
      <vt:lpstr>                      Творчество</vt:lpstr>
      <vt:lpstr>                    Творчество</vt:lpstr>
      <vt:lpstr>Слайд 19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345</cp:revision>
  <dcterms:created xsi:type="dcterms:W3CDTF">2020-04-13T08:05:42Z</dcterms:created>
  <dcterms:modified xsi:type="dcterms:W3CDTF">2020-10-04T18:15:06Z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