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90" r:id="rId3"/>
    <p:sldId id="372" r:id="rId4"/>
    <p:sldId id="373" r:id="rId5"/>
    <p:sldId id="374" r:id="rId6"/>
    <p:sldId id="376" r:id="rId7"/>
    <p:sldId id="377" r:id="rId8"/>
    <p:sldId id="378" r:id="rId9"/>
    <p:sldId id="391" r:id="rId10"/>
    <p:sldId id="381" r:id="rId11"/>
    <p:sldId id="382" r:id="rId12"/>
    <p:sldId id="383" r:id="rId13"/>
    <p:sldId id="380" r:id="rId14"/>
    <p:sldId id="379" r:id="rId15"/>
    <p:sldId id="375" r:id="rId16"/>
    <p:sldId id="384" r:id="rId17"/>
    <p:sldId id="385" r:id="rId18"/>
    <p:sldId id="386" r:id="rId19"/>
    <p:sldId id="388" r:id="rId20"/>
    <p:sldId id="392" r:id="rId21"/>
    <p:sldId id="262" r:id="rId22"/>
  </p:sldIdLst>
  <p:sldSz cx="5765800" cy="3244850"/>
  <p:notesSz cx="10020300" cy="6888163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686" autoAdjust="0"/>
    <p:restoredTop sz="99830" autoAdjust="0"/>
  </p:normalViewPr>
  <p:slideViewPr>
    <p:cSldViewPr>
      <p:cViewPr varScale="1">
        <p:scale>
          <a:sx n="123" d="100"/>
          <a:sy n="123" d="100"/>
        </p:scale>
        <p:origin x="-102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63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   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7886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lang="ru-RU" sz="2400" b="1" spc="-2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lang="en-US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400" b="1" spc="-1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700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Грибоедов.</a:t>
            </a:r>
          </a:p>
          <a:p>
            <a:pPr marL="18415" algn="ctr">
              <a:lnSpc>
                <a:spcPts val="1700"/>
              </a:lnSpc>
              <a:spcBef>
                <a:spcPts val="110"/>
              </a:spcBef>
            </a:pPr>
            <a:endParaRPr lang="ru-RU" sz="24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" algn="ctr">
              <a:lnSpc>
                <a:spcPts val="1700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Очерк  жизни  и  </a:t>
            </a: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en-US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1836739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Мои документы 3\Рамки\Простые рамки\Прозрачные\zolotaja-ramka_07.png"/>
          <p:cNvPicPr>
            <a:picLocks noChangeAspect="1" noChangeArrowheads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2761684" y="484547"/>
            <a:ext cx="2857520" cy="17859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0" y="622293"/>
            <a:ext cx="2643206" cy="153888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звании корнета Грибоедов в 1812 году нёс  службу в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кавале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рийском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полку,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нахо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дившемся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 резерве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smtClean="0">
                <a:solidFill>
                  <a:srgbClr val="FF0000"/>
                </a:solidFill>
              </a:rPr>
              <a:t>          </a:t>
            </a:r>
            <a:endParaRPr lang="ru-RU" sz="1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812602" y="2272819"/>
            <a:ext cx="28066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этому времени относится  первый литературный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писателя - комедия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«Молодые   супруги»</a:t>
            </a:r>
            <a:r>
              <a:rPr lang="en-US" sz="14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47" name="Picture 3" descr="E:\Мои документы 3\Рамки\Простые рамки\Прозрачные\0_aab40_4f8ad13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768" y="0"/>
            <a:ext cx="2714644" cy="3244850"/>
          </a:xfrm>
          <a:prstGeom prst="rect">
            <a:avLst/>
          </a:prstGeom>
          <a:noFill/>
        </p:spPr>
      </p:pic>
      <p:pic>
        <p:nvPicPr>
          <p:cNvPr id="6149" name="Picture 5" descr="C:\Documents and Settings\Администратор\Рабочий стол\ГрибоедовОчерки жизни\Griboedov-aleksandr-sergeevich-v-molod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60" y="479417"/>
            <a:ext cx="1928826" cy="225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0789"/>
            <a:ext cx="5522386" cy="430887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1816  году  Грибоедов  переезжает  в Санкт-Петербург,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работает  в  Коллегии иностранных дел</a:t>
            </a:r>
            <a:r>
              <a:rPr lang="ru-RU" sz="1400" dirty="0" smtClean="0">
                <a:solidFill>
                  <a:schemeClr val="bg1"/>
                </a:solidFill>
              </a:rPr>
              <a:t>    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Администратор\Рабочий стол\ГрибоедовОчерки жизни\kanal-griboedov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8" y="578593"/>
            <a:ext cx="3666756" cy="2556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ГрибоедовОчерки жизни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157" y="578593"/>
            <a:ext cx="1909938" cy="2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265103"/>
            <a:ext cx="3362716" cy="2769989"/>
          </a:xfrm>
          <a:solidFill>
            <a:schemeClr val="bg1"/>
          </a:solidFill>
        </p:spPr>
        <p:txBody>
          <a:bodyPr/>
          <a:lstStyle/>
          <a:p>
            <a:pPr indent="450850"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1818 году  Грибоедова   назначили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должность  секретаря царского поверенного, возглавлявшего русскую миссию в Тегеране.</a:t>
            </a:r>
          </a:p>
          <a:p>
            <a:pPr indent="450850" algn="l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своём  назначении  писатель  видел «политическую  ссылку». Планы  на  реализацию многочисленных  творческих  замыслов рушились.</a:t>
            </a:r>
          </a:p>
        </p:txBody>
      </p:sp>
      <p:pic>
        <p:nvPicPr>
          <p:cNvPr id="8194" name="Picture 2" descr="C:\Documents and Settings\Администратор\Рабочий стол\ГрибоедовОчерки жизни\aleksandr_griboedov2-590x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502" y="182265"/>
            <a:ext cx="2071702" cy="28496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187965"/>
            <a:ext cx="5400600" cy="64633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1400" dirty="0" smtClean="0"/>
              <a:t>Зимой 1822 года новым местом службы Грибоедова стал  Тифлис. Там он знакомится с Ниной Чавчавадзе, которая  впоследствии  становится  его женой.</a:t>
            </a:r>
          </a:p>
        </p:txBody>
      </p:sp>
      <p:pic>
        <p:nvPicPr>
          <p:cNvPr id="9219" name="Picture 3" descr="C:\Documents and Settings\Администратор\Рабочий стол\ГрибоедовОчерки жизни\254764.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552" y="836607"/>
            <a:ext cx="3857652" cy="2286016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ГрибоедовОчерки жизни\822517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78" y="836607"/>
            <a:ext cx="1643074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" y="38249"/>
            <a:ext cx="5616000" cy="664797"/>
          </a:xfrm>
          <a:solidFill>
            <a:srgbClr val="0070C0"/>
          </a:solidFill>
        </p:spPr>
        <p:txBody>
          <a:bodyPr/>
          <a:lstStyle/>
          <a:p>
            <a:pPr marL="87313" indent="268288"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Грузии Грибоедов начинает работать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 произведением, которое принесло ему всемирную славу  -  комедией  «Горе от ума»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Администратор\Рабочий стол\ГрибоедовОчерки жизни\gou_1500440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28" y="830337"/>
            <a:ext cx="5020040" cy="2245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588" y="758329"/>
            <a:ext cx="5616624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22227"/>
            <a:ext cx="5429288" cy="1723549"/>
          </a:xfrm>
          <a:solidFill>
            <a:schemeClr val="bg1"/>
          </a:solidFill>
        </p:spPr>
        <p:txBody>
          <a:bodyPr/>
          <a:lstStyle/>
          <a:p>
            <a:pPr indent="360363" algn="just"/>
            <a:r>
              <a:rPr lang="ru-RU" sz="1400" dirty="0" smtClean="0"/>
              <a:t>С большим уважением относился Грибоедов к  наро-дам,  населявшим  Россию.  Он  изучал   быт  и  нравы  горских  племён  Кавказа,  был  связан  с  интеллигенцией  Грузии, Азербайджана.  Много  сделал   для  освобождения  армянского  народа  от  гнёта   властей Персии, Турции.</a:t>
            </a:r>
          </a:p>
          <a:p>
            <a:pPr indent="360363" algn="just"/>
            <a:r>
              <a:rPr lang="ru-RU" sz="1400" dirty="0" smtClean="0"/>
              <a:t>Грибоедов  призывал  правительство  «</a:t>
            </a:r>
            <a:r>
              <a:rPr lang="ru-RU" sz="1400" dirty="0" err="1" smtClean="0"/>
              <a:t>благот</a:t>
            </a:r>
            <a:r>
              <a:rPr lang="en-US" sz="1400" dirty="0" smtClean="0"/>
              <a:t>-</a:t>
            </a:r>
            <a:r>
              <a:rPr lang="ru-RU" sz="1400" dirty="0" err="1" smtClean="0"/>
              <a:t>ворить</a:t>
            </a:r>
            <a:r>
              <a:rPr lang="ru-RU" sz="1400" dirty="0" smtClean="0"/>
              <a:t> всем своим подданным, какой бы они нации                ни были».</a:t>
            </a:r>
            <a:endParaRPr lang="ru-RU" sz="1400" dirty="0"/>
          </a:p>
        </p:txBody>
      </p:sp>
      <p:pic>
        <p:nvPicPr>
          <p:cNvPr id="11266" name="Picture 2" descr="C:\Documents and Settings\Администратор\Рабочий стол\ГрибоедовОчерки жизни\254779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1622426"/>
            <a:ext cx="2736304" cy="1428759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ГрибоедовОчерки жизни\254844.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1836740"/>
            <a:ext cx="2622756" cy="12144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06" y="133484"/>
            <a:ext cx="5303782" cy="984885"/>
          </a:xfrm>
          <a:solidFill>
            <a:schemeClr val="bg1"/>
          </a:solidFill>
        </p:spPr>
        <p:txBody>
          <a:bodyPr/>
          <a:lstStyle/>
          <a:p>
            <a:pPr indent="5397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январе 1826 года  в  связи   с   делом   декабристов  Грибоедова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арестовали,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держали  в  крепости,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доставили 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Петербург,  но   за  неимением  улик отпустили.</a:t>
            </a:r>
            <a:endParaRPr lang="ru-RU" sz="1400" dirty="0" smtClean="0"/>
          </a:p>
        </p:txBody>
      </p:sp>
      <p:pic>
        <p:nvPicPr>
          <p:cNvPr id="12290" name="Picture 2" descr="C:\Documents and Settings\Администратор\Рабочий стол\ГрибоедовОчерки жизни\70d89a______20141217_1468620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892" y="990883"/>
            <a:ext cx="3857652" cy="2071702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ГрибоедовОчерки жизни\51823.p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20" y="1133759"/>
            <a:ext cx="2018900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ГрибоедовОчерки жизни\киевские декабристы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693731"/>
            <a:ext cx="2143140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65800" cy="55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4818" y="122227"/>
            <a:ext cx="3446394" cy="3016210"/>
          </a:xfrm>
          <a:solidFill>
            <a:schemeClr val="bg1"/>
          </a:solidFill>
        </p:spPr>
        <p:txBody>
          <a:bodyPr/>
          <a:lstStyle/>
          <a:p>
            <a:pPr indent="360363" algn="just"/>
            <a:r>
              <a:rPr lang="ru-RU" sz="1400" dirty="0" smtClean="0"/>
              <a:t>В  кругу    декабристов   он   был  своим. </a:t>
            </a:r>
            <a:r>
              <a:rPr lang="en-US" sz="1400" dirty="0" smtClean="0"/>
              <a:t> </a:t>
            </a:r>
            <a:r>
              <a:rPr lang="ru-RU" sz="1400" dirty="0" smtClean="0"/>
              <a:t>«Он  наш»,</a:t>
            </a:r>
            <a:r>
              <a:rPr lang="en-US" sz="1400" dirty="0" smtClean="0"/>
              <a:t> </a:t>
            </a:r>
            <a:r>
              <a:rPr lang="ru-RU" sz="1400" dirty="0" smtClean="0"/>
              <a:t>- говорил</a:t>
            </a:r>
            <a:r>
              <a:rPr lang="en-US" sz="1400" dirty="0" smtClean="0"/>
              <a:t> </a:t>
            </a:r>
            <a:r>
              <a:rPr lang="ru-RU" sz="1400" dirty="0" smtClean="0"/>
              <a:t> о </a:t>
            </a:r>
            <a:r>
              <a:rPr lang="en-US" sz="1400" dirty="0" smtClean="0"/>
              <a:t> </a:t>
            </a:r>
            <a:r>
              <a:rPr lang="ru-RU" sz="1400" dirty="0" smtClean="0"/>
              <a:t>  нём Рылеев. </a:t>
            </a:r>
            <a:r>
              <a:rPr lang="en-US" sz="1400" dirty="0" smtClean="0"/>
              <a:t> </a:t>
            </a:r>
            <a:r>
              <a:rPr lang="ru-RU" sz="1400" dirty="0" smtClean="0"/>
              <a:t> Грибоедов </a:t>
            </a:r>
            <a:r>
              <a:rPr lang="en-US" sz="1400" dirty="0" smtClean="0"/>
              <a:t> </a:t>
            </a:r>
            <a:r>
              <a:rPr lang="ru-RU" sz="1400" dirty="0" smtClean="0"/>
              <a:t> мог </a:t>
            </a:r>
            <a:r>
              <a:rPr lang="en-US" sz="1400" dirty="0" smtClean="0"/>
              <a:t> </a:t>
            </a:r>
            <a:r>
              <a:rPr lang="ru-RU" sz="1400" dirty="0" smtClean="0"/>
              <a:t> не   </a:t>
            </a:r>
            <a:r>
              <a:rPr lang="ru-RU" sz="1400" dirty="0" err="1" smtClean="0"/>
              <a:t>разде-лять</a:t>
            </a:r>
            <a:r>
              <a:rPr lang="ru-RU" sz="1400" dirty="0" smtClean="0"/>
              <a:t> тактики действия </a:t>
            </a:r>
            <a:r>
              <a:rPr lang="en-US" sz="1400" dirty="0" smtClean="0"/>
              <a:t> </a:t>
            </a:r>
            <a:r>
              <a:rPr lang="ru-RU" sz="1400" dirty="0" err="1" smtClean="0"/>
              <a:t>декабрис-тов</a:t>
            </a:r>
            <a:r>
              <a:rPr lang="ru-RU" sz="1400" dirty="0" smtClean="0"/>
              <a:t>, </a:t>
            </a:r>
            <a:r>
              <a:rPr lang="en-US" sz="1400" dirty="0" smtClean="0"/>
              <a:t> </a:t>
            </a:r>
            <a:r>
              <a:rPr lang="ru-RU" sz="1400" dirty="0" smtClean="0"/>
              <a:t>но  по  своим взглядам,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симпа</a:t>
            </a:r>
            <a:r>
              <a:rPr lang="en-US" sz="1400" dirty="0" smtClean="0"/>
              <a:t>-</a:t>
            </a:r>
            <a:r>
              <a:rPr lang="ru-RU" sz="1400" dirty="0" err="1" smtClean="0"/>
              <a:t>тиям</a:t>
            </a:r>
            <a:r>
              <a:rPr lang="ru-RU" sz="1400" dirty="0"/>
              <a:t> </a:t>
            </a:r>
            <a:r>
              <a:rPr lang="ru-RU" sz="1400" dirty="0" smtClean="0"/>
              <a:t>и антипатиям творец комедии «</a:t>
            </a:r>
            <a:r>
              <a:rPr lang="ru-RU" sz="1400" smtClean="0"/>
              <a:t>Горе  от  ума»   был   декабристом</a:t>
            </a:r>
            <a:r>
              <a:rPr lang="ru-RU" sz="1400" dirty="0" smtClean="0"/>
              <a:t>.  </a:t>
            </a:r>
            <a:endParaRPr lang="en-US" sz="1400" dirty="0" smtClean="0"/>
          </a:p>
          <a:p>
            <a:pPr algn="just"/>
            <a:r>
              <a:rPr lang="ru-RU" sz="1400" dirty="0" smtClean="0"/>
              <a:t>И он оставался верен своим   привязанностям.  </a:t>
            </a:r>
          </a:p>
          <a:p>
            <a:pPr indent="360363" algn="just"/>
            <a:r>
              <a:rPr lang="ru-RU" sz="1400" dirty="0" smtClean="0"/>
              <a:t>Он ходатайствовал перед  властями, чтобы  облегчить  судьбу Александра Бестужева, </a:t>
            </a:r>
            <a:r>
              <a:rPr lang="en-US" sz="1400" dirty="0" smtClean="0"/>
              <a:t>   </a:t>
            </a:r>
            <a:r>
              <a:rPr lang="ru-RU" sz="1400" dirty="0" smtClean="0"/>
              <a:t>добивался  перевода Александра  </a:t>
            </a:r>
            <a:r>
              <a:rPr lang="en-US" sz="1400" dirty="0" smtClean="0"/>
              <a:t>   </a:t>
            </a:r>
            <a:r>
              <a:rPr lang="ru-RU" sz="1400" dirty="0" smtClean="0"/>
              <a:t>Одоевского из Сибири в Грузию. </a:t>
            </a:r>
            <a:endParaRPr lang="ru-RU" sz="1400" dirty="0"/>
          </a:p>
        </p:txBody>
      </p:sp>
      <p:pic>
        <p:nvPicPr>
          <p:cNvPr id="13315" name="Picture 3" descr="E:\Мои документы 3\Рамки\отделка\Полоски\0_57a02_b1d3cbe5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97082" cy="765169"/>
          </a:xfrm>
          <a:prstGeom prst="rect">
            <a:avLst/>
          </a:prstGeom>
          <a:noFill/>
        </p:spPr>
      </p:pic>
      <p:pic>
        <p:nvPicPr>
          <p:cNvPr id="7" name="Picture 3" descr="E:\Мои документы 3\Рамки\отделка\Полоски\0_57a02_b1d3cbe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8" y="2408243"/>
            <a:ext cx="2025644" cy="76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2265367"/>
            <a:ext cx="5429288" cy="738664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Добираясь  до  места   службы  в Персии,  Грибоедов  несколько  месяцев проводит  в Тифлисе. В  это  время   состоялась  его  свадьба  с Ниной  Чавчавадзе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Администратор\Рабочий стол\ГрибоедовОчерки жизни\resize.jpeg"/>
          <p:cNvPicPr>
            <a:picLocks noChangeAspect="1" noChangeArrowheads="1"/>
          </p:cNvPicPr>
          <p:nvPr/>
        </p:nvPicPr>
        <p:blipFill>
          <a:blip r:embed="rId2"/>
          <a:srcRect l="23684"/>
          <a:stretch>
            <a:fillRect/>
          </a:stretch>
        </p:blipFill>
        <p:spPr bwMode="auto">
          <a:xfrm>
            <a:off x="2525711" y="182265"/>
            <a:ext cx="3113377" cy="2052000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ГрибоедовОчерки жизни\254845.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96" y="182265"/>
            <a:ext cx="2405793" cy="205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3196"/>
            <a:ext cx="2666876" cy="3037989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400" dirty="0" smtClean="0"/>
              <a:t>  </a:t>
            </a:r>
            <a:r>
              <a:rPr lang="ru-RU" sz="1400" i="0" dirty="0" smtClean="0">
                <a:solidFill>
                  <a:schemeClr val="tx1"/>
                </a:solidFill>
              </a:rPr>
              <a:t>Персия.</a:t>
            </a:r>
          </a:p>
          <a:p>
            <a:pPr indent="360363" algn="just"/>
            <a:r>
              <a:rPr lang="ru-RU" sz="1400" dirty="0" smtClean="0"/>
              <a:t>В </a:t>
            </a:r>
            <a:r>
              <a:rPr lang="en-US" sz="1400" dirty="0" smtClean="0"/>
              <a:t>  </a:t>
            </a:r>
            <a:r>
              <a:rPr lang="ru-RU" sz="1400" dirty="0" smtClean="0"/>
              <a:t>1828 </a:t>
            </a:r>
            <a:r>
              <a:rPr lang="en-US" sz="1400" dirty="0" smtClean="0"/>
              <a:t>  </a:t>
            </a:r>
            <a:r>
              <a:rPr lang="ru-RU" sz="1400" dirty="0" smtClean="0"/>
              <a:t>году </a:t>
            </a:r>
            <a:r>
              <a:rPr lang="en-US" sz="1400" dirty="0" smtClean="0"/>
              <a:t> </a:t>
            </a:r>
            <a:r>
              <a:rPr lang="ru-RU" sz="1400" dirty="0" smtClean="0"/>
              <a:t> был  подписан  </a:t>
            </a:r>
            <a:r>
              <a:rPr lang="ru-RU" sz="1400" dirty="0" err="1" smtClean="0"/>
              <a:t>Туркманчайский</a:t>
            </a:r>
            <a:r>
              <a:rPr lang="ru-RU" sz="1400" dirty="0" smtClean="0"/>
              <a:t>   мирный  </a:t>
            </a:r>
            <a:r>
              <a:rPr lang="en-US" sz="1400" dirty="0" smtClean="0"/>
              <a:t>  </a:t>
            </a:r>
            <a:r>
              <a:rPr lang="ru-RU" sz="1400" dirty="0" smtClean="0"/>
              <a:t> договор,  в   </a:t>
            </a:r>
            <a:r>
              <a:rPr lang="ru-RU" sz="1400" dirty="0" err="1" smtClean="0"/>
              <a:t>зак</a:t>
            </a:r>
            <a:r>
              <a:rPr lang="en-US" sz="1400" dirty="0" smtClean="0"/>
              <a:t>-</a:t>
            </a:r>
            <a:r>
              <a:rPr lang="ru-RU" sz="1400" dirty="0" err="1" smtClean="0"/>
              <a:t>лючении</a:t>
            </a:r>
            <a:r>
              <a:rPr lang="ru-RU" sz="1400" dirty="0" smtClean="0"/>
              <a:t>  </a:t>
            </a:r>
            <a:r>
              <a:rPr lang="en-US" sz="1400" dirty="0" smtClean="0"/>
              <a:t> </a:t>
            </a:r>
            <a:r>
              <a:rPr lang="ru-RU" sz="1400" dirty="0" smtClean="0"/>
              <a:t>которого  </a:t>
            </a:r>
            <a:r>
              <a:rPr lang="en-US" sz="1400" dirty="0" smtClean="0"/>
              <a:t> </a:t>
            </a:r>
            <a:r>
              <a:rPr lang="ru-RU" sz="1400" dirty="0" err="1" smtClean="0"/>
              <a:t>Гри</a:t>
            </a:r>
            <a:r>
              <a:rPr lang="en-US" sz="1400" dirty="0" smtClean="0"/>
              <a:t>-</a:t>
            </a:r>
            <a:r>
              <a:rPr lang="ru-RU" sz="1400" dirty="0" err="1" smtClean="0"/>
              <a:t>боедов</a:t>
            </a:r>
            <a:r>
              <a:rPr lang="ru-RU" sz="1400" dirty="0" smtClean="0"/>
              <a:t>  принимал  самое   активное   участие.</a:t>
            </a:r>
          </a:p>
          <a:p>
            <a:pPr indent="360363" algn="just"/>
            <a:r>
              <a:rPr lang="ru-RU" sz="1400" dirty="0" smtClean="0"/>
              <a:t>30 января 1829 года находившееся  в Тегеране     русское  </a:t>
            </a:r>
            <a:r>
              <a:rPr lang="en-US" sz="1400" dirty="0" smtClean="0"/>
              <a:t>  </a:t>
            </a:r>
            <a:r>
              <a:rPr lang="ru-RU" sz="1400" dirty="0" smtClean="0"/>
              <a:t>посольство подверглось  </a:t>
            </a:r>
            <a:r>
              <a:rPr lang="en-US" sz="1400" dirty="0" smtClean="0"/>
              <a:t> </a:t>
            </a:r>
            <a:r>
              <a:rPr lang="ru-RU" sz="1400" dirty="0" smtClean="0"/>
              <a:t> жестокому  нападению озверевшей  толпы,  и  одной  из  его  жертв стал А.С.Грибоедов</a:t>
            </a:r>
            <a:r>
              <a:rPr lang="en-US" sz="1400" dirty="0" smtClean="0"/>
              <a:t>.</a:t>
            </a:r>
            <a:r>
              <a:rPr lang="ru-RU" sz="1400" dirty="0" smtClean="0">
                <a:solidFill>
                  <a:srgbClr val="FF0000"/>
                </a:solidFill>
              </a:rPr>
              <a:t>               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Администратор\Рабочий стол\ГрибоедовОчерки жизни\Kvv5QlM8GyExdozXqqhg9hgsLzE.jpg"/>
          <p:cNvPicPr>
            <a:picLocks noChangeAspect="1" noChangeArrowheads="1"/>
          </p:cNvPicPr>
          <p:nvPr/>
        </p:nvPicPr>
        <p:blipFill>
          <a:blip r:embed="rId2"/>
          <a:srcRect l="5000" t="5986" b="27112"/>
          <a:stretch>
            <a:fillRect/>
          </a:stretch>
        </p:blipFill>
        <p:spPr bwMode="auto">
          <a:xfrm>
            <a:off x="2954338" y="83978"/>
            <a:ext cx="2738884" cy="312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r>
              <a:rPr lang="ru-RU" sz="1400" dirty="0" smtClean="0"/>
              <a:t>                             </a:t>
            </a:r>
            <a:r>
              <a:rPr lang="ru-RU" sz="2000" dirty="0" smtClean="0"/>
              <a:t>Повторение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14313"/>
            <a:ext cx="5235494" cy="1723549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Какие     литературные    течения      (направления ) отражены   в   русской   литературе  первой  половины Х</a:t>
            </a:r>
            <a:r>
              <a:rPr lang="en-US" sz="1400" dirty="0" smtClean="0"/>
              <a:t>IX</a:t>
            </a:r>
            <a:r>
              <a:rPr lang="ru-RU" sz="1400" dirty="0" smtClean="0"/>
              <a:t>  века?</a:t>
            </a:r>
            <a:endParaRPr lang="en-US" sz="1400" dirty="0" smtClean="0"/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Назовите      наиболее      ярких     представителей литературы  первой  половины   </a:t>
            </a:r>
            <a:r>
              <a:rPr lang="en-US" sz="1400" dirty="0" smtClean="0"/>
              <a:t>XIX</a:t>
            </a:r>
            <a:r>
              <a:rPr lang="ru-RU" sz="1400" dirty="0" smtClean="0"/>
              <a:t>   века.</a:t>
            </a:r>
          </a:p>
          <a:p>
            <a:pPr>
              <a:buFont typeface="Wingdings" pitchFamily="2" charset="2"/>
              <a:buChar char="§"/>
            </a:pPr>
            <a:endParaRPr lang="ru-RU" sz="1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11132" y="1336673"/>
            <a:ext cx="50018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Классицизм,  сентиментализм, романтизм,  реализм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2570" y="2193929"/>
            <a:ext cx="500188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Н.М.Карамзин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А.С.Пушкин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М.Ю.Лермонтов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Н.В.Гоголь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122227"/>
            <a:ext cx="5668982" cy="646331"/>
          </a:xfrm>
          <a:solidFill>
            <a:schemeClr val="bg1"/>
          </a:solidFill>
        </p:spPr>
        <p:txBody>
          <a:bodyPr/>
          <a:lstStyle/>
          <a:p>
            <a:pPr marL="90488"/>
            <a:r>
              <a:rPr lang="ru-RU" sz="1400" dirty="0" smtClean="0"/>
              <a:t> </a:t>
            </a:r>
            <a:r>
              <a:rPr lang="ru-RU" sz="1400" i="0" dirty="0" smtClean="0">
                <a:solidFill>
                  <a:schemeClr val="tx1"/>
                </a:solidFill>
              </a:rPr>
              <a:t>Тифлис.</a:t>
            </a:r>
          </a:p>
          <a:p>
            <a:pPr algn="ctr"/>
            <a:r>
              <a:rPr lang="ru-RU" sz="1400" dirty="0" smtClean="0"/>
              <a:t>Грибоедов   похоронен в Тифлисе (грот  при  церкви  Святого Давида)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9422" y="836607"/>
            <a:ext cx="2357454" cy="223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 памятнике,  установленном Ниной Чавчавадзе, высечена  надпись: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«Ум  и   дела  твои  бессмертны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памяти  русской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но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для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чего  пережила  тебя  любовь моя?»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386" name="Picture 2" descr="C:\Documents and Settings\Администратор\Рабочий стол\ГрибоедовОчерки жизни\aleksandr_griboedo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830337"/>
            <a:ext cx="2708279" cy="21970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892" y="765169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97016" y="2765433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892" y="2622557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668454" y="101906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  материал  учебника  на  страницах  55 –  57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Подготовить  конспект  статьи по   биографии  А.С.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407979"/>
            <a:ext cx="5019470" cy="2287429"/>
          </a:xfrm>
          <a:solidFill>
            <a:schemeClr val="bg1"/>
          </a:solidFill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 является  общепризнанным   главой  русского  сентиментализма?</a:t>
            </a: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Кто  из  зарубежных  литераторов  становится властителем     дум   первого  поколения   русских  романтиков, поколения А.Пушкина   и   декабристов?</a:t>
            </a: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Как   в     периодизации    называется      русская   литература 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века?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11198" y="1908177"/>
            <a:ext cx="15001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Д.Г.Байрон</a:t>
            </a:r>
            <a:endParaRPr kumimoji="0" lang="ru-RU" sz="16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11198" y="908045"/>
            <a:ext cx="21431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Н.М.Карамзин</a:t>
            </a:r>
            <a:endParaRPr kumimoji="0" lang="ru-RU" sz="16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760" y="2622557"/>
            <a:ext cx="435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Золотой  век  русской  литературы</a:t>
            </a:r>
            <a:endParaRPr lang="ru-RU" sz="1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74" y="122227"/>
            <a:ext cx="5164295" cy="315471"/>
          </a:xfrm>
        </p:spPr>
        <p:txBody>
          <a:bodyPr/>
          <a:lstStyle/>
          <a:p>
            <a:r>
              <a:rPr lang="ru-RU" dirty="0" smtClean="0"/>
              <a:t>             Новая   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974353"/>
            <a:ext cx="3071834" cy="1723549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«Ум и дела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бессмертны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 памяти   русской…»</a:t>
            </a:r>
            <a:endParaRPr lang="ru-RU" dirty="0"/>
          </a:p>
        </p:txBody>
      </p:sp>
      <p:pic>
        <p:nvPicPr>
          <p:cNvPr id="1027" name="Picture 3" descr="C:\Documents and Settings\Администратор\Рабочий стол\ГрибоедовОчерки жизни\Грибоедов.png"/>
          <p:cNvPicPr>
            <a:picLocks noChangeAspect="1" noChangeArrowheads="1"/>
          </p:cNvPicPr>
          <p:nvPr/>
        </p:nvPicPr>
        <p:blipFill>
          <a:blip r:embed="rId2"/>
          <a:srcRect l="54546" t="2272" r="11363" b="2272"/>
          <a:stretch>
            <a:fillRect/>
          </a:stretch>
        </p:blipFill>
        <p:spPr bwMode="auto">
          <a:xfrm>
            <a:off x="3602980" y="614313"/>
            <a:ext cx="1777970" cy="2489158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026916" y="2054473"/>
            <a:ext cx="295061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1795 - 1829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122227"/>
            <a:ext cx="5572164" cy="2262158"/>
          </a:xfrm>
          <a:solidFill>
            <a:schemeClr val="bg1"/>
          </a:solidFill>
        </p:spPr>
        <p:txBody>
          <a:bodyPr/>
          <a:lstStyle/>
          <a:p>
            <a:pPr marL="88900" indent="361950" algn="ctr"/>
            <a:r>
              <a:rPr lang="ru-RU" sz="1400" dirty="0" err="1" smtClean="0"/>
              <a:t>А.С.Грибоедов</a:t>
            </a:r>
            <a:r>
              <a:rPr lang="ru-RU" sz="1400" dirty="0" smtClean="0"/>
              <a:t>   родился 15  января 179</a:t>
            </a:r>
            <a:r>
              <a:rPr lang="en-US" sz="1400" dirty="0" smtClean="0"/>
              <a:t>5</a:t>
            </a:r>
            <a:r>
              <a:rPr lang="ru-RU" sz="1400" dirty="0" smtClean="0"/>
              <a:t> года  в Москве в  дворянской   семь</a:t>
            </a:r>
            <a:r>
              <a:rPr lang="ru-RU" sz="1400" dirty="0" smtClean="0">
                <a:solidFill>
                  <a:srgbClr val="0070C0"/>
                </a:solidFill>
              </a:rPr>
              <a:t>е</a:t>
            </a:r>
            <a:r>
              <a:rPr lang="ru-RU" sz="1050" dirty="0" smtClean="0">
                <a:solidFill>
                  <a:srgbClr val="0070C0"/>
                </a:solidFill>
              </a:rPr>
              <a:t>.</a:t>
            </a:r>
          </a:p>
          <a:p>
            <a:pPr marL="88900" indent="266700"/>
            <a:endParaRPr lang="ru-RU" sz="1050" dirty="0" smtClean="0">
              <a:solidFill>
                <a:srgbClr val="FF0000"/>
              </a:solidFill>
            </a:endParaRPr>
          </a:p>
          <a:p>
            <a:pPr marL="88900" indent="266700"/>
            <a:endParaRPr lang="en-US" sz="1400" dirty="0" smtClean="0"/>
          </a:p>
          <a:p>
            <a:pPr marL="88900" indent="266700"/>
            <a:endParaRPr lang="en-US" sz="1400" dirty="0" smtClean="0"/>
          </a:p>
          <a:p>
            <a:pPr marL="88900" indent="266700"/>
            <a:endParaRPr lang="en-US" sz="1400" dirty="0" smtClean="0"/>
          </a:p>
          <a:p>
            <a:pPr marL="88900" indent="266700"/>
            <a:endParaRPr lang="en-US" sz="1400" dirty="0" smtClean="0"/>
          </a:p>
          <a:p>
            <a:pPr marL="88900" indent="266700"/>
            <a:endParaRPr lang="en-US" sz="1400" dirty="0" smtClean="0"/>
          </a:p>
          <a:p>
            <a:pPr marL="88900" indent="266700"/>
            <a:endParaRPr lang="en-US" sz="1400" dirty="0" smtClean="0"/>
          </a:p>
          <a:p>
            <a:pPr marL="88900" indent="266700"/>
            <a:endParaRPr lang="ru-RU" sz="1400" dirty="0" smtClean="0"/>
          </a:p>
          <a:p>
            <a:pPr marL="88900" indent="266700">
              <a:buFont typeface="Wingdings" pitchFamily="2" charset="2"/>
              <a:buChar char="v"/>
            </a:pPr>
            <a:endParaRPr lang="ru-RU" sz="105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ГрибоедовОчерки жизни\slide-2.jpg"/>
          <p:cNvPicPr>
            <a:picLocks noChangeAspect="1" noChangeArrowheads="1"/>
          </p:cNvPicPr>
          <p:nvPr/>
        </p:nvPicPr>
        <p:blipFill>
          <a:blip r:embed="rId2"/>
          <a:srcRect l="49524" t="27063" r="3815" b="8760"/>
          <a:stretch>
            <a:fillRect/>
          </a:stretch>
        </p:blipFill>
        <p:spPr bwMode="auto">
          <a:xfrm>
            <a:off x="3025776" y="479417"/>
            <a:ext cx="221457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дминистратор\Рабочий стол\ГрибоедовОчерки жизни\slide-2.jpg"/>
          <p:cNvPicPr>
            <a:picLocks noChangeAspect="1" noChangeArrowheads="1"/>
          </p:cNvPicPr>
          <p:nvPr/>
        </p:nvPicPr>
        <p:blipFill>
          <a:blip r:embed="rId2"/>
          <a:srcRect l="1933" t="27063" r="49034" b="8760"/>
          <a:stretch>
            <a:fillRect/>
          </a:stretch>
        </p:blipFill>
        <p:spPr bwMode="auto">
          <a:xfrm>
            <a:off x="525446" y="550855"/>
            <a:ext cx="2000264" cy="1750769"/>
          </a:xfrm>
          <a:prstGeom prst="ellipse">
            <a:avLst/>
          </a:prstGeom>
          <a:ln w="38100"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954338" y="2193929"/>
            <a:ext cx="2500330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88900" marR="0" lvl="0" indent="266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Мать - Анастасия  Фёдоровна,  </a:t>
            </a:r>
          </a:p>
          <a:p>
            <a:pPr marL="88900" marR="0" lvl="0" indent="266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девичестве также  Грибоедова (1768 – 1839)</a:t>
            </a:r>
            <a:endParaRPr kumimoji="0" lang="ru-RU" sz="105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8256" y="2167632"/>
            <a:ext cx="2571768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88900" marR="0" lvl="0" indent="266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Отец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писателя -  отставной  секунд-майор Сергей  Иванович   Грибоедов  (1761 – 1814)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22228"/>
            <a:ext cx="5597544" cy="10156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прошло  в Москве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25776" y="2490797"/>
            <a:ext cx="266543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   родовом   поместье  дворян </a:t>
            </a:r>
          </a:p>
          <a:p>
            <a:pPr lvl="0" algn="ctr">
              <a:defRPr/>
            </a:pP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Грибоедовых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 в   селе   </a:t>
            </a: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Хмелита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Смоленской    губернии</a:t>
            </a:r>
            <a:r>
              <a:rPr lang="en-US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 descr="C:\Documents and Settings\Администратор\Рабочий стол\ГрибоедовОчерки жизни\146.1.jpg"/>
          <p:cNvPicPr>
            <a:picLocks noChangeAspect="1" noChangeArrowheads="1"/>
          </p:cNvPicPr>
          <p:nvPr/>
        </p:nvPicPr>
        <p:blipFill>
          <a:blip r:embed="rId2"/>
          <a:srcRect b="10726"/>
          <a:stretch>
            <a:fillRect/>
          </a:stretch>
        </p:blipFill>
        <p:spPr bwMode="auto">
          <a:xfrm>
            <a:off x="168256" y="479417"/>
            <a:ext cx="2811462" cy="2643206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ГрибоедовОчерки жизни\cap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776" y="550855"/>
            <a:ext cx="2646608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ГрибоедовОчерки жизни\06841384.jpg"/>
          <p:cNvPicPr>
            <a:picLocks noChangeAspect="1" noChangeArrowheads="1"/>
          </p:cNvPicPr>
          <p:nvPr/>
        </p:nvPicPr>
        <p:blipFill>
          <a:blip r:embed="rId2"/>
          <a:srcRect b="7385"/>
          <a:stretch>
            <a:fillRect/>
          </a:stretch>
        </p:blipFill>
        <p:spPr bwMode="auto">
          <a:xfrm>
            <a:off x="146596" y="606333"/>
            <a:ext cx="3742393" cy="252000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ГрибоедовОчерки жизни\3ca73882d885204b9ac6d29864324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1594" y="614313"/>
            <a:ext cx="1872000" cy="252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34" y="56018"/>
            <a:ext cx="558597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1803  года   Грибоедов    учился     в   Благородном   пансионе      при     Московском    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826" y="122227"/>
            <a:ext cx="5450378" cy="1384995"/>
          </a:xfrm>
          <a:solidFill>
            <a:schemeClr val="bg1"/>
          </a:solidFill>
        </p:spPr>
        <p:txBody>
          <a:bodyPr/>
          <a:lstStyle/>
          <a:p>
            <a:pPr indent="358775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одиннадцатилетнем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возрасте (1805 г.)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был  уже студентом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Московского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университета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(словесного  отделения).</a:t>
            </a:r>
          </a:p>
          <a:p>
            <a:pPr indent="358775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Став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 1808 г. кандидатом  словесных  наук, Грибоедов  заканчивает  ещё  два отделения:  нравственно-политическое  и  физико-математическое.       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6596" y="1478409"/>
            <a:ext cx="2807172" cy="14157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«Это  один  из  самых           умных  людей  в России…» </a:t>
            </a:r>
          </a:p>
          <a:p>
            <a:pPr marL="0" marR="0" lvl="0" indent="0" algn="ctr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А.С.Пушкин о  </a:t>
            </a: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Грибоедове</a:t>
            </a:r>
            <a:r>
              <a:rPr lang="en-US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ГрибоедовОчерки жизни\notes_1516034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394" y="1334393"/>
            <a:ext cx="2589150" cy="1714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22227"/>
            <a:ext cx="5429288" cy="3000821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ts val="18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Современники   видели  в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Грибоедове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«человека  необыкновенного  во  всех  отношениях».   Он    обладал  огромными  сведениями  «по всем  предметам»,   владел  многими      европейскими     языками,      знал      арабский  </a:t>
            </a:r>
          </a:p>
          <a:p>
            <a:pPr algn="just">
              <a:lnSpc>
                <a:spcPts val="18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 персидский   и    даже   мог   писать   стихи  на  этих   языках.</a:t>
            </a:r>
          </a:p>
          <a:p>
            <a:pPr algn="just">
              <a:lnSpc>
                <a:spcPts val="1800"/>
              </a:lnSpc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  широте  его  интересов   свидетельствуют   те  книги,   которые    он    возил   в    1825  году    в  дорожном  чемодане:   сочинения   Державина,    сербский        словарь </a:t>
            </a:r>
          </a:p>
          <a:p>
            <a:pPr algn="just">
              <a:lnSpc>
                <a:spcPts val="1800"/>
              </a:lnSpc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сборники  сербских  народных  песен, книги  по  истории Франции,  немецкий   перевод    древнеиранского     эпоса, сочинения   на    древнегреческом   языке,  сборник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мало-российских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песен   и   другое. 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52ce95d41e6c9fd799486959aff351e542d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733</Words>
  <Application>Microsoft Office PowerPoint</Application>
  <PresentationFormat>Произвольный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  Литература </vt:lpstr>
      <vt:lpstr>                             Повторение</vt:lpstr>
      <vt:lpstr>Слайд 3</vt:lpstr>
      <vt:lpstr>             Новая   тема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 Грузии Грибоедов начинает работать  над произведением, которое принесло ему всемирную славу  -  комедией  «Горе от ума»</vt:lpstr>
      <vt:lpstr>Слайд 15</vt:lpstr>
      <vt:lpstr>Слайд 16</vt:lpstr>
      <vt:lpstr>Слайд 17</vt:lpstr>
      <vt:lpstr>Слайд 18</vt:lpstr>
      <vt:lpstr>Слайд 19</vt:lpstr>
      <vt:lpstr>Слайд 20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Закирова Ф.М</dc:creator>
  <cp:lastModifiedBy>LAN_OS</cp:lastModifiedBy>
  <cp:revision>434</cp:revision>
  <dcterms:created xsi:type="dcterms:W3CDTF">2020-04-13T08:05:42Z</dcterms:created>
  <dcterms:modified xsi:type="dcterms:W3CDTF">2020-10-18T18:24:17Z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