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3" r:id="rId2"/>
    <p:sldId id="258" r:id="rId3"/>
    <p:sldId id="283" r:id="rId4"/>
    <p:sldId id="298" r:id="rId5"/>
    <p:sldId id="284" r:id="rId6"/>
    <p:sldId id="277" r:id="rId7"/>
    <p:sldId id="279" r:id="rId8"/>
    <p:sldId id="278" r:id="rId9"/>
    <p:sldId id="259" r:id="rId10"/>
    <p:sldId id="280" r:id="rId11"/>
    <p:sldId id="281" r:id="rId12"/>
    <p:sldId id="291" r:id="rId13"/>
    <p:sldId id="294" r:id="rId14"/>
    <p:sldId id="295" r:id="rId15"/>
    <p:sldId id="296" r:id="rId16"/>
    <p:sldId id="297" r:id="rId17"/>
    <p:sldId id="288" r:id="rId18"/>
    <p:sldId id="289" r:id="rId19"/>
    <p:sldId id="290" r:id="rId20"/>
    <p:sldId id="271" r:id="rId21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11" autoAdjust="0"/>
  </p:normalViewPr>
  <p:slideViewPr>
    <p:cSldViewPr>
      <p:cViewPr varScale="1">
        <p:scale>
          <a:sx n="207" d="100"/>
          <a:sy n="207" d="100"/>
        </p:scale>
        <p:origin x="106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28FE5-944D-4206-A903-78265F144772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96EC1-8ED5-43D8-A2CF-56E483BF5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7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5765800" cy="50331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51" tIns="21626" rIns="43251" bIns="21626"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002" y="90590"/>
            <a:ext cx="5473158" cy="4001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CB1A63E9-691C-42CE-B860-DED2385FF754}" type="datetimeFigureOut">
              <a:rPr lang="ru-RU" smtClean="0"/>
              <a:pPr/>
              <a:t>вс 20.09.20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694" y="122227"/>
            <a:ext cx="2602722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dirty="0" smtClean="0"/>
              <a:t>Литература</a:t>
            </a:r>
            <a:endParaRPr sz="3400" dirty="0"/>
          </a:p>
        </p:txBody>
      </p:sp>
      <p:grpSp>
        <p:nvGrpSpPr>
          <p:cNvPr id="5" name="object 27"/>
          <p:cNvGrpSpPr/>
          <p:nvPr/>
        </p:nvGrpSpPr>
        <p:grpSpPr>
          <a:xfrm>
            <a:off x="4883164" y="122227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68916" y="193665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26040" y="479417"/>
            <a:ext cx="466573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6814"/>
          <a:stretch>
            <a:fillRect/>
          </a:stretch>
        </p:blipFill>
        <p:spPr bwMode="auto">
          <a:xfrm>
            <a:off x="0" y="836607"/>
            <a:ext cx="5765800" cy="262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525710" y="979483"/>
            <a:ext cx="99732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4"/>
            <a:chOff x="66840" y="71163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555624"/>
              <a:ext cx="5650865" cy="2629763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0826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Сюжет «Слова о полку Игореве»</a:t>
              </a:r>
              <a:endPara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25512" y="0"/>
            <a:ext cx="4500594" cy="3144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же заставило Игоря выступить в поход против половцев – сильного и грозного врага, много лет не  дававшего покоя Русской земле?</a:t>
            </a:r>
          </a:p>
          <a:p>
            <a:pPr algn="just">
              <a:lnSpc>
                <a:spcPts val="17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Не участвовавший в битве объединённых княжеских войск с половцами в 1184 году, Игорь искал возможности  доказать свою преданность Святославу Киевскому и стремился прославить своё оружие.</a:t>
            </a:r>
          </a:p>
          <a:p>
            <a:pPr algn="just">
              <a:lnSpc>
                <a:spcPts val="17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Когда-то, во времена противостояния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Ольговичей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Мономаховичей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Игорь, будучи приверженцем первых, был в союзе со Степью, но позже, в период объединения русских сил, решительно разорвал с половцами.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4"/>
            <a:chOff x="66840" y="71163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555624"/>
              <a:ext cx="5650865" cy="2629763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0826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Сюжет «Слова о полку Игореве»</a:t>
              </a:r>
              <a:endPara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0"/>
            <a:ext cx="28829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Дружина Игоря  приблизилась к Донцу 1 мая и была застигнута солнечным затмением. («Игорь 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возрев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небо и виде солнце стояще яко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месяць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 Успокоив дружину, воспринявшую произошедшее как грозное предупреждение, Игорь перевёл войско на другой берег реки.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462" y="0"/>
            <a:ext cx="2954338" cy="311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4"/>
            <a:chOff x="66840" y="71163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555624"/>
              <a:ext cx="5650865" cy="2629763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0826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Сюжет «Слова о полку Игореве»</a:t>
              </a:r>
              <a:endPara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0"/>
            <a:ext cx="2571768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После воссоединения с князем Всеволодом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русичи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двинулись на юг и вскоре получили сообщение разведчиков о том, что половцев не удалось захватить врасплох и они готовы к бою. Пройдя ночным маршем, русские полки к утру атаковали половцев, которые, не приняв боя, бежали, оставив неприятелю богатые трофеи.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Князь Игорь Святосла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863" y="110257"/>
            <a:ext cx="3145937" cy="313459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Сюжет  «Слова..»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588" y="38249"/>
            <a:ext cx="2711494" cy="3168352"/>
          </a:xfrm>
          <a:solidFill>
            <a:schemeClr val="bg2"/>
          </a:solidFill>
        </p:spPr>
        <p:txBody>
          <a:bodyPr/>
          <a:lstStyle/>
          <a:p>
            <a:pPr algn="ctr">
              <a:lnSpc>
                <a:spcPts val="19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Вместе с тем, углубившись в Половецкую степь, войско Игоря оказалось в уязвимом положении, что вскоре подтвердилось во втором акте военной драмы: утром половцы объединенными силами окружили Игорево войско, отрезав его от Донца («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Бысть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бещисленное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множество»)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462" y="0"/>
            <a:ext cx="2954338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2786082" y="0"/>
            <a:ext cx="2979718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    Сюжет  «Слова…»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68652" y="622293"/>
            <a:ext cx="2500330" cy="2585323"/>
          </a:xfrm>
        </p:spPr>
        <p:txBody>
          <a:bodyPr/>
          <a:lstStyle/>
          <a:p>
            <a:r>
              <a:rPr lang="ru-RU" b="1" dirty="0" smtClean="0"/>
              <a:t>                 Сам  Игорь, охраняемый    двадцатью   стражами, тем  не  менее   стремился   совершить   побег, который осуществился   благодаря  относительной  свободе передвижений князя   и   помощи </a:t>
            </a:r>
            <a:r>
              <a:rPr lang="ru-RU" b="1" dirty="0" err="1" smtClean="0"/>
              <a:t>половчанина</a:t>
            </a:r>
            <a:r>
              <a:rPr lang="ru-RU" b="1" dirty="0" smtClean="0"/>
              <a:t> </a:t>
            </a:r>
            <a:r>
              <a:rPr lang="ru-RU" b="1" dirty="0" err="1" smtClean="0"/>
              <a:t>Овлура</a:t>
            </a:r>
            <a:r>
              <a:rPr lang="ru-RU" b="1" dirty="0" smtClean="0"/>
              <a:t>.  Сумев  оторваться от   погони, Игорь  спустя одиннадцать   дней достиг  пограничного  города  Донца,  а    затем и  родного Новгород -  Северского.</a:t>
            </a:r>
            <a:endParaRPr lang="ru-RU" b="1" dirty="0"/>
          </a:p>
        </p:txBody>
      </p:sp>
      <p:pic>
        <p:nvPicPr>
          <p:cNvPr id="1026" name="Picture 2" descr="C:\Documents and Settings\Администратор\Рабочий стол\Замира888\2364a27651e661c324b29df7d0539613.jpg"/>
          <p:cNvPicPr>
            <a:picLocks noChangeAspect="1" noChangeArrowheads="1"/>
          </p:cNvPicPr>
          <p:nvPr/>
        </p:nvPicPr>
        <p:blipFill>
          <a:blip r:embed="rId2"/>
          <a:srcRect b="4233"/>
          <a:stretch>
            <a:fillRect/>
          </a:stretch>
        </p:blipFill>
        <p:spPr bwMode="auto">
          <a:xfrm>
            <a:off x="96819" y="550856"/>
            <a:ext cx="300039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Замира888\740529.jpg"/>
          <p:cNvPicPr>
            <a:picLocks noChangeAspect="1" noChangeArrowheads="1"/>
          </p:cNvPicPr>
          <p:nvPr/>
        </p:nvPicPr>
        <p:blipFill>
          <a:blip r:embed="rId2"/>
          <a:srcRect l="10067" t="27984" r="11620"/>
          <a:stretch>
            <a:fillRect/>
          </a:stretch>
        </p:blipFill>
        <p:spPr bwMode="auto">
          <a:xfrm>
            <a:off x="0" y="50789"/>
            <a:ext cx="5765800" cy="319406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122227"/>
            <a:ext cx="5572164" cy="1292662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 стоит   за   скупыми  сведениями  летописной   хроники? Горячность   храброго  князя,  не  пожелавшего   посчитаться  не  только  с  небесным  предзнаменованием,  но  и   с    законами военной   стратегии.  Необычайное  мужество  русских,  отрезанных   половцами   от   воды и   испытывавших сильнейшую    жажду,  но продолжавших   биться  до  последнего.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614313"/>
            <a:ext cx="2448272" cy="2376263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sz="1100" b="1" dirty="0" smtClean="0"/>
              <a:t>      Героизм  и   богатырская    сила   Всеволода,  обломавшего   оружие  о   врагов и  отбивавшегося  от   половцев   голыми    руками.</a:t>
            </a:r>
          </a:p>
          <a:p>
            <a:pPr algn="l"/>
            <a:r>
              <a:rPr lang="ru-RU" sz="1100" b="1" dirty="0" smtClean="0"/>
              <a:t>       Половецкий   плен   и  горестные   размышления   князя о  случившемся,   страстное    желание   возвратиться   на Родину.</a:t>
            </a:r>
          </a:p>
          <a:p>
            <a:pPr algn="l"/>
            <a:r>
              <a:rPr lang="ru-RU" sz="1100" b="1" dirty="0" smtClean="0"/>
              <a:t>      Чувства,  переполнявшие  Игоря, встреченного  в Новгороде – Северском,  Чернигове   и  Киеве  с радостью   и   ликованием.</a:t>
            </a:r>
            <a:endParaRPr lang="ru-RU" sz="1100" b="1" dirty="0"/>
          </a:p>
        </p:txBody>
      </p:sp>
      <p:pic>
        <p:nvPicPr>
          <p:cNvPr id="3074" name="Picture 2" descr="C:\Documents and Settings\Администратор\Рабочий стол\Замира888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8586" y="542305"/>
            <a:ext cx="3000396" cy="2608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475" r="16402"/>
          <a:stretch>
            <a:fillRect/>
          </a:stretch>
        </p:blipFill>
        <p:spPr bwMode="auto">
          <a:xfrm>
            <a:off x="96818" y="-163525"/>
            <a:ext cx="56689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«Слово о полку Игореве»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818" y="190168"/>
            <a:ext cx="2786082" cy="3054682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Вступление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1616075" algn="l"/>
              </a:tabLst>
            </a:pP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Не пора ль нам, братия, начать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О походе </a:t>
            </a:r>
            <a:r>
              <a:rPr lang="ru-RU" sz="1250" b="1" i="1" dirty="0" err="1" smtClean="0">
                <a:latin typeface="Times New Roman" pitchFamily="18" charset="0"/>
                <a:cs typeface="Times New Roman" pitchFamily="18" charset="0"/>
              </a:rPr>
              <a:t>Игоревом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 слово,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Чтоб старинной речью рассказать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Про деянья князя удалого?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А воспеть нам, братия, его -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В похвалу трудам его и ранам -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По былинам времени сего,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Не гоняясь в песне за </a:t>
            </a:r>
            <a:r>
              <a:rPr lang="ru-RU" sz="1250" b="1" i="1" dirty="0" err="1" smtClean="0">
                <a:latin typeface="Times New Roman" pitchFamily="18" charset="0"/>
                <a:cs typeface="Times New Roman" pitchFamily="18" charset="0"/>
              </a:rPr>
              <a:t>Бояном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Тот </a:t>
            </a:r>
            <a:r>
              <a:rPr lang="ru-RU" sz="1250" b="1" i="1" dirty="0" err="1" smtClean="0">
                <a:latin typeface="Times New Roman" pitchFamily="18" charset="0"/>
                <a:cs typeface="Times New Roman" pitchFamily="18" charset="0"/>
              </a:rPr>
              <a:t>Боян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, исполнен дивных сил,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Приступая к вещему напеву,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Серым волком по полю кружил,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Как орел под облаком парил,</a:t>
            </a:r>
            <a:b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Растекался мыслию по древу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11462" y="122227"/>
            <a:ext cx="2954338" cy="335476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Жил он в громе дедовских побед,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Знал немало подвигов и схваток,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И на стадо лебедей чуть свет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Выпускал он соколов десяток.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И, встречая в воздухе врага,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Начинали соколы расправу,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И взлетала лебедь в облака,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И трубила славу Ярославу.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Пела древний киевский престол,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Поединок славила старинный,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Где Мстислав </a:t>
            </a:r>
            <a:r>
              <a:rPr lang="ru-RU" sz="1300" b="1" i="1" dirty="0" err="1" smtClean="0">
                <a:latin typeface="Times New Roman" pitchFamily="18" charset="0"/>
                <a:cs typeface="Times New Roman" pitchFamily="18" charset="0"/>
              </a:rPr>
              <a:t>Редедю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заколол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Перед всей </a:t>
            </a:r>
            <a:r>
              <a:rPr lang="ru-RU" sz="1300" b="1" i="1" dirty="0" err="1" smtClean="0">
                <a:latin typeface="Times New Roman" pitchFamily="18" charset="0"/>
                <a:cs typeface="Times New Roman" pitchFamily="18" charset="0"/>
              </a:rPr>
              <a:t>косожскою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дружиной,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И Роману Красному хвалу</a:t>
            </a:r>
            <a:b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Пела лебедь, падая во мглу...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4475" r="16402"/>
          <a:stretch>
            <a:fillRect/>
          </a:stretch>
        </p:blipFill>
        <p:spPr bwMode="auto">
          <a:xfrm>
            <a:off x="0" y="-234963"/>
            <a:ext cx="57658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9694" y="336541"/>
            <a:ext cx="2786082" cy="2400657"/>
          </a:xfrm>
        </p:spPr>
        <p:txBody>
          <a:bodyPr/>
          <a:lstStyle/>
          <a:p>
            <a:r>
              <a:rPr lang="ru-RU" i="1" dirty="0" smtClean="0"/>
              <a:t>Но не десять соколов пускал</a:t>
            </a:r>
            <a:br>
              <a:rPr lang="ru-RU" i="1" dirty="0" smtClean="0"/>
            </a:br>
            <a:r>
              <a:rPr lang="ru-RU" i="1" dirty="0" smtClean="0"/>
              <a:t>Наш </a:t>
            </a:r>
            <a:r>
              <a:rPr lang="ru-RU" i="1" dirty="0" err="1" smtClean="0"/>
              <a:t>Боян</a:t>
            </a:r>
            <a:r>
              <a:rPr lang="ru-RU" i="1" dirty="0" smtClean="0"/>
              <a:t>, но, вспомнив дни былые,</a:t>
            </a:r>
            <a:br>
              <a:rPr lang="ru-RU" i="1" dirty="0" smtClean="0"/>
            </a:br>
            <a:r>
              <a:rPr lang="ru-RU" i="1" dirty="0" smtClean="0"/>
              <a:t>Вещие персты он поднимал</a:t>
            </a:r>
            <a:br>
              <a:rPr lang="ru-RU" i="1" dirty="0" smtClean="0"/>
            </a:br>
            <a:r>
              <a:rPr lang="ru-RU" i="1" dirty="0" smtClean="0"/>
              <a:t>И на струны возлагал живые,-</a:t>
            </a:r>
            <a:br>
              <a:rPr lang="ru-RU" i="1" dirty="0" smtClean="0"/>
            </a:br>
            <a:r>
              <a:rPr lang="ru-RU" i="1" dirty="0" smtClean="0"/>
              <a:t>Вздрагивали струны, трепетали,</a:t>
            </a:r>
            <a:br>
              <a:rPr lang="ru-RU" i="1" dirty="0" smtClean="0"/>
            </a:br>
            <a:r>
              <a:rPr lang="ru-RU" i="1" dirty="0" smtClean="0"/>
              <a:t>Сами князям славу рокотали.</a:t>
            </a:r>
            <a:br>
              <a:rPr lang="ru-RU" i="1" dirty="0" smtClean="0"/>
            </a:br>
            <a:r>
              <a:rPr lang="ru-RU" i="1" dirty="0" smtClean="0"/>
              <a:t>Мы же по иному </a:t>
            </a:r>
            <a:r>
              <a:rPr lang="ru-RU" i="1" dirty="0" err="1" smtClean="0"/>
              <a:t>замышленью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Эту повесть о године бед</a:t>
            </a:r>
            <a:br>
              <a:rPr lang="ru-RU" i="1" dirty="0" smtClean="0"/>
            </a:br>
            <a:r>
              <a:rPr lang="ru-RU" i="1" dirty="0" smtClean="0"/>
              <a:t>Со времен Владимира княженья</a:t>
            </a:r>
            <a:br>
              <a:rPr lang="ru-RU" i="1" dirty="0" smtClean="0"/>
            </a:br>
            <a:r>
              <a:rPr lang="ru-RU" i="1" dirty="0" smtClean="0"/>
              <a:t>Доведем до Игоревых лет</a:t>
            </a:r>
            <a:br>
              <a:rPr lang="ru-RU" i="1" dirty="0" smtClean="0"/>
            </a:br>
            <a:r>
              <a:rPr lang="ru-RU" i="1" dirty="0" smtClean="0"/>
              <a:t>И прославим Игоря, который,</a:t>
            </a:r>
            <a:br>
              <a:rPr lang="ru-RU" i="1" dirty="0" smtClean="0"/>
            </a:br>
            <a:r>
              <a:rPr lang="ru-RU" i="1" dirty="0" smtClean="0"/>
              <a:t>Напрягая разум, полный сил,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00" y="290195"/>
            <a:ext cx="2740024" cy="2769989"/>
          </a:xfrm>
        </p:spPr>
        <p:txBody>
          <a:bodyPr/>
          <a:lstStyle/>
          <a:p>
            <a:r>
              <a:rPr lang="ru-RU" i="1" dirty="0" smtClean="0"/>
              <a:t>Мужество избрал себе опорой,</a:t>
            </a:r>
            <a:br>
              <a:rPr lang="ru-RU" i="1" dirty="0" smtClean="0"/>
            </a:br>
            <a:r>
              <a:rPr lang="ru-RU" i="1" dirty="0" smtClean="0"/>
              <a:t>Ратным духом сердце поострил</a:t>
            </a:r>
            <a:br>
              <a:rPr lang="ru-RU" i="1" dirty="0" smtClean="0"/>
            </a:br>
            <a:r>
              <a:rPr lang="ru-RU" i="1" dirty="0" smtClean="0"/>
              <a:t>И повел полки родного края,</a:t>
            </a:r>
            <a:br>
              <a:rPr lang="ru-RU" i="1" dirty="0" smtClean="0"/>
            </a:br>
            <a:r>
              <a:rPr lang="ru-RU" i="1" dirty="0" smtClean="0"/>
              <a:t>Половецким землям угрожая.</a:t>
            </a:r>
            <a:br>
              <a:rPr lang="ru-RU" i="1" dirty="0" smtClean="0"/>
            </a:br>
            <a:r>
              <a:rPr lang="ru-RU" i="1" dirty="0" smtClean="0"/>
              <a:t>О </a:t>
            </a:r>
            <a:r>
              <a:rPr lang="ru-RU" i="1" dirty="0" err="1" smtClean="0"/>
              <a:t>Боян</a:t>
            </a:r>
            <a:r>
              <a:rPr lang="ru-RU" i="1" dirty="0" smtClean="0"/>
              <a:t>, старинный соловей!</a:t>
            </a:r>
            <a:br>
              <a:rPr lang="ru-RU" i="1" dirty="0" smtClean="0"/>
            </a:br>
            <a:r>
              <a:rPr lang="ru-RU" i="1" dirty="0" smtClean="0"/>
              <a:t>Приступая к вещему напеву,</a:t>
            </a:r>
            <a:br>
              <a:rPr lang="ru-RU" i="1" dirty="0" smtClean="0"/>
            </a:br>
            <a:r>
              <a:rPr lang="ru-RU" i="1" dirty="0" smtClean="0"/>
              <a:t>Если б ты о битвах наших дней</a:t>
            </a:r>
            <a:br>
              <a:rPr lang="ru-RU" i="1" dirty="0" smtClean="0"/>
            </a:br>
            <a:r>
              <a:rPr lang="ru-RU" i="1" dirty="0" smtClean="0"/>
              <a:t>Пел, скача по мысленному древу;</a:t>
            </a:r>
            <a:br>
              <a:rPr lang="ru-RU" i="1" dirty="0" smtClean="0"/>
            </a:br>
            <a:r>
              <a:rPr lang="ru-RU" i="1" dirty="0" smtClean="0"/>
              <a:t>Если б ты, взлетев под облака,</a:t>
            </a:r>
            <a:br>
              <a:rPr lang="ru-RU" i="1" dirty="0" smtClean="0"/>
            </a:br>
            <a:r>
              <a:rPr lang="ru-RU" i="1" dirty="0" smtClean="0"/>
              <a:t>Нашу славу с дедовскою славой</a:t>
            </a:r>
            <a:br>
              <a:rPr lang="ru-RU" i="1" dirty="0" smtClean="0"/>
            </a:br>
            <a:r>
              <a:rPr lang="ru-RU" i="1" dirty="0" smtClean="0"/>
              <a:t>Сочетал на долгие века, </a:t>
            </a:r>
          </a:p>
          <a:p>
            <a:r>
              <a:rPr lang="ru-RU" i="1" dirty="0" smtClean="0"/>
              <a:t>Чтоб прославить сына Святослава;</a:t>
            </a:r>
            <a:br>
              <a:rPr lang="ru-RU" i="1" dirty="0" smtClean="0"/>
            </a:br>
            <a:r>
              <a:rPr lang="ru-RU" i="1" dirty="0" smtClean="0"/>
              <a:t>Если б ты </a:t>
            </a:r>
            <a:r>
              <a:rPr lang="ru-RU" i="1" dirty="0" err="1" smtClean="0"/>
              <a:t>Трояновой</a:t>
            </a:r>
            <a:r>
              <a:rPr lang="ru-RU" i="1" dirty="0" smtClean="0"/>
              <a:t> тропой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1810" y="0"/>
            <a:ext cx="3857652" cy="34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9694" y="479417"/>
            <a:ext cx="2786082" cy="2585323"/>
          </a:xfrm>
        </p:spPr>
        <p:txBody>
          <a:bodyPr/>
          <a:lstStyle/>
          <a:p>
            <a:r>
              <a:rPr lang="ru-RU" i="1" dirty="0" smtClean="0"/>
              <a:t>Средь полей помчался и курганов,-</a:t>
            </a:r>
            <a:br>
              <a:rPr lang="ru-RU" i="1" dirty="0" smtClean="0"/>
            </a:br>
            <a:r>
              <a:rPr lang="ru-RU" i="1" dirty="0" smtClean="0"/>
              <a:t>Так бы ныне был воспет тобой</a:t>
            </a:r>
            <a:br>
              <a:rPr lang="ru-RU" i="1" dirty="0" smtClean="0"/>
            </a:br>
            <a:r>
              <a:rPr lang="ru-RU" i="1" dirty="0" smtClean="0"/>
              <a:t>Игорь-князь, могучий </a:t>
            </a:r>
            <a:r>
              <a:rPr lang="ru-RU" i="1" smtClean="0"/>
              <a:t>внук </a:t>
            </a:r>
            <a:r>
              <a:rPr lang="ru-RU" i="1" smtClean="0"/>
              <a:t>Троянов</a:t>
            </a:r>
            <a:r>
              <a:rPr lang="ru-RU" i="1" dirty="0" smtClean="0"/>
              <a:t>:</a:t>
            </a:r>
            <a:br>
              <a:rPr lang="ru-RU" i="1" dirty="0" smtClean="0"/>
            </a:br>
            <a:r>
              <a:rPr lang="ru-RU" i="1" dirty="0" smtClean="0"/>
              <a:t>"То не буря соколов несет</a:t>
            </a:r>
            <a:br>
              <a:rPr lang="ru-RU" i="1" dirty="0" smtClean="0"/>
            </a:br>
            <a:r>
              <a:rPr lang="ru-RU" i="1" dirty="0" smtClean="0"/>
              <a:t>За поля широкие и долы,</a:t>
            </a:r>
            <a:br>
              <a:rPr lang="ru-RU" i="1" dirty="0" smtClean="0"/>
            </a:br>
            <a:r>
              <a:rPr lang="ru-RU" i="1" dirty="0" smtClean="0"/>
              <a:t>То не стаи галочьи летят</a:t>
            </a:r>
            <a:br>
              <a:rPr lang="ru-RU" i="1" dirty="0" smtClean="0"/>
            </a:br>
            <a:r>
              <a:rPr lang="ru-RU" i="1" dirty="0" smtClean="0"/>
              <a:t>К Дону на великие просторы!«</a:t>
            </a:r>
          </a:p>
          <a:p>
            <a:r>
              <a:rPr lang="ru-RU" i="1" dirty="0" smtClean="0"/>
              <a:t>Или так воспеть тебе, </a:t>
            </a:r>
            <a:r>
              <a:rPr lang="ru-RU" i="1" dirty="0" err="1" smtClean="0"/>
              <a:t>Боян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Внук </a:t>
            </a:r>
            <a:r>
              <a:rPr lang="ru-RU" i="1" dirty="0" err="1" smtClean="0"/>
              <a:t>Велесов</a:t>
            </a:r>
            <a:r>
              <a:rPr lang="ru-RU" i="1" dirty="0" smtClean="0"/>
              <a:t>, наш военный стан:</a:t>
            </a:r>
            <a:br>
              <a:rPr lang="ru-RU" i="1" dirty="0" smtClean="0"/>
            </a:br>
            <a:r>
              <a:rPr lang="ru-RU" i="1" dirty="0" smtClean="0"/>
              <a:t>"За Сулою кони ржут,</a:t>
            </a:r>
            <a:br>
              <a:rPr lang="ru-RU" i="1" dirty="0" smtClean="0"/>
            </a:br>
            <a:r>
              <a:rPr lang="ru-RU" i="1" dirty="0" smtClean="0"/>
              <a:t>Слава в Киеве звенит,</a:t>
            </a:r>
            <a:br>
              <a:rPr lang="ru-RU" i="1" dirty="0" smtClean="0"/>
            </a:br>
            <a:r>
              <a:rPr lang="ru-RU" i="1" dirty="0" smtClean="0"/>
              <a:t>В </a:t>
            </a:r>
            <a:r>
              <a:rPr lang="ru-RU" i="1" dirty="0" err="1" smtClean="0"/>
              <a:t>Новеграде</a:t>
            </a:r>
            <a:r>
              <a:rPr lang="ru-RU" i="1" dirty="0" smtClean="0"/>
              <a:t> трубы громкие трубят,</a:t>
            </a:r>
            <a:br>
              <a:rPr lang="ru-RU" i="1" dirty="0" smtClean="0"/>
            </a:br>
            <a:r>
              <a:rPr lang="ru-RU" i="1" dirty="0" smtClean="0"/>
              <a:t>Во Путивле стяги бранные стоят!"</a:t>
            </a:r>
          </a:p>
          <a:p>
            <a:endParaRPr lang="ru-RU" dirty="0"/>
          </a:p>
        </p:txBody>
      </p:sp>
      <p:pic>
        <p:nvPicPr>
          <p:cNvPr id="5" name="Picture 2" descr="Игорь Святосла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40" y="-1"/>
            <a:ext cx="2522560" cy="32448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15" dirty="0" smtClean="0"/>
              <a:t>                        Повторение</a:t>
            </a:r>
            <a:endParaRPr spc="15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454140" y="1408111"/>
            <a:ext cx="1571635" cy="1714512"/>
            <a:chOff x="2331883" y="766102"/>
            <a:chExt cx="2036373" cy="41084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424445" y="766102"/>
              <a:ext cx="1943811" cy="4108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331883" y="815403"/>
              <a:ext cx="1943811" cy="272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857" tIns="0" rIns="148857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600" b="1" kern="120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sz="1600" kern="1200" dirty="0" smtClean="0">
                  <a:latin typeface="Arial" pitchFamily="34" charset="0"/>
                  <a:cs typeface="Arial" pitchFamily="34" charset="0"/>
                </a:rPr>
                <a:t>овая </a:t>
              </a:r>
              <a:endParaRPr lang="ru-RU" sz="1600" kern="120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1200" dirty="0" smtClean="0">
                  <a:latin typeface="Arial" pitchFamily="34" charset="0"/>
                  <a:cs typeface="Arial" pitchFamily="34" charset="0"/>
                </a:rPr>
                <a:t>русская литература -</a:t>
              </a:r>
              <a:r>
                <a:rPr lang="en-US" sz="1600" kern="1200" dirty="0" smtClean="0">
                  <a:latin typeface="Arial" pitchFamily="34" charset="0"/>
                  <a:cs typeface="Arial" pitchFamily="34" charset="0"/>
                </a:rPr>
                <a:t> XVIII</a:t>
              </a:r>
              <a:r>
                <a:rPr lang="ru-RU" sz="1600" kern="1200" dirty="0" smtClean="0">
                  <a:latin typeface="Arial" pitchFamily="34" charset="0"/>
                  <a:cs typeface="Arial" pitchFamily="34" charset="0"/>
                </a:rPr>
                <a:t> век</a:t>
              </a:r>
            </a:p>
            <a:p>
              <a:pPr lvl="0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0" y="1050922"/>
            <a:ext cx="1643046" cy="2071701"/>
            <a:chOff x="299579" y="87149"/>
            <a:chExt cx="1684258" cy="50801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99579" y="169890"/>
              <a:ext cx="1488208" cy="4252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31614" y="87149"/>
              <a:ext cx="1362940" cy="4918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857" tIns="0" rIns="148857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6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  <p:sp>
          <p:nvSpPr>
            <p:cNvPr id="25" name="Скругленный прямоугольник 4"/>
            <p:cNvSpPr/>
            <p:nvPr/>
          </p:nvSpPr>
          <p:spPr>
            <a:xfrm>
              <a:off x="366007" y="103276"/>
              <a:ext cx="1617830" cy="4918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857" tIns="0" rIns="148857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6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882900" y="1408111"/>
            <a:ext cx="1500198" cy="1714512"/>
            <a:chOff x="-983354" y="1349907"/>
            <a:chExt cx="6609171" cy="34042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353909" y="1349907"/>
              <a:ext cx="5979726" cy="3404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0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XIX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 век</a:t>
              </a:r>
              <a:endParaRPr lang="ru-RU" dirty="0"/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-983354" y="1364091"/>
              <a:ext cx="6294449" cy="30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857" tIns="0" rIns="148857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600" b="1" kern="120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1200" dirty="0" smtClean="0">
                  <a:latin typeface="Arial" pitchFamily="34" charset="0"/>
                  <a:cs typeface="Arial" pitchFamily="34" charset="0"/>
                </a:rPr>
                <a:t>«Золотой век»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русской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1200" dirty="0" smtClean="0">
                  <a:latin typeface="Arial" pitchFamily="34" charset="0"/>
                  <a:cs typeface="Arial" pitchFamily="34" charset="0"/>
                </a:rPr>
                <a:t>литературы</a:t>
              </a:r>
              <a:endParaRPr lang="en-US" sz="1600" kern="1200" dirty="0" smtClean="0">
                <a:latin typeface="Arial" pitchFamily="34" charset="0"/>
                <a:cs typeface="Arial" pitchFamily="34" charset="0"/>
              </a:endParaRPr>
            </a:p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454536" y="1336673"/>
            <a:ext cx="1311264" cy="1805205"/>
            <a:chOff x="267844" y="1880408"/>
            <a:chExt cx="6346464" cy="467139"/>
          </a:xfrm>
          <a:solidFill>
            <a:srgbClr val="00B0F0"/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67844" y="1880408"/>
              <a:ext cx="6346464" cy="4671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90650" y="1903212"/>
              <a:ext cx="6323658" cy="4215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857" tIns="0" rIns="148857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600" b="1" kern="120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kern="1200" dirty="0" smtClean="0"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1600" kern="1200" dirty="0" err="1" smtClean="0">
                  <a:latin typeface="Arial" pitchFamily="34" charset="0"/>
                  <a:cs typeface="Arial" pitchFamily="34" charset="0"/>
                </a:rPr>
                <a:t>Сереб-ряный</a:t>
              </a:r>
              <a:r>
                <a:rPr lang="ru-RU" sz="1600" kern="1200" dirty="0" smtClean="0">
                  <a:latin typeface="Arial" pitchFamily="34" charset="0"/>
                  <a:cs typeface="Arial" pitchFamily="34" charset="0"/>
                </a:rPr>
                <a:t> век»</a:t>
              </a:r>
              <a:r>
                <a:rPr lang="en-US" sz="1600" kern="12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ru-RU" sz="1600" kern="120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1200" dirty="0" smtClean="0">
                  <a:latin typeface="Arial" pitchFamily="34" charset="0"/>
                  <a:cs typeface="Arial" pitchFamily="34" charset="0"/>
                </a:rPr>
                <a:t>XX</a:t>
              </a:r>
              <a:r>
                <a:rPr lang="ru-RU" sz="1600" kern="1200" dirty="0" smtClean="0">
                  <a:latin typeface="Arial" pitchFamily="34" charset="0"/>
                  <a:cs typeface="Arial" pitchFamily="34" charset="0"/>
                </a:rPr>
                <a:t> век</a:t>
              </a:r>
            </a:p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19" name="Заголовок 15"/>
          <p:cNvSpPr txBox="1">
            <a:spLocks/>
          </p:cNvSpPr>
          <p:nvPr/>
        </p:nvSpPr>
        <p:spPr>
          <a:xfrm>
            <a:off x="382570" y="479417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   Периодизация русской литературы </a:t>
            </a:r>
            <a:endParaRPr kumimoji="0" lang="ru-RU" sz="20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8256" y="836607"/>
            <a:ext cx="1285884" cy="357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97016" y="836607"/>
            <a:ext cx="1285884" cy="357190"/>
          </a:xfrm>
          <a:prstGeom prst="rect">
            <a:avLst/>
          </a:prstGeom>
          <a:solidFill>
            <a:srgbClr val="636A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97214" y="836607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54536" y="836607"/>
            <a:ext cx="1168388" cy="357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IV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-188934" y="1765301"/>
            <a:ext cx="188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Древне-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русская литература –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X-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XVII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века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8"/>
          <p:cNvSpPr txBox="1"/>
          <p:nvPr/>
        </p:nvSpPr>
        <p:spPr>
          <a:xfrm>
            <a:off x="1668454" y="693731"/>
            <a:ext cx="3825875" cy="207364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170"/>
              </a:spcBef>
              <a:buFont typeface="Arial" pitchFamily="34" charset="0"/>
              <a:buChar char="•"/>
            </a:pPr>
            <a:r>
              <a:rPr lang="ru-RU" sz="2000" b="1" dirty="0" smtClean="0">
                <a:latin typeface="Arial"/>
                <a:cs typeface="Arial"/>
              </a:rPr>
              <a:t>Прочитать  «Слово  о полку Игореве», а  также  материал на страницах с 8 по 10 по учебнику.</a:t>
            </a: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endParaRPr lang="ru-RU" sz="1400" b="1" dirty="0" smtClean="0">
              <a:latin typeface="Arial"/>
              <a:cs typeface="Arial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1742432" y="1155133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1677758" y="2580013"/>
            <a:ext cx="2465705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1742432" y="2325368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3"/>
          <p:cNvGrpSpPr/>
          <p:nvPr/>
        </p:nvGrpSpPr>
        <p:grpSpPr>
          <a:xfrm>
            <a:off x="377244" y="708025"/>
            <a:ext cx="1210256" cy="1845396"/>
            <a:chOff x="377244" y="1199601"/>
            <a:chExt cx="906780" cy="1353820"/>
          </a:xfrm>
        </p:grpSpPr>
        <p:sp>
          <p:nvSpPr>
            <p:cNvPr id="18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21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0"/>
            <a:ext cx="57658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" y="110257"/>
            <a:ext cx="5715040" cy="307777"/>
          </a:xfrm>
        </p:spPr>
        <p:txBody>
          <a:bodyPr/>
          <a:lstStyle/>
          <a:p>
            <a:r>
              <a:rPr lang="ru-RU" sz="2000" dirty="0" smtClean="0"/>
              <a:t>     Задание для самостоятельной работы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15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Актуальна ли сейчас литература Древней Руси?</a:t>
            </a:r>
            <a:endParaRPr lang="en-US" dirty="0"/>
          </a:p>
        </p:txBody>
      </p:sp>
      <p:grpSp>
        <p:nvGrpSpPr>
          <p:cNvPr id="3" name="Group 88">
            <a:extLst>
              <a:ext uri="{FF2B5EF4-FFF2-40B4-BE49-F238E27FC236}">
                <a16:creationId xmlns:a16="http://schemas.microsoft.com/office/drawing/2014/main" id="{BEEFCEA1-A9CA-45F9-90F9-955824EBB212}"/>
              </a:ext>
            </a:extLst>
          </p:cNvPr>
          <p:cNvGrpSpPr/>
          <p:nvPr/>
        </p:nvGrpSpPr>
        <p:grpSpPr>
          <a:xfrm>
            <a:off x="1739892" y="1050921"/>
            <a:ext cx="2069545" cy="1700693"/>
            <a:chOff x="2241333" y="2017415"/>
            <a:chExt cx="4653973" cy="3822630"/>
          </a:xfrm>
        </p:grpSpPr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8DF3D054-2938-41CE-9C74-CA7AB6E9F132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 dirty="0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9A265F2D-70C9-4087-BE24-3AF987586A3B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 dirty="0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A293E856-E43A-48A8-A5BE-27C83B06C0D2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 dirty="0"/>
            </a:p>
          </p:txBody>
        </p:sp>
        <p:sp>
          <p:nvSpPr>
            <p:cNvPr id="8" name="Teardrop 3">
              <a:extLst>
                <a:ext uri="{FF2B5EF4-FFF2-40B4-BE49-F238E27FC236}">
                  <a16:creationId xmlns:a16="http://schemas.microsoft.com/office/drawing/2014/main" id="{E3797905-933C-4205-8AD3-9301D0118474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 dirty="0"/>
            </a:p>
          </p:txBody>
        </p:sp>
        <p:sp>
          <p:nvSpPr>
            <p:cNvPr id="9" name="Teardrop 3">
              <a:extLst>
                <a:ext uri="{FF2B5EF4-FFF2-40B4-BE49-F238E27FC236}">
                  <a16:creationId xmlns:a16="http://schemas.microsoft.com/office/drawing/2014/main" id="{6C213040-C919-4E35-9EE7-2830DAED159C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 dirty="0"/>
            </a:p>
          </p:txBody>
        </p:sp>
        <p:sp>
          <p:nvSpPr>
            <p:cNvPr id="10" name="Teardrop 3">
              <a:extLst>
                <a:ext uri="{FF2B5EF4-FFF2-40B4-BE49-F238E27FC236}">
                  <a16:creationId xmlns:a16="http://schemas.microsoft.com/office/drawing/2014/main" id="{B5731209-8C6C-4E73-BDF4-B3D9C6FF8A17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rgbClr val="9BEB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F34607-86FE-4C51-9318-515CB9B44372}"/>
              </a:ext>
            </a:extLst>
          </p:cNvPr>
          <p:cNvSpPr txBox="1"/>
          <p:nvPr/>
        </p:nvSpPr>
        <p:spPr>
          <a:xfrm>
            <a:off x="3748604" y="1622425"/>
            <a:ext cx="1874319" cy="720783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Чтение литературы Древней Руси доставляет нравственное и эстетическое  удовольствие.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140A84-A57F-406E-9D19-3A3BC8ECEE60}"/>
              </a:ext>
            </a:extLst>
          </p:cNvPr>
          <p:cNvSpPr txBox="1"/>
          <p:nvPr/>
        </p:nvSpPr>
        <p:spPr>
          <a:xfrm>
            <a:off x="3748604" y="2336805"/>
            <a:ext cx="2017196" cy="720783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Древнерусская литература служит одним из источников изучения истории Руси, в том числе истории культуры. 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77958C-AD6B-4FF2-A21D-016F7E058609}"/>
              </a:ext>
            </a:extLst>
          </p:cNvPr>
          <p:cNvSpPr txBox="1"/>
          <p:nvPr/>
        </p:nvSpPr>
        <p:spPr>
          <a:xfrm>
            <a:off x="3748604" y="550855"/>
            <a:ext cx="1920377" cy="1059337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Уже в древней русской литературе мы находим идеи, не утратившие своего значения и для нас: идеи патриотизма, высокого гражданского долга.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E1033F-1BB2-4C5A-A5F9-BE8B040C5F3B}"/>
              </a:ext>
            </a:extLst>
          </p:cNvPr>
          <p:cNvSpPr txBox="1"/>
          <p:nvPr/>
        </p:nvSpPr>
        <p:spPr>
          <a:xfrm>
            <a:off x="96818" y="2265367"/>
            <a:ext cx="2143140" cy="720783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Уважение к минувшему —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вот черта, отличающая образование от дикости.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А. С. Пушкин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7E61A0-5776-43AB-B97F-34376AC32DD4}"/>
              </a:ext>
            </a:extLst>
          </p:cNvPr>
          <p:cNvSpPr txBox="1"/>
          <p:nvPr/>
        </p:nvSpPr>
        <p:spPr>
          <a:xfrm>
            <a:off x="96818" y="1550987"/>
            <a:ext cx="1785950" cy="720783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Богатство русского языка – это итог почти тысячелетнего развития русской литературы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482BB4-896C-425D-B4BF-1F71689AA0D7}"/>
              </a:ext>
            </a:extLst>
          </p:cNvPr>
          <p:cNvSpPr txBox="1"/>
          <p:nvPr/>
        </p:nvSpPr>
        <p:spPr>
          <a:xfrm>
            <a:off x="73574" y="622293"/>
            <a:ext cx="2023508" cy="890060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Богатство идей классической и современной литературы, её высокие идеалы и высокое мастерство  берут истоки в литературе Древней Руси</a:t>
            </a:r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ko-KR" sz="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s0.slide-share.ru/s_slide/21931c38215fdd94058eb39d6b5ba4ac/83816365-cc2a-4b19-85cc-0475c6b90a06.jpeg"/>
          <p:cNvSpPr>
            <a:spLocks noChangeAspect="1" noChangeArrowheads="1"/>
          </p:cNvSpPr>
          <p:nvPr/>
        </p:nvSpPr>
        <p:spPr bwMode="auto">
          <a:xfrm>
            <a:off x="73574" y="-68352"/>
            <a:ext cx="144145" cy="144216"/>
          </a:xfrm>
          <a:prstGeom prst="rect">
            <a:avLst/>
          </a:prstGeom>
          <a:noFill/>
        </p:spPr>
        <p:txBody>
          <a:bodyPr vert="horz" wrap="square" lIns="43251" tIns="21626" rIns="43251" bIns="2162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0.slide-share.ru/s_slide/21931c38215fdd94058eb39d6b5ba4ac/83816365-cc2a-4b19-85cc-0475c6b90a06.jpeg"/>
          <p:cNvSpPr>
            <a:spLocks noChangeAspect="1" noChangeArrowheads="1"/>
          </p:cNvSpPr>
          <p:nvPr/>
        </p:nvSpPr>
        <p:spPr bwMode="auto">
          <a:xfrm>
            <a:off x="73574" y="-68352"/>
            <a:ext cx="144145" cy="144216"/>
          </a:xfrm>
          <a:prstGeom prst="rect">
            <a:avLst/>
          </a:prstGeom>
          <a:noFill/>
        </p:spPr>
        <p:txBody>
          <a:bodyPr vert="horz" wrap="square" lIns="43251" tIns="21626" rIns="43251" bIns="2162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33834" t="21250" r="50003" b="39643"/>
          <a:stretch>
            <a:fillRect/>
          </a:stretch>
        </p:blipFill>
        <p:spPr bwMode="auto">
          <a:xfrm>
            <a:off x="2168520" y="1122359"/>
            <a:ext cx="1428760" cy="1928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32" y="172758"/>
            <a:ext cx="5058269" cy="315471"/>
          </a:xfrm>
        </p:spPr>
        <p:txBody>
          <a:bodyPr/>
          <a:lstStyle/>
          <a:p>
            <a:r>
              <a:rPr lang="ru-RU" b="1" dirty="0" smtClean="0"/>
              <a:t>             Древнерусская  литература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39958" y="536416"/>
            <a:ext cx="3429024" cy="2708434"/>
          </a:xfrm>
        </p:spPr>
        <p:txBody>
          <a:bodyPr/>
          <a:lstStyle/>
          <a:p>
            <a:pPr algn="ctr"/>
            <a:r>
              <a:rPr lang="ru-RU" sz="1600" dirty="0" smtClean="0"/>
              <a:t>Леность — всему мать: что кто умеет, то забудет, а чего не умеет, тому не научится.</a:t>
            </a:r>
          </a:p>
          <a:p>
            <a:pPr algn="ctr"/>
            <a:r>
              <a:rPr lang="ru-RU" sz="1600" dirty="0" smtClean="0"/>
              <a:t>Всего же более убогих не забывайте, но, насколько можете, по силам кормите и подавайте сироте и вдовицу оправдывайте сами, а не давайте сильным губить человека. </a:t>
            </a:r>
          </a:p>
          <a:p>
            <a:pPr algn="ctr"/>
            <a:r>
              <a:rPr lang="ru-RU" sz="1600" dirty="0" smtClean="0"/>
              <a:t>«Поучения» </a:t>
            </a:r>
          </a:p>
          <a:p>
            <a:pPr algn="ctr"/>
            <a:r>
              <a:rPr lang="ru-RU" sz="1600" dirty="0" smtClean="0"/>
              <a:t>                 Владимира Мономаха  </a:t>
            </a:r>
            <a:endParaRPr lang="ru-RU" sz="1600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36416"/>
            <a:ext cx="2114871" cy="2708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1132" y="172758"/>
            <a:ext cx="5058269" cy="315471"/>
          </a:xfrm>
        </p:spPr>
        <p:txBody>
          <a:bodyPr/>
          <a:lstStyle/>
          <a:p>
            <a:r>
              <a:rPr lang="ru-RU" b="1" dirty="0" smtClean="0"/>
              <a:t>Древнерусская  литература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9694" y="0"/>
            <a:ext cx="5214974" cy="627188"/>
          </a:xfrm>
          <a:prstGeom prst="rect">
            <a:avLst/>
          </a:prstGeom>
        </p:spPr>
        <p:txBody>
          <a:bodyPr vert="horz" lIns="43251" tIns="21626" rIns="43251" bIns="21626" rtlCol="0" anchor="ctr">
            <a:normAutofit/>
          </a:bodyPr>
          <a:lstStyle/>
          <a:p>
            <a:pPr defTabSz="432511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2382834" y="0"/>
            <a:ext cx="3382966" cy="324485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Повесть    временных   лет"-  как  и  все   последующие - являются   сложным   продуктом коллективного   труда многих  поколений   летописцев. Так   в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Радзивиловской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летописи наряду      с  эпическими  сказаниями  об  Олеге   помещена   миниатюра   «Корабли  Олега». «И повелел Олег своим воинам сделать колёса и поставить на колёса корабли. И когда подул попутный ветер, подняли они в поле паруса и пошли к городу».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«Идѣ Ольгъ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Новугороду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отътуда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Ладогу.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Друзии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сказаютъ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· Яко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идущє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морє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·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уклюнѫ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змия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ногу ·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умрє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могила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Ладозѣ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histrf.ru/uploads/media/event/0001/01/thumb_864_event_bi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08214" cy="32448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15" dirty="0" smtClean="0"/>
              <a:t>           Древнерусская литература </a:t>
            </a:r>
            <a:endParaRPr spc="15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2293"/>
            <a:ext cx="58832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 подлинных творений искусства нет срока давности…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607"/>
            <a:ext cx="3214710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начале 90-х годов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  собиратель русских древностей граф А.И. Мусин-Пушкин приобрёл в Спасском монастыре в Ярославле интереснейшую рукопись – сборник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XVI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 , включавший поэму о походе князя Игоря  Новгород-Северского против половцев.</a:t>
            </a:r>
          </a:p>
          <a:p>
            <a:pPr>
              <a:lnSpc>
                <a:spcPts val="16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Алексей Иванович Мусин-Пушкин"/>
          <p:cNvPicPr>
            <a:picLocks noChangeAspect="1" noChangeArrowheads="1"/>
          </p:cNvPicPr>
          <p:nvPr/>
        </p:nvPicPr>
        <p:blipFill>
          <a:blip r:embed="rId2"/>
          <a:srcRect l="2591" t="1554" b="1625"/>
          <a:stretch>
            <a:fillRect/>
          </a:stretch>
        </p:blipFill>
        <p:spPr bwMode="auto">
          <a:xfrm>
            <a:off x="3454404" y="908046"/>
            <a:ext cx="2143140" cy="221457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4"/>
            <a:chOff x="66840" y="71163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555624"/>
              <a:ext cx="5650865" cy="2629763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0826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 «Слово о полку Игореве»</a:t>
              </a:r>
              <a:endParaRPr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6818" y="693731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Копия списка была изготовлена для Екатерины Великой, ранее отдавшей распоряжение Святейшему Синоду о необходимости изучения древних рукописей, представляющих  </a:t>
            </a:r>
          </a:p>
          <a:p>
            <a:r>
              <a:rPr lang="ru-RU" dirty="0" smtClean="0"/>
              <a:t>историческую ценность.</a:t>
            </a:r>
            <a:endParaRPr lang="ru-RU" dirty="0"/>
          </a:p>
        </p:txBody>
      </p:sp>
      <p:pic>
        <p:nvPicPr>
          <p:cNvPr id="9" name="Picture 10" descr="Екатерина II Алексее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4" y="622293"/>
            <a:ext cx="2143140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4"/>
            <a:chOff x="66840" y="71163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555624"/>
              <a:ext cx="5650865" cy="2629763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0826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«Слово о полку Игореве» Источники.</a:t>
              </a:r>
              <a:endPara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97" t="3767" b="8170"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4008" y="193665"/>
            <a:ext cx="5147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Каковы же источники сохранившегося текста поэмы? Это екатерининская копия и издание         1800 года с имеющимися в них неточностями и «тёмными» местами. Именно с них начинается вторая жизнь этого удивительного безымянного русского гения,  побудившего к сотрудничеству многих отечественных поэтов – от В.А.Жуковского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А.Н.Майкова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до К.Д.Бальмонта и Н.А.Заболоцкого. (эти и многие другие авторы являлись своеобразными «переводчиками» «Слова..», воплотив его в современном поэтическом слове).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4"/>
            <a:chOff x="66840" y="71163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555624"/>
              <a:ext cx="5650865" cy="2629763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40826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Сюжет «Слова о полку Игореве»</a:t>
              </a:r>
              <a:endPara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6818" y="622293"/>
            <a:ext cx="30003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Сюжет «Слова…» связан с событиями похода Игоря </a:t>
            </a:r>
            <a:r>
              <a:rPr lang="ru-RU" sz="1500" b="1" dirty="0" err="1" smtClean="0"/>
              <a:t>Святославича</a:t>
            </a:r>
            <a:r>
              <a:rPr lang="ru-RU" sz="1500" b="1" dirty="0" smtClean="0"/>
              <a:t> от Десны к Дону в 1185 году. Известна точная дата выступления войска новгород-северского князя,  его сына и племянника –  23 апреля. По пути войско Игоря соединилось в дружиной брата Всеволода, укрепив свои ряды.</a:t>
            </a:r>
            <a:endParaRPr lang="ru-RU" sz="1500" b="1" dirty="0"/>
          </a:p>
        </p:txBody>
      </p:sp>
      <p:pic>
        <p:nvPicPr>
          <p:cNvPr id="9" name="Picture 2" descr="Кирилло-Белозерский монастырь копт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652" y="1765301"/>
            <a:ext cx="2500330" cy="13048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https://upload.wikimedia.org/wikipedia/commons/thumb/5/5e/Kirillov1909.jpg/300px-Kirillov19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8652" y="622293"/>
            <a:ext cx="2500330" cy="107157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</TotalTime>
  <Words>948</Words>
  <Application>Microsoft Office PowerPoint</Application>
  <PresentationFormat>Произвольный</PresentationFormat>
  <Paragraphs>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맑은 고딕</vt:lpstr>
      <vt:lpstr>Arial</vt:lpstr>
      <vt:lpstr>Calibri</vt:lpstr>
      <vt:lpstr>Times New Roman</vt:lpstr>
      <vt:lpstr>Office Theme</vt:lpstr>
      <vt:lpstr>Литература</vt:lpstr>
      <vt:lpstr>                        Повторение</vt:lpstr>
      <vt:lpstr>Презентация PowerPoint</vt:lpstr>
      <vt:lpstr>             Древнерусская  литература</vt:lpstr>
      <vt:lpstr>Древнерусская  литература</vt:lpstr>
      <vt:lpstr>           Древнерусская литература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  «Слова..»</vt:lpstr>
      <vt:lpstr>                  Сюжет  «Слова…»</vt:lpstr>
      <vt:lpstr>Презентация PowerPoint</vt:lpstr>
      <vt:lpstr>Презентация PowerPoint</vt:lpstr>
      <vt:lpstr>«Слово о полку Игореве»</vt:lpstr>
      <vt:lpstr>Презентация PowerPoint</vt:lpstr>
      <vt:lpstr>Презентация PowerPoint</vt:lpstr>
      <vt:lpstr>     Задание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</dc:title>
  <cp:lastModifiedBy>Gaysin's</cp:lastModifiedBy>
  <cp:revision>140</cp:revision>
  <dcterms:created xsi:type="dcterms:W3CDTF">2020-04-13T08:06:06Z</dcterms:created>
  <dcterms:modified xsi:type="dcterms:W3CDTF">2020-09-20T18:03:01Z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