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87" r:id="rId4"/>
    <p:sldId id="274" r:id="rId5"/>
    <p:sldId id="280" r:id="rId6"/>
    <p:sldId id="281" r:id="rId7"/>
    <p:sldId id="275" r:id="rId8"/>
    <p:sldId id="258" r:id="rId9"/>
    <p:sldId id="264" r:id="rId10"/>
    <p:sldId id="263" r:id="rId11"/>
    <p:sldId id="266" r:id="rId12"/>
    <p:sldId id="282" r:id="rId13"/>
    <p:sldId id="267" r:id="rId14"/>
    <p:sldId id="288" r:id="rId15"/>
    <p:sldId id="289" r:id="rId16"/>
    <p:sldId id="268" r:id="rId17"/>
    <p:sldId id="269" r:id="rId18"/>
    <p:sldId id="271" r:id="rId19"/>
    <p:sldId id="270" r:id="rId20"/>
    <p:sldId id="279" r:id="rId21"/>
    <p:sldId id="283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624" autoAdjust="0"/>
  </p:normalViewPr>
  <p:slideViewPr>
    <p:cSldViewPr snapToGrid="0">
      <p:cViewPr varScale="1">
        <p:scale>
          <a:sx n="65" d="100"/>
          <a:sy n="65" d="100"/>
        </p:scale>
        <p:origin x="-8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26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6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9720" y="2340421"/>
            <a:ext cx="8943687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М.Ю.Лермонтов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«Три пальмы»</a:t>
            </a: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2" y="2402676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2" y="4675252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1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pic>
        <p:nvPicPr>
          <p:cNvPr id="27" name="Picture 1" descr="D:\клипарт\инфографика человечки для презентаций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1591" y="4528633"/>
            <a:ext cx="2008638" cy="2008638"/>
          </a:xfrm>
          <a:prstGeom prst="rect">
            <a:avLst/>
          </a:prstGeom>
          <a:noFill/>
        </p:spPr>
      </p:pic>
      <p:grpSp>
        <p:nvGrpSpPr>
          <p:cNvPr id="8" name="object 10"/>
          <p:cNvGrpSpPr/>
          <p:nvPr/>
        </p:nvGrpSpPr>
        <p:grpSpPr>
          <a:xfrm>
            <a:off x="10054682" y="130099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498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0" y="203409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клипарт\аладин\0_917a1_149ff86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584" y="240937"/>
            <a:ext cx="4559300" cy="6348413"/>
          </a:xfrm>
          <a:prstGeom prst="rect">
            <a:avLst/>
          </a:prstGeom>
          <a:noFill/>
        </p:spPr>
      </p:pic>
      <p:pic>
        <p:nvPicPr>
          <p:cNvPr id="3078" name="Picture 6" descr="D:\клипарт\аладин\0_917a2_a02ee072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218386" y="2403566"/>
            <a:ext cx="2973614" cy="41596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054" y="1094509"/>
            <a:ext cx="331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проходит жизнь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пальм и ручья?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D:\клипарт\аладин\0_917a2_a02ee072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6832" y="235267"/>
            <a:ext cx="4597400" cy="634841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3251" y="3840479"/>
            <a:ext cx="6829697" cy="272836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многие годы неслышно прошли;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Но странник усталый из чуждой земли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Пылающей грудью ко влаге студёной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Ещё не склонялся под кущей зелёной,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стали уж сохнуть от знойных лучей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Роскошные листья и звучный ручей.</a:t>
            </a:r>
          </a:p>
          <a:p>
            <a:endParaRPr lang="ru-RU" dirty="0"/>
          </a:p>
        </p:txBody>
      </p:sp>
      <p:pic>
        <p:nvPicPr>
          <p:cNvPr id="18436" name="Picture 4" descr="D:\клипарт\аладин\0_917ce_749a945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6036" y="4843084"/>
            <a:ext cx="3811856" cy="2014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клипарт\аладин\0_d0c68_dc41fb7d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4169" y="1471749"/>
            <a:ext cx="1796823" cy="22114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1717" y="3628702"/>
            <a:ext cx="8022574" cy="272836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стали три пальмы на бога роптать: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«На то ль мы родились, чтоб здесь увядать?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Без пользы в пустыне росли и цвели мы,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Колеблемы вихрем и зноем палимы,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Ничей благосклонный не радуя взор?..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Не прав твой, о небо, святой приговор!»</a:t>
            </a:r>
          </a:p>
          <a:p>
            <a:endParaRPr lang="ru-RU" dirty="0"/>
          </a:p>
        </p:txBody>
      </p:sp>
      <p:pic>
        <p:nvPicPr>
          <p:cNvPr id="4098" name="Picture 2" descr="D:\клипарт\аладин\0_d0c69_30a71db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101" y="2535062"/>
            <a:ext cx="1959429" cy="3339152"/>
          </a:xfrm>
          <a:prstGeom prst="rect">
            <a:avLst/>
          </a:prstGeom>
          <a:noFill/>
        </p:spPr>
      </p:pic>
      <p:pic>
        <p:nvPicPr>
          <p:cNvPr id="4100" name="Picture 4" descr="D:\клипарт\аладин\0_d0c70_a8accd0c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6186" y="5821902"/>
            <a:ext cx="1369423" cy="855889"/>
          </a:xfrm>
          <a:prstGeom prst="rect">
            <a:avLst/>
          </a:prstGeom>
          <a:noFill/>
        </p:spPr>
      </p:pic>
      <p:pic>
        <p:nvPicPr>
          <p:cNvPr id="4101" name="Picture 5" descr="D:\клипарт\аладин\0_d0c6c_4c4ac437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6160" y="1783743"/>
            <a:ext cx="2653937" cy="1925944"/>
          </a:xfrm>
          <a:prstGeom prst="rect">
            <a:avLst/>
          </a:prstGeom>
          <a:noFill/>
        </p:spPr>
      </p:pic>
      <p:pic>
        <p:nvPicPr>
          <p:cNvPr id="4102" name="Picture 6" descr="D:\клипарт\аладин\0_917cf_a2cd5d03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6207" y="1202575"/>
            <a:ext cx="4045793" cy="4781731"/>
          </a:xfrm>
          <a:prstGeom prst="rect">
            <a:avLst/>
          </a:prstGeom>
          <a:noFill/>
        </p:spPr>
      </p:pic>
      <p:pic>
        <p:nvPicPr>
          <p:cNvPr id="4103" name="Picture 7" descr="D:\клипарт\аладин\0_917ce_749a945f_X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79552" y="4647656"/>
            <a:ext cx="4181571" cy="22103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3346" y="720436"/>
            <a:ext cx="70791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Почему пальмы недовольны своей жизнью?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В чем они видят смысл жизни?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775855"/>
            <a:ext cx="5410200" cy="54011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Олицетворение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– перенос признаков живых существ    на неодушевлённые предметы, природу.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Прием олицетворения позволяет поэту перевести разговор на новый уровень – 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уровень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 человеческих отношений.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  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Олицетворение усиливает эмоциональность строк, вызывает  у читателя острое чувство жалости.</a:t>
            </a:r>
          </a:p>
          <a:p>
            <a:endParaRPr lang="ru-RU" dirty="0"/>
          </a:p>
        </p:txBody>
      </p:sp>
      <p:pic>
        <p:nvPicPr>
          <p:cNvPr id="4098" name="Picture 2" descr="Сообщество иллюстраторов | Иллюстрация девушка-дерев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5105" y="415637"/>
            <a:ext cx="5143202" cy="47728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D:\клипарт\аладин\0_8985d_213728e7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7433" y="1246908"/>
            <a:ext cx="2257137" cy="2355273"/>
          </a:xfrm>
          <a:prstGeom prst="rect">
            <a:avLst/>
          </a:prstGeom>
          <a:noFill/>
        </p:spPr>
      </p:pic>
      <p:pic>
        <p:nvPicPr>
          <p:cNvPr id="9" name="Picture 3" descr="D:\Маме\Учительская деятельность\Модератор\9 класс новое\Лермонтов\12727435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67600" y="464571"/>
            <a:ext cx="4461164" cy="572555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0263" y="3448593"/>
            <a:ext cx="7197633" cy="272836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только замолкли — в дали голубой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Столбом уж крутился песок золотой,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Звонков раздавались нестройные звуки,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Пестрели коврами покрытые вьюки,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шел,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колыхаясь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как в море челнок,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Верблюд за верблюдом, взрывая песок.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6" descr="D:\клипарт\аладин\0_73b54_78c29929_S.png"/>
          <p:cNvPicPr>
            <a:picLocks noChangeAspect="1" noChangeArrowheads="1"/>
          </p:cNvPicPr>
          <p:nvPr/>
        </p:nvPicPr>
        <p:blipFill>
          <a:blip r:embed="rId4"/>
          <a:srcRect b="15384"/>
          <a:stretch>
            <a:fillRect/>
          </a:stretch>
        </p:blipFill>
        <p:spPr bwMode="auto">
          <a:xfrm>
            <a:off x="8250382" y="4953000"/>
            <a:ext cx="2251364" cy="1905000"/>
          </a:xfrm>
          <a:prstGeom prst="rect">
            <a:avLst/>
          </a:prstGeom>
          <a:noFill/>
        </p:spPr>
      </p:pic>
      <p:pic>
        <p:nvPicPr>
          <p:cNvPr id="16388" name="Picture 4" descr="D:\клипарт\аладин\0_85d6e_3301134c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5338" y="5429250"/>
            <a:ext cx="1162050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1" y="429491"/>
            <a:ext cx="538051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Сравнение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Караван шёл, как в море челнок.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Верблюд – корабль пустыни.</a:t>
            </a:r>
            <a:endParaRPr lang="ru-RU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иевская Русь глазами арабского путешественника XII века. Часть первая |  Ислам в Укра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256" y="0"/>
            <a:ext cx="5167744" cy="400869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Арабы — Википеди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5DB"/>
              </a:clrFrom>
              <a:clrTo>
                <a:srgbClr val="FCF5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73491" y="3405765"/>
            <a:ext cx="2438400" cy="3036918"/>
          </a:xfrm>
          <a:prstGeom prst="rect">
            <a:avLst/>
          </a:prstGeom>
          <a:noFill/>
        </p:spPr>
      </p:pic>
      <p:pic>
        <p:nvPicPr>
          <p:cNvPr id="2054" name="Picture 6" descr="Права женщин в Саудовской Аравии - Wikiwa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73793" y="3774353"/>
            <a:ext cx="2613259" cy="308364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8708" y="3782292"/>
            <a:ext cx="6795656" cy="257478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Мотаясь, висели меж твёрдых горбов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Узорные полы походных шатров,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Их смуглые ручки порой подымали,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чёрные очи оттуда сверкали...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И, стан худощавый к луке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наклоня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Араб горячил вороного коня.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D:\клипарт\аладин\0_917a4_cfe7a480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3555" y="1311233"/>
            <a:ext cx="1278082" cy="2282289"/>
          </a:xfrm>
          <a:prstGeom prst="rect">
            <a:avLst/>
          </a:prstGeom>
          <a:noFill/>
        </p:spPr>
      </p:pic>
      <p:pic>
        <p:nvPicPr>
          <p:cNvPr id="2056" name="Picture 8" descr="D:\клипарт\аладин\0_85d5f_68b994f8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733" y="1729048"/>
            <a:ext cx="2750993" cy="2109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873" y="443345"/>
            <a:ext cx="5619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Фарис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арабск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.) — всадник, наездник.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Тадеуш Айдукевич 4 - Сайт orientalisminpainting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359" y="454492"/>
            <a:ext cx="4429824" cy="50457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ЛОШАДЬ — ЧЕЛОВЕКУ КРЫЛЬЯ 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1618" y="1173639"/>
            <a:ext cx="3415655" cy="23454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2563" y="3713018"/>
            <a:ext cx="7335983" cy="269947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конь на дыбы подымался порой,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прыгал, как барс, поражённый стрелой;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белой одежды красивые складки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пле́чам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фариса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вились в беспорядке;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И, с криком и свистом несясь по песку,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Бросал и ловил он копьё на скаку.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аме\Учительская деятельность\Модератор\9 класс новое\Лермонтов\00000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74720" y="272551"/>
            <a:ext cx="8055973" cy="43092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361" name="Picture 1" descr="D:\клипарт\аладин\0_917c0_4ae25fa7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36706"/>
            <a:ext cx="4849091" cy="1485034"/>
          </a:xfrm>
          <a:prstGeom prst="rect">
            <a:avLst/>
          </a:prstGeom>
          <a:noFill/>
        </p:spPr>
      </p:pic>
      <p:pic>
        <p:nvPicPr>
          <p:cNvPr id="5" name="Picture 7" descr="D:\клипарт\аладин\0_73b53_8c53915a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6854" y="699654"/>
            <a:ext cx="3373583" cy="3373583"/>
          </a:xfrm>
          <a:prstGeom prst="rect">
            <a:avLst/>
          </a:prstGeom>
          <a:noFill/>
        </p:spPr>
      </p:pic>
      <p:pic>
        <p:nvPicPr>
          <p:cNvPr id="15362" name="Picture 2" descr="D:\клипарт\аладин\0_917c3_fa790e32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1236" y="4258540"/>
            <a:ext cx="5070764" cy="1782041"/>
          </a:xfrm>
          <a:prstGeom prst="rect">
            <a:avLst/>
          </a:prstGeom>
          <a:noFill/>
        </p:spPr>
      </p:pic>
      <p:pic>
        <p:nvPicPr>
          <p:cNvPr id="5122" name="Picture 2" descr="D:\клипарт\аладин\0_917b4_493eae13_XL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77606" y="3121230"/>
            <a:ext cx="3037499" cy="246706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237" y="3840478"/>
            <a:ext cx="7561414" cy="272836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Вот к пальмам подходит, шумя, караван: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тени их весёлый раскинулся стан.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Кувшины звуча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налилися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водою,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И, гордо кивая махровой главою,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Приветствуют пальмы нежданных гостей,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щедро их поит студёный ручей.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липарт\аладин\0_85d6a_a03b6049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659" y="1358536"/>
            <a:ext cx="3698698" cy="2194561"/>
          </a:xfrm>
          <a:prstGeom prst="rect">
            <a:avLst/>
          </a:prstGeom>
          <a:noFill/>
        </p:spPr>
      </p:pic>
      <p:pic>
        <p:nvPicPr>
          <p:cNvPr id="5" name="Picture 3" descr="D:\клипарт\аладин\0_73b54_78c29929_S.png"/>
          <p:cNvPicPr>
            <a:picLocks noChangeAspect="1" noChangeArrowheads="1"/>
          </p:cNvPicPr>
          <p:nvPr/>
        </p:nvPicPr>
        <p:blipFill>
          <a:blip r:embed="rId3"/>
          <a:srcRect b="16757"/>
          <a:stretch>
            <a:fillRect/>
          </a:stretch>
        </p:blipFill>
        <p:spPr bwMode="auto">
          <a:xfrm>
            <a:off x="864325" y="4234543"/>
            <a:ext cx="2806337" cy="2336074"/>
          </a:xfrm>
          <a:prstGeom prst="rect">
            <a:avLst/>
          </a:prstGeom>
          <a:noFill/>
        </p:spPr>
      </p:pic>
      <p:pic>
        <p:nvPicPr>
          <p:cNvPr id="6147" name="Picture 3" descr="D:\клипарт\аладин\0_73b53_8c53915a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4944" y="1985555"/>
            <a:ext cx="2194560" cy="2194560"/>
          </a:xfrm>
          <a:prstGeom prst="rect">
            <a:avLst/>
          </a:prstGeom>
          <a:noFill/>
        </p:spPr>
      </p:pic>
      <p:pic>
        <p:nvPicPr>
          <p:cNvPr id="6149" name="Picture 5" descr="D:\клипарт\аладин\0_917c0_4ae25fa7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4297" y="2601822"/>
            <a:ext cx="7620000" cy="23336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75166" y="4129631"/>
            <a:ext cx="7197633" cy="236260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 только что сумрак на землю упал,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По корням упругим топор застучал,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пали без жизни питомцы столетий!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Одежду их сорвали малые дети,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Изрублены были тела их потом,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медленно жгли до утра их огнём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50" name="Picture 6" descr="D:\клипарт\аладин\0_917be_ed899a6f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0205312" y="4178785"/>
            <a:ext cx="1276939" cy="2232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471055"/>
            <a:ext cx="3311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Что разрушает покой и гармонию  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природе, которыми наполнены первые строфы  баллады?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1674" y="3768438"/>
            <a:ext cx="7733210" cy="289976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Когда же на запад умчался туман,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Урочный свой путь совершал караван;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следом печальный на почве бесплодной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Виднелся лишь пепел седой и холодный;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солнце остатки сухие дожгло,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А ветром их в степи потом разнесло.</a:t>
            </a:r>
          </a:p>
        </p:txBody>
      </p:sp>
      <p:pic>
        <p:nvPicPr>
          <p:cNvPr id="5" name="Picture 2" descr="D:\Маме\Учительская деятельность\Модератор\9 класс новое\Лермонтов\Альберто Пасини. Караван в пустыне 18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2010" y="261257"/>
            <a:ext cx="6096000" cy="3429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2" name="Picture 4" descr="D:\клипарт\аладин\0_917c3_fa790e32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01884"/>
            <a:ext cx="7620000" cy="13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1258" y="535576"/>
            <a:ext cx="7414160" cy="272836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ныне всё дико и пусто кругом —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Не шепчутся листья с гремучим ключом: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Напрасно пророка о тени он просит —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Его лишь песок раскалённый заносит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Да коршун хохлатый, степной нелюдим,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Добычу терзает и щиплет над ним.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D:\клипарт\аладин\0_d0c82_5c0485d6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2327" y="3622721"/>
            <a:ext cx="3108410" cy="1262788"/>
          </a:xfrm>
          <a:prstGeom prst="rect">
            <a:avLst/>
          </a:prstGeom>
          <a:noFill/>
        </p:spPr>
      </p:pic>
      <p:pic>
        <p:nvPicPr>
          <p:cNvPr id="8195" name="Picture 3" descr="D:\клипарт\аладин\0_917c0_4ae25fa7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148" y="3631475"/>
            <a:ext cx="10535595" cy="3226526"/>
          </a:xfrm>
          <a:prstGeom prst="rect">
            <a:avLst/>
          </a:prstGeom>
          <a:noFill/>
        </p:spPr>
      </p:pic>
      <p:pic>
        <p:nvPicPr>
          <p:cNvPr id="8197" name="Picture 5" descr="D:\клипарт\аладин\0_85d32_8f2726a0_S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4636958">
            <a:off x="8723404" y="4399733"/>
            <a:ext cx="1381125" cy="1428750"/>
          </a:xfrm>
          <a:prstGeom prst="rect">
            <a:avLst/>
          </a:prstGeom>
          <a:noFill/>
        </p:spPr>
      </p:pic>
      <p:pic>
        <p:nvPicPr>
          <p:cNvPr id="12290" name="Picture 2" descr="Птицы в Самарском Зоопар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2118" y="295420"/>
            <a:ext cx="3667991" cy="2127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22416" y="506276"/>
            <a:ext cx="9739548" cy="6990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Перекличка поэтов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0561" y="1585606"/>
            <a:ext cx="3789220" cy="453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Биография А.С.Пушкин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382" y="1039091"/>
            <a:ext cx="3941339" cy="5375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клипарт\аладин\0_917c0_4ae25fa7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1855" y="1832698"/>
            <a:ext cx="5320145" cy="1738958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sz="half" idx="1"/>
          </p:nvPr>
        </p:nvSpPr>
        <p:spPr>
          <a:xfrm>
            <a:off x="4359431" y="5195455"/>
            <a:ext cx="7197633" cy="76199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солнце остатки сухие дожгло,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А ветром их в степи потом разнесло.</a:t>
            </a:r>
          </a:p>
          <a:p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253141" y="820578"/>
            <a:ext cx="6826532" cy="96665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песчаных степях аравийской земли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Три гордые пальмы высоко росли.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sz="half" idx="1"/>
          </p:nvPr>
        </p:nvSpPr>
        <p:spPr>
          <a:xfrm>
            <a:off x="1278378" y="1886990"/>
            <a:ext cx="6829697" cy="85621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стали уж сохнуть от знойных лучей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Роскошные листья и звучный ручей.</a:t>
            </a:r>
          </a:p>
          <a:p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sz="half" idx="1"/>
          </p:nvPr>
        </p:nvSpPr>
        <p:spPr>
          <a:xfrm>
            <a:off x="2174372" y="2894411"/>
            <a:ext cx="6844938" cy="56922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стали три пальмы на бога роптать:</a:t>
            </a:r>
          </a:p>
          <a:p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2951020" y="3480260"/>
            <a:ext cx="7561414" cy="70381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Вот к пальмам подходит, шумя, караван:</a:t>
            </a:r>
          </a:p>
        </p:txBody>
      </p:sp>
      <p:sp>
        <p:nvSpPr>
          <p:cNvPr id="15" name="Содержимое 2"/>
          <p:cNvSpPr>
            <a:spLocks noGrp="1"/>
          </p:cNvSpPr>
          <p:nvPr>
            <p:ph sz="half" idx="1"/>
          </p:nvPr>
        </p:nvSpPr>
        <p:spPr>
          <a:xfrm>
            <a:off x="3733602" y="4309741"/>
            <a:ext cx="7197633" cy="77487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пали без жизни питомцы столетий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5" name="Picture 1" descr="D:\клипарт\аладин\0_917b5_1cbbd009_XL.png"/>
          <p:cNvPicPr>
            <a:picLocks noChangeAspect="1" noChangeArrowheads="1"/>
          </p:cNvPicPr>
          <p:nvPr/>
        </p:nvPicPr>
        <p:blipFill>
          <a:blip r:embed="rId3" cstate="print"/>
          <a:srcRect l="23864"/>
          <a:stretch>
            <a:fillRect/>
          </a:stretch>
        </p:blipFill>
        <p:spPr bwMode="auto">
          <a:xfrm>
            <a:off x="0" y="3207328"/>
            <a:ext cx="1856509" cy="2438400"/>
          </a:xfrm>
          <a:prstGeom prst="rect">
            <a:avLst/>
          </a:prstGeom>
          <a:noFill/>
        </p:spPr>
      </p:pic>
      <p:pic>
        <p:nvPicPr>
          <p:cNvPr id="11267" name="Picture 3" descr="D:\клипарт\аладин\0_917b6_b965722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11" y="4032773"/>
            <a:ext cx="1246908" cy="1689155"/>
          </a:xfrm>
          <a:prstGeom prst="rect">
            <a:avLst/>
          </a:prstGeom>
          <a:noFill/>
        </p:spPr>
      </p:pic>
      <p:pic>
        <p:nvPicPr>
          <p:cNvPr id="1026" name="Picture 2" descr="D:\клипарт\аладин\0_85d28_f1d8b05d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3782" y="4267201"/>
            <a:ext cx="1428750" cy="1645660"/>
          </a:xfrm>
          <a:prstGeom prst="rect">
            <a:avLst/>
          </a:prstGeom>
          <a:noFill/>
        </p:spPr>
      </p:pic>
      <p:pic>
        <p:nvPicPr>
          <p:cNvPr id="1027" name="Picture 3" descr="D:\клипарт\аладин\0_73b53_8c53915a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1472" y="4620491"/>
            <a:ext cx="2043545" cy="2043545"/>
          </a:xfrm>
          <a:prstGeom prst="rect">
            <a:avLst/>
          </a:prstGeom>
          <a:noFill/>
        </p:spPr>
      </p:pic>
      <p:pic>
        <p:nvPicPr>
          <p:cNvPr id="16" name="Picture 2" descr="Птицы в Самарском Зоопарк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52810" y="793906"/>
            <a:ext cx="1160318" cy="672985"/>
          </a:xfrm>
          <a:prstGeom prst="rect">
            <a:avLst/>
          </a:prstGeom>
          <a:noFill/>
        </p:spPr>
      </p:pic>
      <p:pic>
        <p:nvPicPr>
          <p:cNvPr id="1029" name="Picture 5" descr="D:\клипарт\аладин\0_85d32_8f2726a0_S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235551">
            <a:off x="11198232" y="4324610"/>
            <a:ext cx="819617" cy="847879"/>
          </a:xfrm>
          <a:prstGeom prst="rect">
            <a:avLst/>
          </a:prstGeom>
          <a:noFill/>
        </p:spPr>
      </p:pic>
      <p:pic>
        <p:nvPicPr>
          <p:cNvPr id="17" name="Picture 5" descr="D:\клипарт\аладин\0_85d32_8f2726a0_S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911240">
            <a:off x="8759831" y="1553701"/>
            <a:ext cx="819617" cy="847879"/>
          </a:xfrm>
          <a:prstGeom prst="rect">
            <a:avLst/>
          </a:prstGeom>
          <a:noFill/>
        </p:spPr>
      </p:pic>
      <p:pic>
        <p:nvPicPr>
          <p:cNvPr id="1030" name="Picture 6" descr="D:\клипарт\аладин\0_917ce_749a945f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59107"/>
            <a:ext cx="2711882" cy="143347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flipH="1">
            <a:off x="7726049" y="457201"/>
            <a:ext cx="206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антитеза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8" y="498764"/>
            <a:ext cx="5592099" cy="309984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Какими красками автор рисует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приход каравана?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голубая даль, золотой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песок, пестрели вьюки, покрытые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коврами,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узорные полы шатров,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смуглые ручки,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черные очи,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белые одежды, вороной конь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6635" y="3799721"/>
            <a:ext cx="6533313" cy="227661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Какие звуки сопровождают караван?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звонков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нестройные звуки, окрики, ржание коня, крик, свист, шум, веселье, звук воды.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клипарт\аладин\0_85d90_c3dc926d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6180" y="4227564"/>
            <a:ext cx="1428750" cy="1352550"/>
          </a:xfrm>
          <a:prstGeom prst="rect">
            <a:avLst/>
          </a:prstGeom>
          <a:noFill/>
        </p:spPr>
      </p:pic>
      <p:pic>
        <p:nvPicPr>
          <p:cNvPr id="2054" name="Picture 6" descr="D:\клипарт\аладин\0_8985d_213728e7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086" y="345304"/>
            <a:ext cx="2396920" cy="2501134"/>
          </a:xfrm>
          <a:prstGeom prst="rect">
            <a:avLst/>
          </a:prstGeom>
          <a:noFill/>
        </p:spPr>
      </p:pic>
      <p:pic>
        <p:nvPicPr>
          <p:cNvPr id="2050" name="Picture 2" descr="D:\клипарт\аладин\0_917a9_cf206daa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6336" y="1342102"/>
            <a:ext cx="3794780" cy="2566220"/>
          </a:xfrm>
          <a:prstGeom prst="rect">
            <a:avLst/>
          </a:prstGeom>
          <a:noFill/>
        </p:spPr>
      </p:pic>
      <p:pic>
        <p:nvPicPr>
          <p:cNvPr id="2052" name="Picture 4" descr="D:\клипарт\аладин\0_85d6e_3301134c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8368" y="2007594"/>
            <a:ext cx="1269283" cy="1560594"/>
          </a:xfrm>
          <a:prstGeom prst="rect">
            <a:avLst/>
          </a:prstGeom>
          <a:noFill/>
        </p:spPr>
      </p:pic>
      <p:pic>
        <p:nvPicPr>
          <p:cNvPr id="2053" name="Picture 5" descr="D:\клипарт\аладин\0_73b54_78c29929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18871" y="781665"/>
            <a:ext cx="3185652" cy="3185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7981" y="427703"/>
            <a:ext cx="7981335" cy="44495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Неужели люди от рождения безжалостны и неблагодарны? Неужели они стремятся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только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 удовлетворению собственных потребностей.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Неужели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природа беззащитна перед алчностью человека, после которого остаются только пепелища и безводные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пустыни?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6" name="Picture 4" descr="D:\клипарт\аладин\0_917cf_a2cd5d0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3475" y="851309"/>
            <a:ext cx="3438525" cy="4064000"/>
          </a:xfrm>
          <a:prstGeom prst="rect">
            <a:avLst/>
          </a:prstGeom>
          <a:noFill/>
        </p:spPr>
      </p:pic>
      <p:pic>
        <p:nvPicPr>
          <p:cNvPr id="3075" name="Picture 3" descr="D:\клипарт\аладин\0_d0c6d_359c1a3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1337" y="1799303"/>
            <a:ext cx="2603193" cy="3423372"/>
          </a:xfrm>
          <a:prstGeom prst="rect">
            <a:avLst/>
          </a:prstGeom>
          <a:noFill/>
        </p:spPr>
      </p:pic>
      <p:pic>
        <p:nvPicPr>
          <p:cNvPr id="3077" name="Picture 5" descr="D:\клипарт\аладин\0_917ce_749a945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1393" y="3643382"/>
            <a:ext cx="4630607" cy="2447701"/>
          </a:xfrm>
          <a:prstGeom prst="rect">
            <a:avLst/>
          </a:prstGeom>
          <a:noFill/>
        </p:spPr>
      </p:pic>
      <p:pic>
        <p:nvPicPr>
          <p:cNvPr id="8" name="Picture 4" descr="https://encrypted-tbn0.gstatic.com/images?q=tbn%3AANd9GcQPivavKfP-Q9n6Blg3Uk2zm6ryPfvPwKvLvQ&amp;usqp=C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324" y="3899638"/>
            <a:ext cx="6695360" cy="2678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401097"/>
            <a:ext cx="6300020" cy="477586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 что так жестоко наказаны пальмы? Справедливо ли это наказание?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Считает ли автор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караванщиков злодеями?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Может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не стоит просить награды за добро и ждать, что жертвы оценят? </a:t>
            </a:r>
          </a:p>
          <a:p>
            <a:endParaRPr lang="ru-RU" dirty="0"/>
          </a:p>
        </p:txBody>
      </p:sp>
      <p:pic>
        <p:nvPicPr>
          <p:cNvPr id="5" name="Picture 2" descr="Киевская Русь глазами арабского путешественника XII века. Часть первая |  Ислам в Укра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3030" y="855407"/>
            <a:ext cx="5167744" cy="400869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5244" y="1530656"/>
            <a:ext cx="7273414" cy="312983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Ответить на вопросы учебника.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Опишите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жизнь трех пальм в пустыне.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 чем просили пальмы?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К чему привело исполнение их просьбы?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Объясните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причину гибели пальм и источника. </a:t>
            </a:r>
          </a:p>
          <a:p>
            <a:endParaRPr lang="ru-RU" dirty="0"/>
          </a:p>
        </p:txBody>
      </p:sp>
      <p:pic>
        <p:nvPicPr>
          <p:cNvPr id="5122" name="Picture 2" descr="Верблюд Караван Арабы Бедуин Гравюры 1858 г» на интернет-аукционе Меш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026" y="1453278"/>
            <a:ext cx="4339089" cy="31187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818" y="281999"/>
            <a:ext cx="8181109" cy="8402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А.С.Пушкин. Подражание Корану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473" y="1274618"/>
            <a:ext cx="7703127" cy="5389418"/>
          </a:xfrm>
        </p:spPr>
        <p:txBody>
          <a:bodyPr>
            <a:normAutofit/>
          </a:bodyPr>
          <a:lstStyle/>
          <a:p>
            <a:r>
              <a:rPr lang="ru-RU" dirty="0" smtClean="0"/>
              <a:t>И путник усталый на бога роптал:</a:t>
            </a:r>
            <a:br>
              <a:rPr lang="ru-RU" dirty="0" smtClean="0"/>
            </a:br>
            <a:r>
              <a:rPr lang="ru-RU" dirty="0" smtClean="0"/>
              <a:t> Он жаждой томился и тени алкал.</a:t>
            </a:r>
            <a:br>
              <a:rPr lang="ru-RU" dirty="0" smtClean="0"/>
            </a:br>
            <a:r>
              <a:rPr lang="ru-RU" dirty="0" smtClean="0"/>
              <a:t>В пустыне блуждая три дня и три ночи,</a:t>
            </a:r>
            <a:br>
              <a:rPr lang="ru-RU" dirty="0" smtClean="0"/>
            </a:br>
            <a:r>
              <a:rPr lang="ru-RU" dirty="0" smtClean="0"/>
              <a:t>И зноем и пылью тягчимые очи</a:t>
            </a:r>
            <a:br>
              <a:rPr lang="ru-RU" dirty="0" smtClean="0"/>
            </a:br>
            <a:r>
              <a:rPr lang="ru-RU" dirty="0" smtClean="0"/>
              <a:t>С тоской безнадежной водил он вокруг,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кладез</a:t>
            </a:r>
            <a:r>
              <a:rPr lang="ru-RU" dirty="0" smtClean="0"/>
              <a:t> под пальмою видит он вдруг.</a:t>
            </a:r>
          </a:p>
          <a:p>
            <a:r>
              <a:rPr lang="ru-RU" dirty="0" smtClean="0"/>
              <a:t>….. И чудо в пустыне тогда совершилось:</a:t>
            </a:r>
            <a:br>
              <a:rPr lang="ru-RU" dirty="0" smtClean="0"/>
            </a:br>
            <a:r>
              <a:rPr lang="ru-RU" dirty="0" smtClean="0"/>
              <a:t>Минувшее в новой красе оживилось;</a:t>
            </a:r>
            <a:br>
              <a:rPr lang="ru-RU" dirty="0" smtClean="0"/>
            </a:br>
            <a:r>
              <a:rPr lang="ru-RU" dirty="0" smtClean="0"/>
              <a:t>Вновь зыблется пальма тенистой главой;</a:t>
            </a:r>
            <a:br>
              <a:rPr lang="ru-RU" dirty="0" smtClean="0"/>
            </a:br>
            <a:r>
              <a:rPr lang="ru-RU" dirty="0" smtClean="0"/>
              <a:t>Вновь </a:t>
            </a:r>
            <a:r>
              <a:rPr lang="ru-RU" dirty="0" err="1" smtClean="0"/>
              <a:t>кладез</a:t>
            </a:r>
            <a:r>
              <a:rPr lang="ru-RU" dirty="0" smtClean="0"/>
              <a:t> наполнен прохладой и мглой.</a:t>
            </a:r>
          </a:p>
          <a:p>
            <a:r>
              <a:rPr lang="ru-RU" dirty="0" smtClean="0"/>
              <a:t>И чувствует путник и силу, и радость;</a:t>
            </a:r>
            <a:br>
              <a:rPr lang="ru-RU" dirty="0" smtClean="0"/>
            </a:br>
            <a:r>
              <a:rPr lang="ru-RU" dirty="0" smtClean="0"/>
              <a:t>В крови заиграла воскресшая младость;</a:t>
            </a:r>
            <a:br>
              <a:rPr lang="ru-RU" dirty="0" smtClean="0"/>
            </a:br>
            <a:r>
              <a:rPr lang="ru-RU" dirty="0" smtClean="0"/>
              <a:t>Святые восторги наполнили грудь…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D:\Маме\Учительская деятельность\Модератор\9 класс\9 класс 1 четверть\9 класс урок 9 МЮЛ\Айвазовский. Караван в оазисе. Египет. 1871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5462" y="1051213"/>
            <a:ext cx="4534029" cy="38255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727" y="1132897"/>
            <a:ext cx="5181600" cy="5240193"/>
          </a:xfrm>
        </p:spPr>
        <p:txBody>
          <a:bodyPr>
            <a:normAutofit/>
          </a:bodyPr>
          <a:lstStyle/>
          <a:p>
            <a:r>
              <a:rPr lang="ru-RU" dirty="0" smtClean="0"/>
              <a:t>Стихотворение «Три пальмы» написано М.Ю. Лермонтовым в 1838 году. </a:t>
            </a:r>
          </a:p>
          <a:p>
            <a:r>
              <a:rPr lang="ru-RU" dirty="0" smtClean="0"/>
              <a:t>Оно восходит к одному из пушкинских «Подражаний Корану». Но если в стихах  Пушкина жизнь торжествует над смертью, то у Лермонтова смысл противоположный: природа погибает от грубого человеческого прикосновения. Почему гибнут пальмы?</a:t>
            </a:r>
          </a:p>
          <a:p>
            <a:endParaRPr lang="ru-RU" dirty="0"/>
          </a:p>
        </p:txBody>
      </p:sp>
      <p:pic>
        <p:nvPicPr>
          <p:cNvPr id="22530" name="Picture 2" descr="Файл:Лермонтов-Илл к повести А. А. Бестужева-Марлинского  Аммалат-Бек-перо-чернила-1832-34.jpg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556" y="172748"/>
            <a:ext cx="5164571" cy="3646552"/>
          </a:xfrm>
          <a:prstGeom prst="rect">
            <a:avLst/>
          </a:prstGeom>
          <a:noFill/>
        </p:spPr>
      </p:pic>
      <p:pic>
        <p:nvPicPr>
          <p:cNvPr id="22532" name="Picture 4" descr="ГРАФИКА ЛЕРМОНТ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410" y="3640281"/>
            <a:ext cx="5253339" cy="2996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2509" y="526472"/>
            <a:ext cx="9144000" cy="1967345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Сказание -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устное или письменное  повествование  с историческим или легендарным сюжетом. 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Сюжет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 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последовательность  и связь событий       в художественном произведении.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AutoShape 2" descr="Сказание о Сиявуше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Сказание о Сиявуше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Сказание о Рустаме — трейлеры, даты премьер — КиноПоиск"/>
          <p:cNvPicPr>
            <a:picLocks noChangeAspect="1" noChangeArrowheads="1"/>
          </p:cNvPicPr>
          <p:nvPr/>
        </p:nvPicPr>
        <p:blipFill>
          <a:blip r:embed="rId2"/>
          <a:srcRect t="6340"/>
          <a:stretch>
            <a:fillRect/>
          </a:stretch>
        </p:blipFill>
        <p:spPr bwMode="auto">
          <a:xfrm>
            <a:off x="617955" y="2673929"/>
            <a:ext cx="2767459" cy="368530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52" name="AutoShape 8" descr="Сказание о Сиявуше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Сказание о Сиявуше (1976) фильм смотреть онлайн в хорошем качестве HD  (СССР) КиноФлакс"/>
          <p:cNvPicPr>
            <a:picLocks noChangeAspect="1" noChangeArrowheads="1"/>
          </p:cNvPicPr>
          <p:nvPr/>
        </p:nvPicPr>
        <p:blipFill>
          <a:blip r:embed="rId3"/>
          <a:srcRect b="16257"/>
          <a:stretch>
            <a:fillRect/>
          </a:stretch>
        </p:blipFill>
        <p:spPr bwMode="auto">
          <a:xfrm>
            <a:off x="8183421" y="2743200"/>
            <a:ext cx="3135743" cy="367636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56" name="Picture 12" descr="Рустам и Сухраб (фильм, 1971) — Википедия"/>
          <p:cNvPicPr>
            <a:picLocks noChangeAspect="1" noChangeArrowheads="1"/>
          </p:cNvPicPr>
          <p:nvPr/>
        </p:nvPicPr>
        <p:blipFill>
          <a:blip r:embed="rId4"/>
          <a:srcRect l="23169"/>
          <a:stretch>
            <a:fillRect/>
          </a:stretch>
        </p:blipFill>
        <p:spPr bwMode="auto">
          <a:xfrm>
            <a:off x="3574473" y="2683888"/>
            <a:ext cx="4491903" cy="36753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58" name="Picture 14" descr="Фирдоуси - биография, информация, личная жизн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73648" y="193964"/>
            <a:ext cx="1628420" cy="23546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7092" y="595746"/>
            <a:ext cx="8298872" cy="3768436"/>
          </a:xfrm>
        </p:spPr>
        <p:txBody>
          <a:bodyPr>
            <a:normAutofit/>
          </a:bodyPr>
          <a:lstStyle/>
          <a:p>
            <a:r>
              <a:rPr lang="ru-RU" dirty="0" smtClean="0"/>
              <a:t>В основе </a:t>
            </a:r>
            <a:r>
              <a:rPr lang="ru-RU" b="1" i="1" dirty="0" smtClean="0"/>
              <a:t>баллады</a:t>
            </a:r>
            <a:r>
              <a:rPr lang="ru-RU" b="1" dirty="0" smtClean="0"/>
              <a:t>  - </a:t>
            </a:r>
            <a:r>
              <a:rPr lang="ru-RU" dirty="0" smtClean="0"/>
              <a:t>легенда, народное предание, историческое, героическое событие, фантастическое явление или просто какой-то необычный или таинственный случай.   </a:t>
            </a:r>
          </a:p>
          <a:p>
            <a:r>
              <a:rPr lang="ru-RU" dirty="0" smtClean="0"/>
              <a:t>Жуковский перевёл лучшие                                 баллады Шиллера, Гёте,  Вальтера                                    Скотта. Оригинальная баллада                                     «Светлана» -лучшее его                                           произведение.</a:t>
            </a:r>
          </a:p>
          <a:p>
            <a:endParaRPr lang="ru-RU" dirty="0"/>
          </a:p>
        </p:txBody>
      </p:sp>
      <p:pic>
        <p:nvPicPr>
          <p:cNvPr id="5122" name="Picture 2" descr="Народные баллады Англии и Шотланд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0036" y="305810"/>
            <a:ext cx="2696139" cy="25343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Баллада Рыцарь Любви ~ Поэзия (Баллады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6338" y="3020495"/>
            <a:ext cx="2601479" cy="369988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Светлана (баллада)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872" y="2289439"/>
            <a:ext cx="2818799" cy="344634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8" name="Picture 8" descr="Баллада о солдате. | Пикабу"/>
          <p:cNvPicPr>
            <a:picLocks noChangeAspect="1" noChangeArrowheads="1"/>
          </p:cNvPicPr>
          <p:nvPr/>
        </p:nvPicPr>
        <p:blipFill>
          <a:blip r:embed="rId5"/>
          <a:srcRect b="7528"/>
          <a:stretch>
            <a:fillRect/>
          </a:stretch>
        </p:blipFill>
        <p:spPr bwMode="auto">
          <a:xfrm>
            <a:off x="1000702" y="4281382"/>
            <a:ext cx="4111624" cy="23826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430982" y="6192982"/>
            <a:ext cx="356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Фильм  </a:t>
            </a:r>
            <a:r>
              <a:rPr lang="ru-RU" sz="2400" dirty="0" err="1" smtClean="0"/>
              <a:t>Г.Чухрая</a:t>
            </a:r>
            <a:r>
              <a:rPr lang="ru-RU" sz="2400" dirty="0" smtClean="0"/>
              <a:t>, 1959 год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243945" cy="8263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Словарная работа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2564" y="1246908"/>
            <a:ext cx="5410200" cy="50547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сень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тень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soya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куща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кусты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стан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лагерь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челнок = лодка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сумрак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темнота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пылать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гореть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роскошный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dabdabali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знойный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jazirama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странник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путешественник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sayohatchi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студёный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холодный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sovuq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6525491" y="1080654"/>
            <a:ext cx="5389418" cy="505474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журчать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shildiramoq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благосклонный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moyil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махровый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seryaproq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урочный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odatdagi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хохлатый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kokildor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роптать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nolimoq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zorlanmoq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увядать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пестреть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rang-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bo’lmoq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колыхаться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tebranmoq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терзать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yirtish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burdalash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Picture 6" descr="D:\клипарт\аладин\0_917b5_1cbbd009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286" y="1011382"/>
            <a:ext cx="3446417" cy="3446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35127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М.Ю.Лермонтов. Три пальмы.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Восточное сказание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аме\Учительская деятельность\Модератор\9 класс новое\Лермонтов\-8-638.jpg"/>
          <p:cNvPicPr>
            <a:picLocks noChangeAspect="1" noChangeArrowheads="1"/>
          </p:cNvPicPr>
          <p:nvPr/>
        </p:nvPicPr>
        <p:blipFill>
          <a:blip r:embed="rId2"/>
          <a:srcRect l="4931" t="11778" r="6507" b="8914"/>
          <a:stretch>
            <a:fillRect/>
          </a:stretch>
        </p:blipFill>
        <p:spPr bwMode="auto">
          <a:xfrm>
            <a:off x="875212" y="1841864"/>
            <a:ext cx="6528222" cy="43891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D:\клипарт\аладин\0_85d32_8f2726a0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43158">
            <a:off x="2374856" y="5470887"/>
            <a:ext cx="1381125" cy="1428750"/>
          </a:xfrm>
          <a:prstGeom prst="rect">
            <a:avLst/>
          </a:prstGeom>
          <a:noFill/>
        </p:spPr>
      </p:pic>
      <p:pic>
        <p:nvPicPr>
          <p:cNvPr id="9" name="Picture 7" descr="D:\клипарт\аладин\0_917b6_b9657220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8485" y="240937"/>
            <a:ext cx="4686300" cy="6348413"/>
          </a:xfrm>
          <a:prstGeom prst="rect">
            <a:avLst/>
          </a:prstGeom>
          <a:noFill/>
        </p:spPr>
      </p:pic>
      <p:pic>
        <p:nvPicPr>
          <p:cNvPr id="1031" name="Picture 7" descr="D:\клипарт\аладин\0_917b7_88e7d6f1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99864" y="5055325"/>
            <a:ext cx="3252650" cy="1319349"/>
          </a:xfrm>
          <a:prstGeom prst="rect">
            <a:avLst/>
          </a:prstGeom>
          <a:noFill/>
        </p:spPr>
      </p:pic>
      <p:pic>
        <p:nvPicPr>
          <p:cNvPr id="1032" name="Picture 8" descr="D:\клипарт\аладин\0_917cf_a2cd5d03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0881" y="2494281"/>
            <a:ext cx="3438525" cy="4064000"/>
          </a:xfrm>
          <a:prstGeom prst="rect">
            <a:avLst/>
          </a:prstGeom>
          <a:noFill/>
        </p:spPr>
      </p:pic>
      <p:pic>
        <p:nvPicPr>
          <p:cNvPr id="1033" name="Picture 9" descr="D:\клипарт\аладин\0_d0c65_22d3919d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9849393" y="5950925"/>
            <a:ext cx="2123877" cy="907075"/>
          </a:xfrm>
          <a:prstGeom prst="rect">
            <a:avLst/>
          </a:prstGeom>
          <a:noFill/>
        </p:spPr>
      </p:pic>
      <p:pic>
        <p:nvPicPr>
          <p:cNvPr id="1034" name="Picture 10" descr="D:\клипарт\аладин\0_d0c82_5c0485d6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22326" y="5914279"/>
            <a:ext cx="2323012" cy="943721"/>
          </a:xfrm>
          <a:prstGeom prst="rect">
            <a:avLst/>
          </a:prstGeom>
          <a:noFill/>
        </p:spPr>
      </p:pic>
      <p:pic>
        <p:nvPicPr>
          <p:cNvPr id="1030" name="Picture 6" descr="D:\клипарт\аладин\0_917b5_1cbbd009_X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39394" y="3187338"/>
            <a:ext cx="3446417" cy="3446417"/>
          </a:xfrm>
          <a:prstGeom prst="rect">
            <a:avLst/>
          </a:prstGeom>
          <a:noFill/>
        </p:spPr>
      </p:pic>
      <p:pic>
        <p:nvPicPr>
          <p:cNvPr id="1027" name="Picture 3" descr="D:\клипарт\аладин\0_85d6e_3301134c_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34323" y="5429250"/>
            <a:ext cx="11620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е\Учительская деятельность\Модератор\9 класс новое\Лермонтов\1uiYP2hZ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007" y="0"/>
            <a:ext cx="7248252" cy="54465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7105" y="3896286"/>
            <a:ext cx="7463840" cy="253736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песчаных степях аравийской земли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Три гордые пальмы высоко росли.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Родник между ними из почвы бесплодной,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Журча, пробивался волною холодной,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Хранимый, под сенью зелёных листов,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От знойных лучей и летучих песков.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2" y="692727"/>
            <a:ext cx="3338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Что значит ручей для пальм, а пальмы для ручья?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Какие стихи о дереве и ручье вы помните?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:\клипарт\аладин\0_917ce_749a945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256" y="3997958"/>
            <a:ext cx="3811856" cy="2014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519</Words>
  <Application>Microsoft Office PowerPoint</Application>
  <PresentationFormat>Произвольный</PresentationFormat>
  <Paragraphs>91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Русский язык</vt:lpstr>
      <vt:lpstr>Слайд 2</vt:lpstr>
      <vt:lpstr>А.С.Пушкин. Подражание Корану</vt:lpstr>
      <vt:lpstr>Слайд 4</vt:lpstr>
      <vt:lpstr>Слайд 5</vt:lpstr>
      <vt:lpstr>Слайд 6</vt:lpstr>
      <vt:lpstr>Словарная работа</vt:lpstr>
      <vt:lpstr>М.Ю.Лермонтов. Три пальмы. Восточное сказание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User</cp:lastModifiedBy>
  <cp:revision>97</cp:revision>
  <dcterms:created xsi:type="dcterms:W3CDTF">2018-08-03T11:59:51Z</dcterms:created>
  <dcterms:modified xsi:type="dcterms:W3CDTF">2020-09-27T16:05:16Z</dcterms:modified>
</cp:coreProperties>
</file>