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96" r:id="rId3"/>
    <p:sldId id="297" r:id="rId4"/>
    <p:sldId id="314" r:id="rId5"/>
    <p:sldId id="298" r:id="rId6"/>
    <p:sldId id="299" r:id="rId7"/>
    <p:sldId id="300" r:id="rId8"/>
    <p:sldId id="302" r:id="rId9"/>
    <p:sldId id="306" r:id="rId10"/>
    <p:sldId id="304" r:id="rId11"/>
    <p:sldId id="315" r:id="rId12"/>
    <p:sldId id="309" r:id="rId13"/>
    <p:sldId id="312" r:id="rId14"/>
    <p:sldId id="313" r:id="rId15"/>
    <p:sldId id="27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FFBCBCB-8BD7-45CF-A503-943AB70A40A9}">
          <p14:sldIdLst>
            <p14:sldId id="277"/>
            <p14:sldId id="296"/>
            <p14:sldId id="297"/>
            <p14:sldId id="314"/>
            <p14:sldId id="298"/>
            <p14:sldId id="299"/>
            <p14:sldId id="300"/>
            <p14:sldId id="302"/>
            <p14:sldId id="306"/>
            <p14:sldId id="304"/>
            <p14:sldId id="315"/>
            <p14:sldId id="309"/>
            <p14:sldId id="312"/>
            <p14:sldId id="313"/>
            <p14:sldId id="2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2" d="100"/>
          <a:sy n="62" d="100"/>
        </p:scale>
        <p:origin x="936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16" y="-262246"/>
            <a:ext cx="12157712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3871" y="298876"/>
            <a:ext cx="8286297" cy="1056939"/>
          </a:xfrm>
          <a:prstGeom prst="rect">
            <a:avLst/>
          </a:prstGeom>
        </p:spPr>
        <p:txBody>
          <a:bodyPr vert="horz" wrap="square" lIns="0" tIns="31733" rIns="0" bIns="0" rtlCol="0" anchor="ctr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язык</a:t>
            </a:r>
            <a:endParaRPr sz="7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17536" y="2340421"/>
            <a:ext cx="8927383" cy="421128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А.Т.Твардовский</a:t>
            </a:r>
            <a:endParaRPr lang="ru-RU" sz="4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«Василий Теркин» </a:t>
            </a:r>
            <a:endParaRPr lang="ru-RU" sz="4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100" dirty="0"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35149" y="2402678"/>
            <a:ext cx="726433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35149" y="4675252"/>
            <a:ext cx="726433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42535" y="392423"/>
            <a:ext cx="986447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47467" y="130101"/>
            <a:ext cx="1902556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13343" y="936498"/>
            <a:ext cx="1169903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193818" y="203409"/>
            <a:ext cx="1463505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27" name="Picture 2" descr="Урок: А. Т. Твардовский &quot;Василий Теркин&quot;. &quot;Русский чудо-богатырь&quot; (по поэме  А. Т. Твардовского &quot;Василий Тёркин&quot;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186" y="2308968"/>
            <a:ext cx="3576198" cy="373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16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3674" y="2124932"/>
            <a:ext cx="5000660" cy="4214842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Тёркин – кто же он такой?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Скажем откровенно: 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Просто парень сам собой 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Он обыкновенный.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Впрочем, парень хоть куда.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Парень в этом роде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каждой роте есть всегда, 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Да и в каждом взводе. </a:t>
            </a:r>
          </a:p>
        </p:txBody>
      </p:sp>
      <p:pic>
        <p:nvPicPr>
          <p:cNvPr id="8194" name="Picture 2" descr="D:\Маме\Учительская деятельность\Модератор\9 класс\9 класс 4 четверть\9 класс урок 55\1428870169_11.jpg"/>
          <p:cNvPicPr>
            <a:picLocks noChangeAspect="1" noChangeArrowheads="1"/>
          </p:cNvPicPr>
          <p:nvPr/>
        </p:nvPicPr>
        <p:blipFill>
          <a:blip r:embed="rId2"/>
          <a:srcRect t="16100" r="64149" b="19769"/>
          <a:stretch>
            <a:fillRect/>
          </a:stretch>
        </p:blipFill>
        <p:spPr bwMode="auto">
          <a:xfrm>
            <a:off x="5684296" y="0"/>
            <a:ext cx="3357586" cy="450059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 descr="D:\Маме\Учительская деятельность\Модератор\9 класс\9 класс 4 четверть\9 класс урок 55\1428870169_11.jpg"/>
          <p:cNvPicPr>
            <a:picLocks noChangeAspect="1" noChangeArrowheads="1"/>
          </p:cNvPicPr>
          <p:nvPr/>
        </p:nvPicPr>
        <p:blipFill>
          <a:blip r:embed="rId2"/>
          <a:srcRect l="38904" t="54662" b="4205"/>
          <a:stretch>
            <a:fillRect/>
          </a:stretch>
        </p:blipFill>
        <p:spPr bwMode="auto">
          <a:xfrm>
            <a:off x="5859754" y="4500594"/>
            <a:ext cx="4248130" cy="214311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D:\Маме\Учительская деятельность\Модератор\9 класс\9 класс 4 четверть\9 класс урок 55\1428870149_18.jpg"/>
          <p:cNvPicPr>
            <a:picLocks noChangeAspect="1" noChangeArrowheads="1"/>
          </p:cNvPicPr>
          <p:nvPr/>
        </p:nvPicPr>
        <p:blipFill>
          <a:blip r:embed="rId3"/>
          <a:srcRect l="57192" t="14351" b="3382"/>
          <a:stretch>
            <a:fillRect/>
          </a:stretch>
        </p:blipFill>
        <p:spPr bwMode="auto">
          <a:xfrm>
            <a:off x="9041882" y="35719"/>
            <a:ext cx="3075777" cy="442915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9595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4944" y="258123"/>
            <a:ext cx="5979842" cy="352804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Василий Тёркин – вымышленный герой от начала до конца, создание авторской фантазии. И хотя черты, выраженные в нём, были наблюдаемы мною у многих живых людей, - нельзя ни одного из этих людей назвать прототипом Тёркина».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http://slidepedia.net/u/storage/ppt_3726/e3c2-1389701103-2.jpg"/>
          <p:cNvPicPr/>
          <p:nvPr/>
        </p:nvPicPr>
        <p:blipFill>
          <a:blip r:embed="rId2"/>
          <a:srcRect l="4402" t="8046" r="55097" b="11494"/>
          <a:stretch>
            <a:fillRect/>
          </a:stretch>
        </p:blipFill>
        <p:spPr bwMode="auto">
          <a:xfrm>
            <a:off x="7098223" y="3786167"/>
            <a:ext cx="1994021" cy="289360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D:\Маме\Учительская деятельность\Модератор\9 класс\9 класс 4 четверть\9 класс урок 55\vasiliy-tyorkin.jpg"/>
          <p:cNvPicPr>
            <a:picLocks noChangeAspect="1" noChangeArrowheads="1"/>
          </p:cNvPicPr>
          <p:nvPr/>
        </p:nvPicPr>
        <p:blipFill>
          <a:blip r:embed="rId3"/>
          <a:srcRect l="24643"/>
          <a:stretch>
            <a:fillRect/>
          </a:stretch>
        </p:blipFill>
        <p:spPr bwMode="auto">
          <a:xfrm>
            <a:off x="7485682" y="258123"/>
            <a:ext cx="4456130" cy="332837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D:\Маме\Учительская деятельность\Модератор\9 класс\9 класс 4 четверть\9 класс урок 55\1428870159_23.jpg"/>
          <p:cNvPicPr>
            <a:picLocks noChangeAspect="1" noChangeArrowheads="1"/>
          </p:cNvPicPr>
          <p:nvPr/>
        </p:nvPicPr>
        <p:blipFill>
          <a:blip r:embed="rId4"/>
          <a:srcRect l="54453" t="9598" b="4021"/>
          <a:stretch>
            <a:fillRect/>
          </a:stretch>
        </p:blipFill>
        <p:spPr bwMode="auto">
          <a:xfrm>
            <a:off x="9587928" y="3786168"/>
            <a:ext cx="2036207" cy="289360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681735" y="3982803"/>
            <a:ext cx="5472122" cy="250033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рянул год, пришёл черёд,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Нынче мы в ответе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 Россию, за народ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за всё на свете.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8458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9930" y="388197"/>
            <a:ext cx="8072145" cy="194694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Безграничная любовь к Родине, сознание своего воинского долга и справедливость борьбы с фашизмом помогают герою преодолеть все испытания.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62205" y="4061278"/>
            <a:ext cx="5173019" cy="12926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Бой идет святой и правый.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Смертный бой не ради славы,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Ради жизни на земле.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125" name="Picture 5" descr="Твардовский. Василий Теркин.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667" y="2494503"/>
            <a:ext cx="2200059" cy="249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Издательство &quot;Речь&quot; - Василий Тёркин. Книга про бойц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5" t="271" r="1932" b="-271"/>
          <a:stretch/>
        </p:blipFill>
        <p:spPr bwMode="auto">
          <a:xfrm>
            <a:off x="8651884" y="730140"/>
            <a:ext cx="3405798" cy="571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4525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4831" y="233235"/>
            <a:ext cx="3822220" cy="429226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Замысел картины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«Отдых после боя» художнику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Непринцеву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подсказали личные наблюдения и переживания военных лет, а также знаменитая поэма Твардовского.</a:t>
            </a:r>
          </a:p>
          <a:p>
            <a:endParaRPr lang="ru-RU" dirty="0"/>
          </a:p>
        </p:txBody>
      </p:sp>
      <p:pic>
        <p:nvPicPr>
          <p:cNvPr id="20483" name="Picture 3" descr="D:\Маме\Учительская деятельность\Модератор\9 класс\9 класс 4 четверть\9 класс урок 55\Neprintsev-Yuri-The-Rest-after-battle-b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3724" y="0"/>
            <a:ext cx="7748276" cy="4929222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80448" y="4929222"/>
            <a:ext cx="524707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 строй с июня, в бой с июля,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Снова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на войне.</a:t>
            </a:r>
          </a:p>
          <a:p>
            <a:pPr marL="285750" indent="-285750">
              <a:buFontTx/>
              <a:buChar char="-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Видно, бомба или пуляя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Не  нашлась ещё по мне.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102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lib.podelise.ru/tw_files2/urls_36/2/d-1481/img5.jpg"/>
          <p:cNvPicPr/>
          <p:nvPr/>
        </p:nvPicPr>
        <p:blipFill>
          <a:blip r:embed="rId2"/>
          <a:srcRect l="53043" b="23255"/>
          <a:stretch>
            <a:fillRect/>
          </a:stretch>
        </p:blipFill>
        <p:spPr bwMode="auto">
          <a:xfrm>
            <a:off x="985680" y="1855901"/>
            <a:ext cx="3857652" cy="471493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 descr="http://lib.podelise.ru/tw_files2/urls_36/2/d-1481/img5.jpg"/>
          <p:cNvPicPr/>
          <p:nvPr/>
        </p:nvPicPr>
        <p:blipFill>
          <a:blip r:embed="rId2"/>
          <a:srcRect l="2493" t="2171" r="47942" b="15271"/>
          <a:stretch>
            <a:fillRect/>
          </a:stretch>
        </p:blipFill>
        <p:spPr bwMode="auto">
          <a:xfrm>
            <a:off x="6951766" y="365125"/>
            <a:ext cx="4643470" cy="592935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4198749" cy="132556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награде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456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1976" y="484094"/>
            <a:ext cx="9418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4894" y="1855695"/>
            <a:ext cx="65943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главу «О награде».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Сделать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иллюстрации.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Краткое содержание - Василий Теркин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3" r="10630"/>
          <a:stretch/>
        </p:blipFill>
        <p:spPr bwMode="auto">
          <a:xfrm>
            <a:off x="1255363" y="3101526"/>
            <a:ext cx="4633993" cy="3441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Василий Теркин&quot; Твардовского с Гальдяевы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773" y="1439808"/>
            <a:ext cx="3006672" cy="4870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4485376"/>
            <a:ext cx="10972800" cy="20056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первых дней годины горькой,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тяжкий час земли родной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шутя, Василий Теркин,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Подружились мы с тобой.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D:\Маме\Учительская деятельность\Модератор\9 класс\9 класс 4 четверть\9 класс урок 55\1428870092_07.jpg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l="4881" t="2202" r="48082"/>
          <a:stretch/>
        </p:blipFill>
        <p:spPr bwMode="auto">
          <a:xfrm>
            <a:off x="7752184" y="393398"/>
            <a:ext cx="4142264" cy="645333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6" name="Picture 2" descr="Твардовский. Вся правда без прикрас | Futureruss.r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" t="2684" r="10829" b="1946"/>
          <a:stretch/>
        </p:blipFill>
        <p:spPr bwMode="auto">
          <a:xfrm>
            <a:off x="4511824" y="393398"/>
            <a:ext cx="2880320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9376" y="942410"/>
            <a:ext cx="38164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 сентября 1942 года «Красноармейская правда» начала печатать поэму «Василий Теркин».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125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51383" y="2204864"/>
          <a:ext cx="6161395" cy="3550900"/>
        </p:xfrm>
        <a:graphic>
          <a:graphicData uri="http://schemas.openxmlformats.org/drawingml/2006/table">
            <a:tbl>
              <a:tblPr/>
              <a:tblGrid>
                <a:gridCol w="6161395"/>
              </a:tblGrid>
              <a:tr h="2929172">
                <a:tc>
                  <a:txBody>
                    <a:bodyPr/>
                    <a:lstStyle/>
                    <a:p>
                      <a:pPr algn="l"/>
                      <a:r>
                        <a:rPr lang="ru-RU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 всего иного </a:t>
                      </a:r>
                      <a:r>
                        <a:rPr lang="ru-RU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пуще</a:t>
                      </a:r>
                    </a:p>
                    <a:p>
                      <a:pPr algn="l"/>
                      <a:r>
                        <a:rPr lang="ru-RU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</a:t>
                      </a:r>
                      <a:r>
                        <a:rPr lang="ru-RU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прожить наверняка </a:t>
                      </a:r>
                      <a:r>
                        <a:rPr lang="ru-RU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</a:p>
                    <a:p>
                      <a:pPr algn="l"/>
                      <a:r>
                        <a:rPr lang="ru-RU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Без </a:t>
                      </a:r>
                      <a:r>
                        <a:rPr lang="ru-RU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чего? Без правды сущей</a:t>
                      </a:r>
                      <a:r>
                        <a:rPr lang="ru-RU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algn="l"/>
                      <a:r>
                        <a:rPr lang="ru-RU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Правды</a:t>
                      </a:r>
                      <a:r>
                        <a:rPr lang="ru-RU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прямо в душу бьющей</a:t>
                      </a:r>
                      <a:r>
                        <a:rPr lang="ru-RU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algn="l"/>
                      <a:r>
                        <a:rPr lang="ru-RU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 </a:t>
                      </a:r>
                      <a:r>
                        <a:rPr lang="ru-RU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была б она погуще</a:t>
                      </a:r>
                      <a:r>
                        <a:rPr lang="ru-RU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algn="l"/>
                      <a:r>
                        <a:rPr lang="ru-RU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 </a:t>
                      </a:r>
                      <a:r>
                        <a:rPr lang="ru-RU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бы ни была горька.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BF6"/>
                    </a:solidFill>
                  </a:tcPr>
                </a:tc>
              </a:tr>
              <a:tr h="621728">
                <a:tc>
                  <a:txBody>
                    <a:bodyPr/>
                    <a:lstStyle/>
                    <a:p>
                      <a:pPr algn="r"/>
                      <a:r>
                        <a:rPr lang="ru-RU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автора (пролог к </a:t>
                      </a:r>
                      <a:r>
                        <a:rPr lang="ru-RU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поэме)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BF6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231904" y="6309320"/>
            <a:ext cx="48599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Иллюстрация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О.Верейского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3" descr="ВАСИЛИЙ ТЁРКИН - это... Что такое ВАСИЛИЙ ТЁРКИН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81"/>
          <a:stretch/>
        </p:blipFill>
        <p:spPr bwMode="auto">
          <a:xfrm>
            <a:off x="7231471" y="439270"/>
            <a:ext cx="4544276" cy="475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145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006353" cy="1325563"/>
          </a:xfrm>
        </p:spPr>
        <p:txBody>
          <a:bodyPr/>
          <a:lstStyle/>
          <a:p>
            <a:r>
              <a:rPr lang="ru-RU" dirty="0" smtClean="0"/>
              <a:t>«Василий Теркин»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317" y="1439769"/>
            <a:ext cx="6544236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Повесть пламенной годины,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Эту книгу про бойца,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и начал с середины,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закончил без конца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мыслью, может, дерзновенной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Посвятить любимый труд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Павшим памяти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вященной,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Всем друзьям поры военной,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Всем сердцам, чей дорог суд…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8" descr="Александр Твардовский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2329" y="1"/>
            <a:ext cx="3639671" cy="459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032031" y="5263333"/>
            <a:ext cx="57105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Священный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Дерзновенный = дерзкий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- dadil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Павший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‘,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shahid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003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68" y="1600201"/>
            <a:ext cx="5328592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военное же время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строчки поэмы заучивали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наизусть, передавали друг другу вырезки из газет, считая её главного героя образцом для подражания</a:t>
            </a:r>
            <a:r>
              <a:rPr lang="ru-RU" dirty="0"/>
              <a:t>.</a:t>
            </a:r>
            <a:endParaRPr lang="ru-RU" dirty="0"/>
          </a:p>
        </p:txBody>
      </p:sp>
      <p:pic>
        <p:nvPicPr>
          <p:cNvPr id="2050" name="Picture 2" descr="File:Tvardovsky Monument Smolen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16632"/>
            <a:ext cx="5952661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80732" y="5229200"/>
            <a:ext cx="86112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Памятник Твардовскому и его герою в Смоленске.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104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76517" y="303450"/>
            <a:ext cx="6744072" cy="5133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0" indent="0">
              <a:buNone/>
            </a:pPr>
            <a:r>
              <a:rPr kumimoji="0" lang="ru-RU" altLang="ru-RU" sz="2800" i="0" u="none" strike="noStrike" cap="none" normalizeH="0" baseline="0" dirty="0" err="1" smtClean="0">
                <a:ln>
                  <a:noFill/>
                </a:ln>
                <a:solidFill>
                  <a:srgbClr val="202122"/>
                </a:solidFill>
                <a:effectLst/>
                <a:cs typeface="Arial" panose="020B0604020202020204" pitchFamily="34" charset="0"/>
              </a:rPr>
              <a:t>Алекса́ндр</a:t>
            </a:r>
            <a:r>
              <a:rPr kumimoji="0" lang="ru-RU" altLang="ru-RU" sz="280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2800" i="0" u="none" strike="noStrike" cap="none" normalizeH="0" baseline="0" dirty="0" err="1" smtClean="0">
                <a:ln>
                  <a:noFill/>
                </a:ln>
                <a:solidFill>
                  <a:srgbClr val="202122"/>
                </a:solidFill>
                <a:effectLst/>
                <a:cs typeface="Arial" panose="020B0604020202020204" pitchFamily="34" charset="0"/>
              </a:rPr>
              <a:t>Три́фонович</a:t>
            </a:r>
            <a:r>
              <a:rPr kumimoji="0" lang="ru-RU" altLang="ru-RU" sz="280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2800" i="0" u="none" strike="noStrike" cap="none" normalizeH="0" baseline="0" dirty="0" err="1" smtClean="0">
                <a:ln>
                  <a:noFill/>
                </a:ln>
                <a:solidFill>
                  <a:srgbClr val="202122"/>
                </a:solidFill>
                <a:effectLst/>
                <a:cs typeface="Arial" panose="020B0604020202020204" pitchFamily="34" charset="0"/>
              </a:rPr>
              <a:t>Твардо́вский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cs typeface="Arial" panose="020B0604020202020204" pitchFamily="34" charset="0"/>
              </a:rPr>
              <a:t> </a:t>
            </a:r>
            <a:r>
              <a:rPr kumimoji="0" lang="ru-RU" altLang="ru-RU" sz="2800" b="0" i="0" u="none" strike="noStrike" cap="none" normalizeH="0" dirty="0" smtClean="0">
                <a:ln>
                  <a:noFill/>
                </a:ln>
                <a:solidFill>
                  <a:srgbClr val="202122"/>
                </a:solidFill>
                <a:effectLst/>
                <a:cs typeface="Arial" panose="020B0604020202020204" pitchFamily="34" charset="0"/>
              </a:rPr>
              <a:t> родился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21 июня 1910 года</a:t>
            </a:r>
            <a:r>
              <a:rPr kumimoji="0" lang="ru-RU" altLang="ru-RU" sz="2800" b="0" i="0" u="none" strike="noStrike" cap="none" normalizeH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 на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хуторе  Загорье</a:t>
            </a:r>
            <a:r>
              <a:rPr kumimoji="0" lang="ru-RU" altLang="ru-RU" sz="2800" b="0" i="0" u="none" strike="noStrike" cap="none" normalizeH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в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Смоленской губернии </a:t>
            </a:r>
            <a:r>
              <a:rPr lang="ru-RU" sz="2800" dirty="0"/>
              <a:t>в семье деревенского </a:t>
            </a:r>
            <a:r>
              <a:rPr lang="ru-RU" sz="2800" dirty="0" smtClean="0"/>
              <a:t>кузнеца.</a:t>
            </a:r>
            <a:r>
              <a:rPr lang="ru-RU" sz="2800" dirty="0"/>
              <a:t> </a:t>
            </a:r>
            <a:r>
              <a:rPr lang="ru-RU" sz="2800" dirty="0" smtClean="0"/>
              <a:t>По </a:t>
            </a:r>
            <a:r>
              <a:rPr lang="ru-RU" sz="2800" dirty="0"/>
              <a:t>вечерам в их доме часто </a:t>
            </a:r>
            <a:r>
              <a:rPr lang="ru-RU" sz="2800" dirty="0" smtClean="0"/>
              <a:t>читали вслух</a:t>
            </a:r>
            <a:r>
              <a:rPr lang="ru-RU" sz="2800" dirty="0"/>
              <a:t> </a:t>
            </a:r>
            <a:r>
              <a:rPr lang="ru-RU" sz="2800" dirty="0"/>
              <a:t> </a:t>
            </a:r>
            <a:r>
              <a:rPr lang="ru-RU" sz="2800" dirty="0" smtClean="0"/>
              <a:t>Пушкина</a:t>
            </a:r>
            <a:r>
              <a:rPr lang="ru-RU" sz="2800" dirty="0"/>
              <a:t>, </a:t>
            </a:r>
            <a:r>
              <a:rPr lang="ru-RU" sz="2800" dirty="0" smtClean="0"/>
              <a:t>Гоголя</a:t>
            </a:r>
            <a:r>
              <a:rPr lang="ru-RU" sz="2800" dirty="0"/>
              <a:t>, </a:t>
            </a:r>
            <a:endParaRPr lang="ru-RU" sz="2800" dirty="0" smtClean="0"/>
          </a:p>
          <a:p>
            <a:pPr marL="0" lvl="0" indent="0">
              <a:buNone/>
            </a:pPr>
            <a:r>
              <a:rPr lang="ru-RU" sz="2800" dirty="0" smtClean="0"/>
              <a:t>Лермонтова</a:t>
            </a:r>
            <a:r>
              <a:rPr lang="ru-RU" sz="2800" dirty="0"/>
              <a:t>, Некрасова, Толстого, </a:t>
            </a:r>
            <a:r>
              <a:rPr lang="ru-RU" sz="2800" dirty="0" smtClean="0"/>
              <a:t>     Никитина</a:t>
            </a:r>
            <a:r>
              <a:rPr lang="ru-RU" sz="2800" dirty="0"/>
              <a:t>, Ершова. </a:t>
            </a:r>
            <a:endParaRPr lang="ru-RU" sz="2800" dirty="0" smtClean="0"/>
          </a:p>
          <a:p>
            <a:pPr marL="0" lvl="0" indent="0">
              <a:buNone/>
            </a:pPr>
            <a:r>
              <a:rPr lang="ru-RU" sz="2800" dirty="0" smtClean="0"/>
              <a:t>Стихотворения </a:t>
            </a:r>
            <a:r>
              <a:rPr lang="ru-RU" sz="2800" dirty="0"/>
              <a:t>Александр начал сочинять рано, ещё будучи неграмотным</a:t>
            </a:r>
            <a:r>
              <a:rPr lang="ru-RU" sz="2800" dirty="0" smtClean="0"/>
              <a:t>.</a:t>
            </a:r>
            <a:r>
              <a:rPr lang="ru-RU" sz="2800" dirty="0"/>
              <a:t> В 14 лет </a:t>
            </a:r>
            <a:r>
              <a:rPr lang="ru-RU" sz="2800" dirty="0" smtClean="0"/>
              <a:t>он стал </a:t>
            </a:r>
            <a:r>
              <a:rPr lang="ru-RU" sz="2800" dirty="0"/>
              <a:t>писать маленькие заметки в смоленские газеты. </a:t>
            </a:r>
            <a:endParaRPr lang="ru-RU" sz="2800" dirty="0" smtClean="0"/>
          </a:p>
        </p:txBody>
      </p:sp>
      <p:pic>
        <p:nvPicPr>
          <p:cNvPr id="2050" name="Picture 2" descr="https://upload.wikimedia.org/wikipedia/commons/thumb/9/97/%D0%94%D0%BE%D0%BC_%D0%BD%D0%B0_%D1%85%D1%83%D1%82%D0%BE%D1%80%D0%B5_%D0%97%D0%B0%D0%B3%D0%BE%D1%80%D1%8C%D0%B5.jpg/220px-%D0%94%D0%BE%D0%BC_%D0%BD%D0%B0_%D1%85%D1%83%D1%82%D0%BE%D1%80%D0%B5_%D0%97%D0%B0%D0%B3%D0%BE%D1%80%D1%8C%D0%B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118" y="0"/>
            <a:ext cx="5004882" cy="332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molensklib.ru/sites/default/files/old%20str/tvardov/fotoarhiv/images/15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3134">
            <a:off x="8533092" y="2770092"/>
            <a:ext cx="3131067" cy="379207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349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82388" y="351599"/>
            <a:ext cx="7032812" cy="55215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0" indent="0">
              <a:buNone/>
            </a:pPr>
            <a:r>
              <a:rPr lang="ru-RU" sz="2800" dirty="0" smtClean="0"/>
              <a:t>В </a:t>
            </a:r>
            <a:r>
              <a:rPr lang="ru-RU" sz="2800" dirty="0"/>
              <a:t>1925 г. в газете «Смоленская деревня» было напечатано первое стихотворение Твардовского «Новая изба</a:t>
            </a:r>
            <a:r>
              <a:rPr lang="ru-RU" sz="2800" dirty="0" smtClean="0"/>
              <a:t>». </a:t>
            </a:r>
            <a:r>
              <a:rPr lang="ru-RU" sz="2800" dirty="0"/>
              <a:t>Затем Твардовский, собрав несколько стихотворений, принёс их Михаилу </a:t>
            </a:r>
            <a:r>
              <a:rPr lang="ru-RU" sz="2800" dirty="0" smtClean="0"/>
              <a:t>Исаковскому. Знаменитый в будущем автор «Катюши» </a:t>
            </a:r>
            <a:r>
              <a:rPr lang="ru-RU" sz="2800" dirty="0"/>
              <a:t>встретил </a:t>
            </a:r>
            <a:r>
              <a:rPr lang="ru-RU" sz="2800" dirty="0" smtClean="0"/>
              <a:t>молодого поэта приветливо, стал ему другом и наставником.</a:t>
            </a:r>
          </a:p>
          <a:p>
            <a:pPr marL="0" lvl="0" indent="0">
              <a:buNone/>
            </a:pPr>
            <a:r>
              <a:rPr lang="ru-RU" dirty="0" smtClean="0"/>
              <a:t>Твардовский переехал в Москву, закончил Московский институт философии, литературы и истории.</a:t>
            </a:r>
          </a:p>
          <a:p>
            <a:pPr marL="0" lvl="0" indent="0">
              <a:buNone/>
            </a:pPr>
            <a:r>
              <a:rPr lang="ru-RU" dirty="0" smtClean="0"/>
              <a:t>Во время войны был фронтовым корреспондентом. Подполковник.</a:t>
            </a:r>
          </a:p>
        </p:txBody>
      </p:sp>
      <p:pic>
        <p:nvPicPr>
          <p:cNvPr id="1026" name="Picture 2" descr="http://smolensklib.ru/sites/default/files/old%20str/tvardov/fotoarhiv/images/16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257" y="351599"/>
            <a:ext cx="2609850" cy="385762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sakovsk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4713" y="4209224"/>
            <a:ext cx="1879321" cy="2524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Александр Твардовский в молодост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4034" y="1820194"/>
            <a:ext cx="2627966" cy="3502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775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3548"/>
            <a:ext cx="10515600" cy="927129"/>
          </a:xfrm>
        </p:spPr>
        <p:txBody>
          <a:bodyPr/>
          <a:lstStyle/>
          <a:p>
            <a:r>
              <a:rPr lang="ru-RU" dirty="0" smtClean="0"/>
              <a:t>Как придумали «Василия </a:t>
            </a:r>
            <a:r>
              <a:rPr lang="ru-RU" dirty="0" err="1" smtClean="0"/>
              <a:t>Тёркина</a:t>
            </a:r>
            <a:r>
              <a:rPr lang="ru-RU" dirty="0" smtClean="0"/>
              <a:t>».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6890" y="1244386"/>
            <a:ext cx="8352296" cy="530817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над поэмой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Твардовский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начал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1939-1940 годах,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когда он был военным корреспондентом газеты  «На страже Родины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 во время финской  войны. Героя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простого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русского парня — сильного и добродушного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придумали все члены редколлегии, художники и поэты. Сатирические стихотворения-фельетоны о бойце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Тёркине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понравились читателям.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1940 году коллектив выпустил брошюру «Вася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фронте», которую часто давали бойцам как своеобразную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награду.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Всем понравились и агитационные мультфильмы о Васе Теркине</a:t>
            </a:r>
          </a:p>
        </p:txBody>
      </p:sp>
      <p:pic>
        <p:nvPicPr>
          <p:cNvPr id="4" name="Picture 2" descr="D:\Маме\Учительская деятельность\Модератор\9 класс\9 класс 4 четверть\9 класс урок 55\1428870143_08.jpg"/>
          <p:cNvPicPr>
            <a:picLocks noChangeAspect="1" noChangeArrowheads="1"/>
          </p:cNvPicPr>
          <p:nvPr/>
        </p:nvPicPr>
        <p:blipFill rotWithShape="1">
          <a:blip r:embed="rId2"/>
          <a:srcRect l="48168" t="49461" r="1275" b="6334"/>
          <a:stretch/>
        </p:blipFill>
        <p:spPr bwMode="auto">
          <a:xfrm>
            <a:off x="8679186" y="1244386"/>
            <a:ext cx="3512814" cy="230149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7203" t="21002" r="35678" b="21794"/>
          <a:stretch/>
        </p:blipFill>
        <p:spPr>
          <a:xfrm>
            <a:off x="8679186" y="3823313"/>
            <a:ext cx="3502482" cy="3034686"/>
          </a:xfrm>
          <a:prstGeom prst="rect">
            <a:avLst/>
          </a:prstGeom>
        </p:spPr>
      </p:pic>
      <p:pic>
        <p:nvPicPr>
          <p:cNvPr id="7170" name="Picture 2" descr="Это поистине редкая книга» | Научная библиотека Воронежского  государственного аграрного университета имени императора Петра I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E4E4E4"/>
              </a:clrFrom>
              <a:clrTo>
                <a:srgbClr val="E4E4E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71" t="4819" r="64101" b="12059"/>
          <a:stretch/>
        </p:blipFill>
        <p:spPr bwMode="auto">
          <a:xfrm>
            <a:off x="7477031" y="4711485"/>
            <a:ext cx="1202155" cy="230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179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Маме\Учительская деятельность\Модератор\9 класс\9 класс 4 четверть\9 класс урок 55\1428870121_14.jpg"/>
          <p:cNvPicPr>
            <a:picLocks noChangeAspect="1" noChangeArrowheads="1"/>
          </p:cNvPicPr>
          <p:nvPr/>
        </p:nvPicPr>
        <p:blipFill>
          <a:blip r:embed="rId2"/>
          <a:srcRect r="53767"/>
          <a:stretch>
            <a:fillRect/>
          </a:stretch>
        </p:blipFill>
        <p:spPr bwMode="auto">
          <a:xfrm flipH="1">
            <a:off x="9595923" y="319393"/>
            <a:ext cx="2229283" cy="361306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3406" y="981725"/>
            <a:ext cx="6143636" cy="250033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войне, под кровлей шаткой,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 дорогам, где пришлось,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Заносил в свою тетрадку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Строки, жившие вразброс…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553406" y="4102939"/>
            <a:ext cx="8715436" cy="250033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поэме 30 глав: «Переправа», «Кто стрелял?», «О награде», «Два солдата», «Гармонь» и другие. Все главы законченные, цельные. «…читатель мог и не дождаться моей следующей главы: он был там, где и мой герой, - на войне».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D:\Маме\Учительская деятельность\Модератор\9 класс\9 класс 4 четверть\9 класс урок 55\1428870156_22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rcRect r="50685"/>
          <a:stretch>
            <a:fillRect/>
          </a:stretch>
        </p:blipFill>
        <p:spPr bwMode="auto">
          <a:xfrm>
            <a:off x="7054503" y="319393"/>
            <a:ext cx="2377880" cy="361306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61703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</TotalTime>
  <Words>493</Words>
  <Application>Microsoft Office PowerPoint</Application>
  <PresentationFormat>Широкоэкранный</PresentationFormat>
  <Paragraphs>78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Русский язык</vt:lpstr>
      <vt:lpstr>Презентация PowerPoint</vt:lpstr>
      <vt:lpstr>Презентация PowerPoint</vt:lpstr>
      <vt:lpstr>«Василий Теркин»</vt:lpstr>
      <vt:lpstr>Презентация PowerPoint</vt:lpstr>
      <vt:lpstr>Презентация PowerPoint</vt:lpstr>
      <vt:lpstr>Презентация PowerPoint</vt:lpstr>
      <vt:lpstr>Как придумали «Василия Тёркина».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 награде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90</cp:revision>
  <dcterms:created xsi:type="dcterms:W3CDTF">2018-08-03T11:59:51Z</dcterms:created>
  <dcterms:modified xsi:type="dcterms:W3CDTF">2021-01-28T10:50:12Z</dcterms:modified>
</cp:coreProperties>
</file>