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93" r:id="rId3"/>
    <p:sldId id="281" r:id="rId4"/>
    <p:sldId id="286" r:id="rId5"/>
    <p:sldId id="282" r:id="rId6"/>
    <p:sldId id="284" r:id="rId7"/>
    <p:sldId id="283" r:id="rId8"/>
    <p:sldId id="285" r:id="rId9"/>
    <p:sldId id="267" r:id="rId10"/>
    <p:sldId id="287" r:id="rId11"/>
    <p:sldId id="280" r:id="rId12"/>
    <p:sldId id="288" r:id="rId13"/>
    <p:sldId id="264" r:id="rId14"/>
    <p:sldId id="266" r:id="rId15"/>
    <p:sldId id="290" r:id="rId16"/>
    <p:sldId id="291" r:id="rId17"/>
    <p:sldId id="292" r:id="rId18"/>
    <p:sldId id="289" r:id="rId19"/>
    <p:sldId id="294"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FFBCBCB-8BD7-45CF-A503-943AB70A40A9}">
          <p14:sldIdLst>
            <p14:sldId id="277"/>
            <p14:sldId id="293"/>
            <p14:sldId id="281"/>
            <p14:sldId id="286"/>
            <p14:sldId id="282"/>
            <p14:sldId id="284"/>
            <p14:sldId id="283"/>
            <p14:sldId id="285"/>
            <p14:sldId id="267"/>
            <p14:sldId id="287"/>
            <p14:sldId id="280"/>
            <p14:sldId id="288"/>
            <p14:sldId id="264"/>
            <p14:sldId id="266"/>
            <p14:sldId id="290"/>
            <p14:sldId id="291"/>
            <p14:sldId id="292"/>
            <p14:sldId id="289"/>
            <p14:sldId id="294"/>
            <p14:sldId id="27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18A"/>
    <a:srgbClr val="253B6E"/>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4" d="100"/>
          <a:sy n="64" d="100"/>
        </p:scale>
        <p:origin x="858"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6" y="-123567"/>
            <a:ext cx="12410228" cy="7059826"/>
          </a:xfrm>
          <a:prstGeom prst="rect">
            <a:avLst/>
          </a:prstGeom>
        </p:spPr>
      </p:pic>
      <p:sp>
        <p:nvSpPr>
          <p:cNvPr id="3" name="Дата 2"/>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37342232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24991700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2273794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3235772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15091829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39273970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31363862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41494306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476283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
        <p:nvSpPr>
          <p:cNvPr id="7" name="Заголовок 1"/>
          <p:cNvSpPr>
            <a:spLocks noGrp="1"/>
          </p:cNvSpPr>
          <p:nvPr>
            <p:ph type="title" hasCustomPrompt="1"/>
          </p:nvPr>
        </p:nvSpPr>
        <p:spPr>
          <a:xfrm>
            <a:off x="240956" y="1227437"/>
            <a:ext cx="8369644" cy="3188043"/>
          </a:xfrm>
        </p:spPr>
        <p:txBody>
          <a:bodyPr/>
          <a:lstStyle>
            <a:lvl1pPr marL="0" indent="0">
              <a:buFont typeface="Arial" panose="020B0604020202020204" pitchFamily="34" charset="0"/>
              <a:buNone/>
              <a:defRPr sz="4400" baseline="0"/>
            </a:lvl1pPr>
          </a:lstStyle>
          <a:p>
            <a:r>
              <a:rPr lang="en-US" smtClean="0"/>
              <a:t>Fan nomi</a:t>
            </a:r>
            <a:br>
              <a:rPr lang="en-US" smtClean="0"/>
            </a:br>
            <a:r>
              <a:rPr lang="uz-Cyrl-UZ" smtClean="0"/>
              <a:t>№(</a:t>
            </a:r>
            <a:r>
              <a:rPr lang="en-US" smtClean="0"/>
              <a:t>Mavzu raqami)</a:t>
            </a:r>
            <a:br>
              <a:rPr lang="en-US" smtClean="0"/>
            </a:br>
            <a:r>
              <a:rPr lang="en-US" smtClean="0"/>
              <a:t>Mavzu</a:t>
            </a:r>
            <a:br>
              <a:rPr lang="en-US" smtClean="0"/>
            </a:br>
            <a:r>
              <a:rPr lang="en-US" smtClean="0"/>
              <a:t> </a:t>
            </a:r>
            <a:br>
              <a:rPr lang="en-US" smtClean="0"/>
            </a:br>
            <a:endParaRPr lang="ru-RU"/>
          </a:p>
        </p:txBody>
      </p:sp>
      <p:sp>
        <p:nvSpPr>
          <p:cNvPr id="8" name="Прямоугольник 7"/>
          <p:cNvSpPr/>
          <p:nvPr userDrawn="1"/>
        </p:nvSpPr>
        <p:spPr>
          <a:xfrm>
            <a:off x="240956" y="130432"/>
            <a:ext cx="2455800" cy="400110"/>
          </a:xfrm>
          <a:prstGeom prst="rect">
            <a:avLst/>
          </a:prstGeom>
        </p:spPr>
        <p:txBody>
          <a:bodyPr wrap="none">
            <a:spAutoFit/>
          </a:bodyPr>
          <a:lstStyle/>
          <a:p>
            <a:r>
              <a:rPr lang="en-US" sz="2000" b="1" smtClean="0">
                <a:effectLst/>
              </a:rPr>
              <a:t>Temurbeklar maktabi</a:t>
            </a:r>
            <a:endParaRPr lang="ru-RU" sz="2000" b="1">
              <a:effectLst/>
            </a:endParaRPr>
          </a:p>
        </p:txBody>
      </p:sp>
    </p:spTree>
    <p:extLst>
      <p:ext uri="{BB962C8B-B14F-4D97-AF65-F5344CB8AC3E}">
        <p14:creationId xmlns:p14="http://schemas.microsoft.com/office/powerpoint/2010/main" val="34902353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944691"/>
          </a:xfrm>
        </p:spPr>
        <p:txBody>
          <a:bodyPr/>
          <a:lstStyle>
            <a:lvl1pPr>
              <a:defRPr b="1"/>
            </a:lvl1pPr>
          </a:lstStyle>
          <a:p>
            <a:r>
              <a:rPr lang="en-US" smtClean="0"/>
              <a:t>Kalit so’zlar</a:t>
            </a:r>
            <a:endParaRPr lang="ru-RU"/>
          </a:p>
        </p:txBody>
      </p:sp>
      <p:sp>
        <p:nvSpPr>
          <p:cNvPr id="3" name="Дата 2"/>
          <p:cNvSpPr>
            <a:spLocks noGrp="1"/>
          </p:cNvSpPr>
          <p:nvPr>
            <p:ph type="dt" sz="half" idx="10"/>
          </p:nvPr>
        </p:nvSpPr>
        <p:spPr/>
        <p:txBody>
          <a:bodyPr/>
          <a:lstStyle/>
          <a:p>
            <a:fld id="{3348E682-6290-4229-9D1F-0BB2F60F3678}" type="datetimeFigureOut">
              <a:rPr lang="ru-RU" smtClean="0"/>
              <a:pPr/>
              <a:t>23.01.2021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6A250D-FFC5-49DF-B161-6D232849815B}" type="slidenum">
              <a:rPr lang="ru-RU" smtClean="0"/>
              <a:pPr/>
              <a:t>‹#›</a:t>
            </a:fld>
            <a:endParaRPr lang="ru-RU"/>
          </a:p>
        </p:txBody>
      </p:sp>
      <p:sp>
        <p:nvSpPr>
          <p:cNvPr id="6" name="Скругленный прямоугольник 5"/>
          <p:cNvSpPr/>
          <p:nvPr userDrawn="1"/>
        </p:nvSpPr>
        <p:spPr>
          <a:xfrm>
            <a:off x="838200" y="1556951"/>
            <a:ext cx="10515600" cy="2586681"/>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7"/>
          <p:cNvSpPr>
            <a:spLocks noGrp="1"/>
          </p:cNvSpPr>
          <p:nvPr>
            <p:ph sz="quarter" idx="13" hasCustomPrompt="1"/>
          </p:nvPr>
        </p:nvSpPr>
        <p:spPr>
          <a:xfrm>
            <a:off x="1177925" y="1787525"/>
            <a:ext cx="9877425" cy="211721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So’zlar, So’zlar, So’zlar, So’zlar,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mtClean="0"/>
          </a:p>
          <a:p>
            <a:pPr lvl="0"/>
            <a:endParaRPr lang="en-US" smtClean="0"/>
          </a:p>
        </p:txBody>
      </p:sp>
    </p:spTree>
    <p:extLst>
      <p:ext uri="{BB962C8B-B14F-4D97-AF65-F5344CB8AC3E}">
        <p14:creationId xmlns:p14="http://schemas.microsoft.com/office/powerpoint/2010/main" val="44531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944691"/>
          </a:xfrm>
        </p:spPr>
        <p:txBody>
          <a:bodyPr/>
          <a:lstStyle>
            <a:lvl1pPr>
              <a:defRPr/>
            </a:lvl1pPr>
          </a:lstStyle>
          <a:p>
            <a:r>
              <a:rPr lang="en-US" smtClean="0"/>
              <a:t>Reja</a:t>
            </a:r>
            <a:endParaRPr lang="ru-RU"/>
          </a:p>
        </p:txBody>
      </p:sp>
      <p:sp>
        <p:nvSpPr>
          <p:cNvPr id="3" name="Дата 2"/>
          <p:cNvSpPr>
            <a:spLocks noGrp="1"/>
          </p:cNvSpPr>
          <p:nvPr>
            <p:ph type="dt" sz="half" idx="10"/>
          </p:nvPr>
        </p:nvSpPr>
        <p:spPr/>
        <p:txBody>
          <a:bodyPr/>
          <a:lstStyle/>
          <a:p>
            <a:fld id="{3348E682-6290-4229-9D1F-0BB2F60F3678}" type="datetimeFigureOut">
              <a:rPr lang="ru-RU" smtClean="0"/>
              <a:pPr/>
              <a:t>23.01.2021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6A250D-FFC5-49DF-B161-6D232849815B}" type="slidenum">
              <a:rPr lang="ru-RU" smtClean="0"/>
              <a:pPr/>
              <a:t>‹#›</a:t>
            </a:fld>
            <a:endParaRPr lang="ru-RU"/>
          </a:p>
        </p:txBody>
      </p:sp>
      <p:sp>
        <p:nvSpPr>
          <p:cNvPr id="6" name="Скругленный прямоугольник 5"/>
          <p:cNvSpPr/>
          <p:nvPr userDrawn="1"/>
        </p:nvSpPr>
        <p:spPr>
          <a:xfrm>
            <a:off x="838200" y="1556951"/>
            <a:ext cx="10515600" cy="4712044"/>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7"/>
          <p:cNvSpPr>
            <a:spLocks noGrp="1"/>
          </p:cNvSpPr>
          <p:nvPr>
            <p:ph sz="quarter" idx="13"/>
          </p:nvPr>
        </p:nvSpPr>
        <p:spPr>
          <a:xfrm>
            <a:off x="1177925" y="1787525"/>
            <a:ext cx="9877425" cy="4300538"/>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ru-RU" smtClean="0"/>
              <a:t>Образец текста</a:t>
            </a:r>
          </a:p>
          <a:p>
            <a:pPr lvl="1"/>
            <a:r>
              <a:rPr lang="ru-RU" smtClean="0"/>
              <a:t>Второй уровень</a:t>
            </a:r>
          </a:p>
          <a:p>
            <a:pPr lvl="0"/>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7023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25936281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27070"/>
          </a:xfrm>
        </p:spPr>
        <p:txBody>
          <a:bodyPr>
            <a:normAutofit/>
          </a:bodyPr>
          <a:lstStyle>
            <a:lvl1pPr algn="l">
              <a:defRPr sz="6000" b="1"/>
            </a:lvl1p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
        <p:nvSpPr>
          <p:cNvPr id="8" name="Скругленный прямоугольник 7"/>
          <p:cNvSpPr/>
          <p:nvPr userDrawn="1"/>
        </p:nvSpPr>
        <p:spPr>
          <a:xfrm>
            <a:off x="838200" y="1556951"/>
            <a:ext cx="10515600" cy="4712044"/>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бъект 9"/>
          <p:cNvSpPr>
            <a:spLocks noGrp="1"/>
          </p:cNvSpPr>
          <p:nvPr>
            <p:ph sz="quarter" idx="13"/>
          </p:nvPr>
        </p:nvSpPr>
        <p:spPr>
          <a:xfrm>
            <a:off x="1289050" y="1722395"/>
            <a:ext cx="9613900" cy="4546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96998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8411" y="192132"/>
            <a:ext cx="10785389" cy="714030"/>
          </a:xfrm>
        </p:spPr>
        <p:txBody>
          <a:bodyPr>
            <a:normAutofit/>
          </a:bodyPr>
          <a:lstStyle>
            <a:lvl1pPr>
              <a:defRPr sz="3600" b="1"/>
            </a:lvl1p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AFC24-24FF-4A69-B4EF-723637809588}" type="slidenum">
              <a:rPr lang="ru-RU" smtClean="0"/>
              <a:pPr/>
              <a:t>‹#›</a:t>
            </a:fld>
            <a:endParaRPr lang="ru-RU"/>
          </a:p>
        </p:txBody>
      </p:sp>
      <p:sp>
        <p:nvSpPr>
          <p:cNvPr id="8" name="Объект 7"/>
          <p:cNvSpPr>
            <a:spLocks noGrp="1"/>
          </p:cNvSpPr>
          <p:nvPr>
            <p:ph sz="quarter" idx="13"/>
          </p:nvPr>
        </p:nvSpPr>
        <p:spPr>
          <a:xfrm>
            <a:off x="568325" y="1038225"/>
            <a:ext cx="10785475" cy="5181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790827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20127122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1A63E9-691C-42CE-B860-DED2385FF754}" type="datetimeFigureOut">
              <a:rPr lang="ru-RU" smtClean="0"/>
              <a:pPr/>
              <a:t>23.01.2021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AFC24-24FF-4A69-B4EF-723637809588}" type="slidenum">
              <a:rPr lang="ru-RU" smtClean="0"/>
              <a:pPr/>
              <a:t>‹#›</a:t>
            </a:fld>
            <a:endParaRPr lang="ru-RU"/>
          </a:p>
        </p:txBody>
      </p:sp>
    </p:spTree>
    <p:extLst>
      <p:ext uri="{BB962C8B-B14F-4D97-AF65-F5344CB8AC3E}">
        <p14:creationId xmlns:p14="http://schemas.microsoft.com/office/powerpoint/2010/main" val="1793331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44000" b="-4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A63E9-691C-42CE-B860-DED2385FF754}" type="datetimeFigureOut">
              <a:rPr lang="ru-RU" smtClean="0"/>
              <a:pPr/>
              <a:t>23.01.2021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FC24-24FF-4A69-B4EF-723637809588}" type="slidenum">
              <a:rPr lang="ru-RU" smtClean="0"/>
              <a:pPr/>
              <a:t>‹#›</a:t>
            </a:fld>
            <a:endParaRPr lang="ru-RU"/>
          </a:p>
        </p:txBody>
      </p:sp>
      <p:sp>
        <p:nvSpPr>
          <p:cNvPr id="8" name="Прямоугольник 7"/>
          <p:cNvSpPr/>
          <p:nvPr userDrawn="1"/>
        </p:nvSpPr>
        <p:spPr>
          <a:xfrm>
            <a:off x="0" y="0"/>
            <a:ext cx="115330" cy="6858000"/>
          </a:xfrm>
          <a:prstGeom prst="rect">
            <a:avLst/>
          </a:prstGeom>
          <a:solidFill>
            <a:srgbClr val="F1D18A"/>
          </a:solidFill>
          <a:ln>
            <a:solidFill>
              <a:srgbClr val="F1D1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87751922"/>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5" r:id="rId3"/>
    <p:sldLayoutId id="2147483666" r:id="rId4"/>
    <p:sldLayoutId id="2147483649" r:id="rId5"/>
    <p:sldLayoutId id="2147483661" r:id="rId6"/>
    <p:sldLayoutId id="2147483662" r:id="rId7"/>
    <p:sldLayoutId id="2147483652" r:id="rId8"/>
    <p:sldLayoutId id="2147483656" r:id="rId9"/>
    <p:sldLayoutId id="2147483650" r:id="rId10"/>
    <p:sldLayoutId id="2147483651" r:id="rId11"/>
    <p:sldLayoutId id="2147483653" r:id="rId12"/>
    <p:sldLayoutId id="2147483654" r:id="rId13"/>
    <p:sldLayoutId id="2147483655" r:id="rId14"/>
    <p:sldLayoutId id="2147483657" r:id="rId15"/>
    <p:sldLayoutId id="2147483658" r:id="rId16"/>
    <p:sldLayoutId id="2147483659"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11116" y="-262246"/>
            <a:ext cx="12157712" cy="232530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4000"/>
          </a:p>
        </p:txBody>
      </p:sp>
      <p:sp>
        <p:nvSpPr>
          <p:cNvPr id="3" name="object 3"/>
          <p:cNvSpPr txBox="1">
            <a:spLocks noGrp="1"/>
          </p:cNvSpPr>
          <p:nvPr>
            <p:ph type="title"/>
          </p:nvPr>
        </p:nvSpPr>
        <p:spPr>
          <a:xfrm>
            <a:off x="2053871" y="298876"/>
            <a:ext cx="8286297" cy="1056939"/>
          </a:xfrm>
          <a:prstGeom prst="rect">
            <a:avLst/>
          </a:prstGeom>
        </p:spPr>
        <p:txBody>
          <a:bodyPr vert="horz" wrap="square" lIns="0" tIns="31733" rIns="0" bIns="0" rtlCol="0" anchor="ctr">
            <a:spAutoFit/>
          </a:bodyPr>
          <a:lstStyle/>
          <a:p>
            <a:pPr marL="27596" algn="ctr">
              <a:spcBef>
                <a:spcPts val="248"/>
              </a:spcBef>
            </a:pPr>
            <a:r>
              <a:rPr lang="ru-RU" sz="7400" spc="-11" dirty="0">
                <a:solidFill>
                  <a:schemeClr val="bg1"/>
                </a:solidFill>
                <a:latin typeface="Arial" pitchFamily="34" charset="0"/>
                <a:cs typeface="Arial" pitchFamily="34" charset="0"/>
              </a:rPr>
              <a:t>Русский язык</a:t>
            </a:r>
            <a:endParaRPr sz="7400" dirty="0">
              <a:solidFill>
                <a:schemeClr val="bg1"/>
              </a:solidFill>
              <a:latin typeface="Arial" pitchFamily="34" charset="0"/>
              <a:cs typeface="Arial" pitchFamily="34" charset="0"/>
            </a:endParaRPr>
          </a:p>
        </p:txBody>
      </p:sp>
      <p:sp>
        <p:nvSpPr>
          <p:cNvPr id="4" name="object 4"/>
          <p:cNvSpPr txBox="1"/>
          <p:nvPr/>
        </p:nvSpPr>
        <p:spPr>
          <a:xfrm>
            <a:off x="1817536" y="2340421"/>
            <a:ext cx="8927383" cy="4211284"/>
          </a:xfrm>
          <a:prstGeom prst="rect">
            <a:avLst/>
          </a:prstGeom>
        </p:spPr>
        <p:txBody>
          <a:bodyPr vert="horz" wrap="square" lIns="0" tIns="30356" rIns="0" bIns="0" rtlCol="0">
            <a:spAutoFit/>
          </a:bodyPr>
          <a:lstStyle/>
          <a:p>
            <a:pPr marL="13031"/>
            <a:r>
              <a:rPr lang="ru-RU" sz="4200" b="1" dirty="0" smtClean="0">
                <a:solidFill>
                  <a:srgbClr val="0070C0"/>
                </a:solidFill>
                <a:latin typeface="Arial" pitchFamily="34" charset="0"/>
                <a:cs typeface="Arial" pitchFamily="34" charset="0"/>
              </a:rPr>
              <a:t>Джек Лондон</a:t>
            </a:r>
            <a:endParaRPr lang="ru-RU" sz="4200" b="1" dirty="0">
              <a:solidFill>
                <a:srgbClr val="0070C0"/>
              </a:solidFill>
              <a:latin typeface="Arial" pitchFamily="34" charset="0"/>
              <a:cs typeface="Arial" pitchFamily="34" charset="0"/>
            </a:endParaRPr>
          </a:p>
          <a:p>
            <a:pPr marL="13031"/>
            <a:r>
              <a:rPr lang="ru-RU" sz="4200" b="1" dirty="0" smtClean="0">
                <a:solidFill>
                  <a:srgbClr val="0070C0"/>
                </a:solidFill>
                <a:latin typeface="Arial" pitchFamily="34" charset="0"/>
                <a:cs typeface="Arial" pitchFamily="34" charset="0"/>
              </a:rPr>
              <a:t>«Любовь к жизни» (2) </a:t>
            </a:r>
            <a:endParaRPr lang="ru-RU" sz="4200" b="1" dirty="0">
              <a:solidFill>
                <a:srgbClr val="0070C0"/>
              </a:solidFill>
              <a:latin typeface="Arial" pitchFamily="34" charset="0"/>
              <a:cs typeface="Arial" pitchFamily="34" charset="0"/>
            </a:endParaRPr>
          </a:p>
          <a:p>
            <a:pPr marL="13031"/>
            <a:endParaRPr lang="ru-RU" sz="4100" b="1" dirty="0">
              <a:solidFill>
                <a:srgbClr val="0070C0"/>
              </a:solidFill>
              <a:latin typeface="Arial" pitchFamily="34" charset="0"/>
              <a:cs typeface="Arial" pitchFamily="34" charset="0"/>
            </a:endParaRPr>
          </a:p>
          <a:p>
            <a:pPr marL="34533" marR="632680">
              <a:spcBef>
                <a:spcPts val="1519"/>
              </a:spcBef>
            </a:pPr>
            <a:r>
              <a:rPr lang="ru-RU" sz="4100" b="1" spc="5" dirty="0" err="1">
                <a:solidFill>
                  <a:srgbClr val="231F20"/>
                </a:solidFill>
                <a:latin typeface="Arial"/>
                <a:cs typeface="Arial"/>
              </a:rPr>
              <a:t>Мусурманова</a:t>
            </a:r>
            <a:r>
              <a:rPr lang="ru-RU" sz="4100" b="1" spc="5" dirty="0">
                <a:solidFill>
                  <a:srgbClr val="231F20"/>
                </a:solidFill>
                <a:latin typeface="Arial"/>
                <a:cs typeface="Arial"/>
              </a:rPr>
              <a:t> </a:t>
            </a:r>
          </a:p>
          <a:p>
            <a:pPr marL="34533" marR="632680">
              <a:spcBef>
                <a:spcPts val="1519"/>
              </a:spcBef>
            </a:pPr>
            <a:r>
              <a:rPr lang="ru-RU" sz="4100" b="1" spc="5" dirty="0">
                <a:solidFill>
                  <a:srgbClr val="231F20"/>
                </a:solidFill>
                <a:latin typeface="Arial"/>
                <a:cs typeface="Arial"/>
              </a:rPr>
              <a:t>Юлия Юрьевна</a:t>
            </a:r>
            <a:endParaRPr lang="ru-RU" sz="4100" dirty="0">
              <a:latin typeface="Arial"/>
              <a:cs typeface="Arial"/>
            </a:endParaRPr>
          </a:p>
          <a:p>
            <a:pPr marL="40014">
              <a:spcBef>
                <a:spcPts val="239"/>
              </a:spcBef>
            </a:pPr>
            <a:endParaRPr sz="3800" dirty="0">
              <a:latin typeface="Arial"/>
              <a:cs typeface="Arial"/>
            </a:endParaRPr>
          </a:p>
        </p:txBody>
      </p:sp>
      <p:sp>
        <p:nvSpPr>
          <p:cNvPr id="5" name="object 5"/>
          <p:cNvSpPr/>
          <p:nvPr/>
        </p:nvSpPr>
        <p:spPr>
          <a:xfrm>
            <a:off x="935149" y="2402678"/>
            <a:ext cx="726433" cy="1906031"/>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4000"/>
          </a:p>
        </p:txBody>
      </p:sp>
      <p:sp>
        <p:nvSpPr>
          <p:cNvPr id="6" name="object 6"/>
          <p:cNvSpPr/>
          <p:nvPr/>
        </p:nvSpPr>
        <p:spPr>
          <a:xfrm>
            <a:off x="935149" y="4675252"/>
            <a:ext cx="726433" cy="1466178"/>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sz="4000"/>
          </a:p>
        </p:txBody>
      </p:sp>
      <p:grpSp>
        <p:nvGrpSpPr>
          <p:cNvPr id="7" name="object 15"/>
          <p:cNvGrpSpPr/>
          <p:nvPr/>
        </p:nvGrpSpPr>
        <p:grpSpPr>
          <a:xfrm>
            <a:off x="742535" y="392423"/>
            <a:ext cx="986447" cy="1062871"/>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sz="4000"/>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sz="4000"/>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sz="4000"/>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sz="4000"/>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sz="4000"/>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4000"/>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sz="4000"/>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4000"/>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sz="4000"/>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sz="4000"/>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sz="4000"/>
            </a:p>
          </p:txBody>
        </p:sp>
      </p:grpSp>
      <p:grpSp>
        <p:nvGrpSpPr>
          <p:cNvPr id="8" name="object 10"/>
          <p:cNvGrpSpPr/>
          <p:nvPr/>
        </p:nvGrpSpPr>
        <p:grpSpPr>
          <a:xfrm>
            <a:off x="10047467" y="130101"/>
            <a:ext cx="1902556" cy="1539487"/>
            <a:chOff x="4686759" y="212868"/>
            <a:chExt cx="634365" cy="634365"/>
          </a:xfrm>
        </p:grpSpPr>
        <p:sp>
          <p:nvSpPr>
            <p:cNvPr id="30"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4000"/>
            </a:p>
          </p:txBody>
        </p:sp>
        <p:sp>
          <p:nvSpPr>
            <p:cNvPr id="31"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4000"/>
            </a:p>
          </p:txBody>
        </p:sp>
      </p:grpSp>
      <p:sp>
        <p:nvSpPr>
          <p:cNvPr id="32" name="object 14"/>
          <p:cNvSpPr txBox="1"/>
          <p:nvPr/>
        </p:nvSpPr>
        <p:spPr>
          <a:xfrm>
            <a:off x="10413343" y="936498"/>
            <a:ext cx="1169903" cy="520332"/>
          </a:xfrm>
          <a:prstGeom prst="rect">
            <a:avLst/>
          </a:prstGeom>
        </p:spPr>
        <p:txBody>
          <a:bodyPr vert="horz" wrap="square" lIns="0" tIns="12380" rIns="0" bIns="0" rtlCol="0">
            <a:spAutoFit/>
          </a:bodyPr>
          <a:lstStyle/>
          <a:p>
            <a:pPr algn="ctr">
              <a:spcBef>
                <a:spcPts val="97"/>
              </a:spcBef>
            </a:pPr>
            <a:r>
              <a:rPr sz="3300" spc="5" dirty="0">
                <a:solidFill>
                  <a:srgbClr val="FFFFFF"/>
                </a:solidFill>
                <a:latin typeface="Arial" pitchFamily="34" charset="0"/>
                <a:cs typeface="Arial" pitchFamily="34" charset="0"/>
              </a:rPr>
              <a:t>к</a:t>
            </a:r>
            <a:r>
              <a:rPr sz="3300" spc="-5" dirty="0">
                <a:solidFill>
                  <a:srgbClr val="FFFFFF"/>
                </a:solidFill>
                <a:latin typeface="Arial" pitchFamily="34" charset="0"/>
                <a:cs typeface="Arial" pitchFamily="34" charset="0"/>
              </a:rPr>
              <a:t>ласс</a:t>
            </a:r>
            <a:endParaRPr sz="3300">
              <a:latin typeface="Arial" pitchFamily="34" charset="0"/>
              <a:cs typeface="Arial" pitchFamily="34" charset="0"/>
            </a:endParaRPr>
          </a:p>
        </p:txBody>
      </p:sp>
      <p:sp>
        <p:nvSpPr>
          <p:cNvPr id="33" name="object 13"/>
          <p:cNvSpPr txBox="1"/>
          <p:nvPr/>
        </p:nvSpPr>
        <p:spPr>
          <a:xfrm>
            <a:off x="10193818" y="203409"/>
            <a:ext cx="1463505" cy="711268"/>
          </a:xfrm>
          <a:prstGeom prst="rect">
            <a:avLst/>
          </a:prstGeom>
        </p:spPr>
        <p:txBody>
          <a:bodyPr vert="horz" wrap="square" lIns="0" tIns="16289" rIns="0" bIns="0" rtlCol="0">
            <a:spAutoFit/>
          </a:bodyPr>
          <a:lstStyle/>
          <a:p>
            <a:pPr algn="ctr">
              <a:spcBef>
                <a:spcPts val="129"/>
              </a:spcBef>
            </a:pPr>
            <a:r>
              <a:rPr lang="ru-RU" sz="4500" b="1" spc="10" dirty="0">
                <a:solidFill>
                  <a:srgbClr val="FFFFFF"/>
                </a:solidFill>
                <a:latin typeface="Arial"/>
                <a:cs typeface="Arial"/>
              </a:rPr>
              <a:t>9</a:t>
            </a:r>
            <a:endParaRPr sz="4500">
              <a:latin typeface="Arial"/>
              <a:cs typeface="Arial"/>
            </a:endParaRPr>
          </a:p>
        </p:txBody>
      </p:sp>
      <p:pic>
        <p:nvPicPr>
          <p:cNvPr id="1026" name="Picture 2" descr="Джек Лондо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471" y="2402678"/>
            <a:ext cx="3132775" cy="393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63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15153" y="295834"/>
            <a:ext cx="7023610" cy="6454589"/>
          </a:xfrm>
        </p:spPr>
        <p:txBody>
          <a:bodyPr>
            <a:normAutofit lnSpcReduction="10000"/>
          </a:bodyPr>
          <a:lstStyle/>
          <a:p>
            <a:pPr marL="0" indent="0">
              <a:buNone/>
            </a:pPr>
            <a:r>
              <a:rPr lang="ru-RU" dirty="0">
                <a:latin typeface="Arial" panose="020B0604020202020204" pitchFamily="34" charset="0"/>
                <a:cs typeface="Arial" panose="020B0604020202020204" pitchFamily="34" charset="0"/>
              </a:rPr>
              <a:t>Ещё пять минут, и человек придавил волка своей тяжестью. Его рукам не хватало силы, чтобы задушить волка, но человек прижался лицом к волчьей шее, и его рот был полон шерсти. Прошло полчаса, и человек почувствовал, что в горло ему </a:t>
            </a:r>
            <a:r>
              <a:rPr lang="ru-RU" dirty="0" smtClean="0">
                <a:latin typeface="Arial" panose="020B0604020202020204" pitchFamily="34" charset="0"/>
                <a:cs typeface="Arial" panose="020B0604020202020204" pitchFamily="34" charset="0"/>
              </a:rPr>
              <a:t>течет </a:t>
            </a:r>
            <a:r>
              <a:rPr lang="ru-RU" dirty="0">
                <a:latin typeface="Arial" panose="020B0604020202020204" pitchFamily="34" charset="0"/>
                <a:cs typeface="Arial" panose="020B0604020202020204" pitchFamily="34" charset="0"/>
              </a:rPr>
              <a:t>тёплая струйка. Эго было мучительно, словно ему в желудок вливали расплавленный свинец, и только усилием воли он заставлял себя терпеть. Потом человек </a:t>
            </a:r>
            <a:r>
              <a:rPr lang="ru-RU" dirty="0" smtClean="0">
                <a:latin typeface="Arial" panose="020B0604020202020204" pitchFamily="34" charset="0"/>
                <a:cs typeface="Arial" panose="020B0604020202020204" pitchFamily="34" charset="0"/>
              </a:rPr>
              <a:t>перекатился </a:t>
            </a:r>
            <a:r>
              <a:rPr lang="ru-RU" dirty="0">
                <a:latin typeface="Arial" panose="020B0604020202020204" pitchFamily="34" charset="0"/>
                <a:cs typeface="Arial" panose="020B0604020202020204" pitchFamily="34" charset="0"/>
              </a:rPr>
              <a:t>на спину и уснул.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п</a:t>
            </a:r>
            <a:r>
              <a:rPr lang="ru-RU" dirty="0" smtClean="0">
                <a:latin typeface="Arial" panose="020B0604020202020204" pitchFamily="34" charset="0"/>
                <a:cs typeface="Arial" panose="020B0604020202020204" pitchFamily="34" charset="0"/>
              </a:rPr>
              <a:t>ридавить – </a:t>
            </a:r>
            <a:r>
              <a:rPr lang="en-US" dirty="0" err="1" smtClean="0">
                <a:latin typeface="Arial" panose="020B0604020202020204" pitchFamily="34" charset="0"/>
                <a:cs typeface="Arial" panose="020B0604020202020204" pitchFamily="34" charset="0"/>
              </a:rPr>
              <a:t>bosmoq</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п</a:t>
            </a:r>
            <a:r>
              <a:rPr lang="ru-RU" dirty="0" smtClean="0">
                <a:latin typeface="Arial" panose="020B0604020202020204" pitchFamily="34" charset="0"/>
                <a:cs typeface="Arial" panose="020B0604020202020204" pitchFamily="34" charset="0"/>
              </a:rPr>
              <a:t>рижаться – </a:t>
            </a:r>
            <a:r>
              <a:rPr lang="en-US" dirty="0" err="1" smtClean="0">
                <a:latin typeface="Arial" panose="020B0604020202020204" pitchFamily="34" charset="0"/>
                <a:cs typeface="Arial" panose="020B0604020202020204" pitchFamily="34" charset="0"/>
              </a:rPr>
              <a:t>yopishmoq</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п</a:t>
            </a:r>
            <a:r>
              <a:rPr lang="ru-RU" dirty="0" smtClean="0">
                <a:latin typeface="Arial" panose="020B0604020202020204" pitchFamily="34" charset="0"/>
                <a:cs typeface="Arial" panose="020B0604020202020204" pitchFamily="34" charset="0"/>
              </a:rPr>
              <a:t>ерекатиться – </a:t>
            </a:r>
            <a:r>
              <a:rPr lang="en-US" dirty="0" err="1" smtClean="0">
                <a:latin typeface="Arial" panose="020B0604020202020204" pitchFamily="34" charset="0"/>
                <a:cs typeface="Arial" panose="020B0604020202020204" pitchFamily="34" charset="0"/>
              </a:rPr>
              <a:t>dumalab</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biror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joydan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o‘tib</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ketmoq</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з</a:t>
            </a:r>
            <a:r>
              <a:rPr lang="ru-RU" dirty="0" smtClean="0">
                <a:latin typeface="Arial" panose="020B0604020202020204" pitchFamily="34" charset="0"/>
                <a:cs typeface="Arial" panose="020B0604020202020204" pitchFamily="34" charset="0"/>
              </a:rPr>
              <a:t>адушить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bo‘g’ib</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o‘ldirmoq</a:t>
            </a:r>
            <a:endParaRPr lang="ru-RU" dirty="0" smtClean="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2"/>
          <a:srcRect l="29228" t="37396" r="60736" b="42742"/>
          <a:stretch/>
        </p:blipFill>
        <p:spPr>
          <a:xfrm>
            <a:off x="7841366" y="2038663"/>
            <a:ext cx="3987992" cy="4437088"/>
          </a:xfrm>
          <a:prstGeom prst="rect">
            <a:avLst/>
          </a:prstGeom>
        </p:spPr>
      </p:pic>
    </p:spTree>
    <p:extLst>
      <p:ext uri="{BB962C8B-B14F-4D97-AF65-F5344CB8AC3E}">
        <p14:creationId xmlns:p14="http://schemas.microsoft.com/office/powerpoint/2010/main" val="353782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67552" y="642283"/>
            <a:ext cx="5602942" cy="5260975"/>
          </a:xfrm>
        </p:spPr>
        <p:txBody>
          <a:bodyPr>
            <a:normAutofit/>
          </a:bodyPr>
          <a:lstStyle/>
          <a:p>
            <a:pPr marL="0" indent="0">
              <a:buNone/>
            </a:pPr>
            <a:r>
              <a:rPr lang="ru-RU" dirty="0" smtClean="0">
                <a:latin typeface="Arial" panose="020B0604020202020204" pitchFamily="34" charset="0"/>
                <a:cs typeface="Arial" panose="020B0604020202020204" pitchFamily="34" charset="0"/>
              </a:rPr>
              <a:t>На </a:t>
            </a:r>
            <a:r>
              <a:rPr lang="ru-RU" dirty="0">
                <a:latin typeface="Arial" panose="020B0604020202020204" pitchFamily="34" charset="0"/>
                <a:cs typeface="Arial" panose="020B0604020202020204" pitchFamily="34" charset="0"/>
              </a:rPr>
              <a:t>китобойном судне «</a:t>
            </a:r>
            <a:r>
              <a:rPr lang="ru-RU" dirty="0" err="1">
                <a:latin typeface="Arial" panose="020B0604020202020204" pitchFamily="34" charset="0"/>
                <a:cs typeface="Arial" panose="020B0604020202020204" pitchFamily="34" charset="0"/>
              </a:rPr>
              <a:t>Бедфорд</a:t>
            </a:r>
            <a:r>
              <a:rPr lang="ru-RU" dirty="0">
                <a:latin typeface="Arial" panose="020B0604020202020204" pitchFamily="34" charset="0"/>
                <a:cs typeface="Arial" panose="020B0604020202020204" pitchFamily="34" charset="0"/>
              </a:rPr>
              <a:t>» ехало несколько человек из научной экспедиции. С палубы они заметили какое-то странное существо на берегу. Оно ползло к морю, едва передвигаясь по песку. Учёные не могли понять, что это </a:t>
            </a:r>
            <a:r>
              <a:rPr lang="ru-RU" dirty="0" smtClean="0">
                <a:latin typeface="Arial" panose="020B0604020202020204" pitchFamily="34" charset="0"/>
                <a:cs typeface="Arial" panose="020B0604020202020204" pitchFamily="34" charset="0"/>
              </a:rPr>
              <a:t>такое, сели </a:t>
            </a:r>
            <a:r>
              <a:rPr lang="ru-RU" dirty="0">
                <a:latin typeface="Arial" panose="020B0604020202020204" pitchFamily="34" charset="0"/>
                <a:cs typeface="Arial" panose="020B0604020202020204" pitchFamily="34" charset="0"/>
              </a:rPr>
              <a:t>в шлюпку и поплыли к берегу. Они увидели живое существо, но вряд ли его можно было назвать </a:t>
            </a:r>
            <a:r>
              <a:rPr lang="ru-RU" dirty="0" smtClean="0">
                <a:latin typeface="Arial" panose="020B0604020202020204" pitchFamily="34" charset="0"/>
                <a:cs typeface="Arial" panose="020B0604020202020204" pitchFamily="34" charset="0"/>
              </a:rPr>
              <a:t>человеком. </a:t>
            </a: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ru-RU" dirty="0"/>
          </a:p>
        </p:txBody>
      </p:sp>
      <p:pic>
        <p:nvPicPr>
          <p:cNvPr id="5" name="Picture 2" descr="https://3.bp.blogspot.com/-5PgiX60KO1E/Wk_-zf3KH3I/AAAAAAAACws/SKvDFj8KHNgfkR5e1gt3kNmV8uqMN2-QQCLcBGAs/s1600/Blumenschein.jpg"/>
          <p:cNvPicPr>
            <a:picLocks noChangeAspect="1" noChangeArrowheads="1"/>
          </p:cNvPicPr>
          <p:nvPr/>
        </p:nvPicPr>
        <p:blipFill rotWithShape="1">
          <a:blip r:embed="rId2"/>
          <a:srcRect r="36766"/>
          <a:stretch/>
        </p:blipFill>
        <p:spPr bwMode="auto">
          <a:xfrm>
            <a:off x="6279374" y="875770"/>
            <a:ext cx="5621272" cy="4771995"/>
          </a:xfrm>
          <a:prstGeom prst="rect">
            <a:avLst/>
          </a:prstGeom>
          <a:no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395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5495" y="389965"/>
            <a:ext cx="5836023" cy="3442447"/>
          </a:xfrm>
        </p:spPr>
        <p:txBody>
          <a:bodyPr/>
          <a:lstStyle/>
          <a:p>
            <a:pPr marL="0" indent="0">
              <a:buNone/>
            </a:pPr>
            <a:r>
              <a:rPr lang="ru-RU" dirty="0">
                <a:latin typeface="Arial" panose="020B0604020202020204" pitchFamily="34" charset="0"/>
                <a:cs typeface="Arial" panose="020B0604020202020204" pitchFamily="34" charset="0"/>
              </a:rPr>
              <a:t>Оно ничего не слышало, ничего не понимало и корчилось на песке, словно гигантский червяк. Ему почти не </a:t>
            </a:r>
            <a:r>
              <a:rPr lang="ru-RU" dirty="0" smtClean="0">
                <a:latin typeface="Arial" panose="020B0604020202020204" pitchFamily="34" charset="0"/>
                <a:cs typeface="Arial" panose="020B0604020202020204" pitchFamily="34" charset="0"/>
              </a:rPr>
              <a:t>уда</a:t>
            </a:r>
            <a:r>
              <a:rPr lang="ru-RU" dirty="0">
                <a:latin typeface="Arial" panose="020B0604020202020204" pitchFamily="34" charset="0"/>
                <a:cs typeface="Arial" panose="020B0604020202020204" pitchFamily="34" charset="0"/>
              </a:rPr>
              <a:t>валось продвинуться вперёд, но оно не отступало и, корчась и извиваясь, продвигалось вперёд шагов на двадцать в час. </a:t>
            </a:r>
          </a:p>
        </p:txBody>
      </p:sp>
      <p:pic>
        <p:nvPicPr>
          <p:cNvPr id="5" name="Picture 2" descr="ÐÐ¾ÑÐ¾Ð¶ÐµÐµ Ð¸Ð·Ð¾Ð±ÑÐ°Ð¶ÐµÐ½Ð¸Ðµ"/>
          <p:cNvPicPr>
            <a:picLocks noChangeAspect="1" noChangeArrowheads="1"/>
          </p:cNvPicPr>
          <p:nvPr/>
        </p:nvPicPr>
        <p:blipFill rotWithShape="1">
          <a:blip r:embed="rId2">
            <a:duotone>
              <a:prstClr val="black"/>
              <a:schemeClr val="accent1">
                <a:tint val="45000"/>
                <a:satMod val="400000"/>
              </a:schemeClr>
            </a:duotone>
          </a:blip>
          <a:srcRect l="6777" t="5806" r="7701" b="9682"/>
          <a:stretch/>
        </p:blipFill>
        <p:spPr bwMode="auto">
          <a:xfrm>
            <a:off x="6643505" y="2111188"/>
            <a:ext cx="5351271" cy="4545106"/>
          </a:xfrm>
          <a:prstGeom prst="rect">
            <a:avLst/>
          </a:prstGeom>
          <a:noFill/>
        </p:spPr>
      </p:pic>
      <p:sp>
        <p:nvSpPr>
          <p:cNvPr id="6" name="TextBox 5"/>
          <p:cNvSpPr txBox="1"/>
          <p:nvPr/>
        </p:nvSpPr>
        <p:spPr>
          <a:xfrm>
            <a:off x="343230" y="4706471"/>
            <a:ext cx="6024282" cy="954107"/>
          </a:xfrm>
          <a:prstGeom prst="rect">
            <a:avLst/>
          </a:prstGeom>
          <a:noFill/>
        </p:spPr>
        <p:txBody>
          <a:bodyPr wrap="square" rtlCol="0">
            <a:spAutoFit/>
          </a:bodyPr>
          <a:lstStyle/>
          <a:p>
            <a:r>
              <a:rPr lang="ru-RU" sz="2800" dirty="0" smtClean="0">
                <a:latin typeface="Arial" panose="020B0604020202020204" pitchFamily="34" charset="0"/>
                <a:cs typeface="Arial" panose="020B0604020202020204" pitchFamily="34" charset="0"/>
              </a:rPr>
              <a:t>корчиться </a:t>
            </a:r>
            <a:r>
              <a:rPr lang="ru-RU"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tirishib-burishmoq</a:t>
            </a:r>
            <a:endParaRPr lang="ru-RU" sz="2800" dirty="0" smtClean="0">
              <a:latin typeface="Arial" panose="020B0604020202020204" pitchFamily="34" charset="0"/>
              <a:cs typeface="Arial" panose="020B0604020202020204" pitchFamily="34" charset="0"/>
            </a:endParaRPr>
          </a:p>
          <a:p>
            <a:r>
              <a:rPr lang="ru-RU" sz="2800" dirty="0">
                <a:latin typeface="Arial" panose="020B0604020202020204" pitchFamily="34" charset="0"/>
                <a:cs typeface="Arial" panose="020B0604020202020204" pitchFamily="34" charset="0"/>
              </a:rPr>
              <a:t>и</a:t>
            </a:r>
            <a:r>
              <a:rPr lang="ru-RU" sz="2800" dirty="0" smtClean="0">
                <a:latin typeface="Arial" panose="020B0604020202020204" pitchFamily="34" charset="0"/>
                <a:cs typeface="Arial" panose="020B0604020202020204" pitchFamily="34" charset="0"/>
              </a:rPr>
              <a:t>звиваться </a:t>
            </a:r>
            <a:r>
              <a:rPr lang="ru-RU"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buralib-buralib</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ketmoq</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31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4"/>
          <p:cNvSpPr>
            <a:spLocks noGrp="1"/>
          </p:cNvSpPr>
          <p:nvPr>
            <p:ph sz="half" idx="1"/>
          </p:nvPr>
        </p:nvSpPr>
        <p:spPr>
          <a:xfrm>
            <a:off x="313763" y="860612"/>
            <a:ext cx="5952565" cy="5558398"/>
          </a:xfrm>
        </p:spPr>
        <p:txBody>
          <a:bodyPr>
            <a:normAutofit/>
          </a:bodyPr>
          <a:lstStyle/>
          <a:p>
            <a:pPr marL="0" indent="0">
              <a:buNone/>
            </a:pPr>
            <a:r>
              <a:rPr lang="ru-RU" dirty="0" smtClean="0">
                <a:latin typeface="Arial" panose="020B0604020202020204" pitchFamily="34" charset="0"/>
                <a:cs typeface="Arial" panose="020B0604020202020204" pitchFamily="34" charset="0"/>
              </a:rPr>
              <a:t>Через </a:t>
            </a:r>
            <a:r>
              <a:rPr lang="ru-RU" dirty="0">
                <a:latin typeface="Arial" panose="020B0604020202020204" pitchFamily="34" charset="0"/>
                <a:cs typeface="Arial" panose="020B0604020202020204" pitchFamily="34" charset="0"/>
              </a:rPr>
              <a:t>три недели, лёжа на койке китобойного судна «</a:t>
            </a:r>
            <a:r>
              <a:rPr lang="ru-RU" dirty="0" err="1">
                <a:latin typeface="Arial" panose="020B0604020202020204" pitchFamily="34" charset="0"/>
                <a:cs typeface="Arial" panose="020B0604020202020204" pitchFamily="34" charset="0"/>
              </a:rPr>
              <a:t>Бедфорд</a:t>
            </a:r>
            <a:r>
              <a:rPr lang="ru-RU" dirty="0">
                <a:latin typeface="Arial" panose="020B0604020202020204" pitchFamily="34" charset="0"/>
                <a:cs typeface="Arial" panose="020B0604020202020204" pitchFamily="34" charset="0"/>
              </a:rPr>
              <a:t>», человек со слезами рассказывал, кто он такой и что ему пришлось вынести. Он бормотал что-то бессвязное о своей матери, о Южной Калифорнии, о домике среди цветов и апельсинных деревьев. </a:t>
            </a:r>
            <a:endParaRPr lang="ru-RU" dirty="0" smtClean="0">
              <a:latin typeface="Arial" panose="020B0604020202020204" pitchFamily="34" charset="0"/>
              <a:cs typeface="Arial" panose="020B0604020202020204" pitchFamily="34" charset="0"/>
            </a:endParaRPr>
          </a:p>
          <a:p>
            <a:pPr marL="0" indent="0">
              <a:buNone/>
            </a:pP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б</a:t>
            </a:r>
            <a:r>
              <a:rPr lang="ru-RU" dirty="0" smtClean="0">
                <a:latin typeface="Arial" panose="020B0604020202020204" pitchFamily="34" charset="0"/>
                <a:cs typeface="Arial" panose="020B0604020202020204" pitchFamily="34" charset="0"/>
              </a:rPr>
              <a:t>ессвязный </a:t>
            </a:r>
            <a:r>
              <a:rPr lang="ru-RU"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poyma-poy</a:t>
            </a:r>
            <a:endParaRPr lang="ru-RU" dirty="0">
              <a:latin typeface="Arial" panose="020B0604020202020204" pitchFamily="34" charset="0"/>
              <a:cs typeface="Arial" panose="020B0604020202020204" pitchFamily="34" charset="0"/>
            </a:endParaRPr>
          </a:p>
        </p:txBody>
      </p:sp>
      <p:pic>
        <p:nvPicPr>
          <p:cNvPr id="5" name="Picture 6" descr="F:\джек Лондон\  домик Лондон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959" y="2810434"/>
            <a:ext cx="6070698" cy="404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5"/>
          <p:cNvSpPr txBox="1">
            <a:spLocks/>
          </p:cNvSpPr>
          <p:nvPr/>
        </p:nvSpPr>
        <p:spPr>
          <a:xfrm>
            <a:off x="336176" y="403412"/>
            <a:ext cx="6185648" cy="57735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smtClean="0">
                <a:latin typeface="Arial" panose="020B0604020202020204" pitchFamily="34" charset="0"/>
                <a:cs typeface="Arial" panose="020B0604020202020204" pitchFamily="34" charset="0"/>
              </a:rPr>
              <a:t>Прошло </a:t>
            </a:r>
            <a:r>
              <a:rPr lang="ru-RU" dirty="0">
                <a:latin typeface="Arial" panose="020B0604020202020204" pitchFamily="34" charset="0"/>
                <a:cs typeface="Arial" panose="020B0604020202020204" pitchFamily="34" charset="0"/>
              </a:rPr>
              <a:t>ещё несколько дней, и он уже сидел за столом вместе с учёными и капитаном в кают-компании корабля. Он радовался изобилию пищи, тревожно провожал взглядом каждый кусок, исчезавший в чужом рту, и его лицо выражало глубокое сожаление. Он был в здравом уме, но чувствовал ненависть ко всем сидевшим за столом.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и</a:t>
            </a:r>
            <a:r>
              <a:rPr lang="ru-RU" dirty="0" smtClean="0">
                <a:latin typeface="Arial" panose="020B0604020202020204" pitchFamily="34" charset="0"/>
                <a:cs typeface="Arial" panose="020B0604020202020204" pitchFamily="34" charset="0"/>
              </a:rPr>
              <a:t>зобилие – </a:t>
            </a:r>
            <a:r>
              <a:rPr lang="en-US" dirty="0" err="1" smtClean="0">
                <a:latin typeface="Arial" panose="020B0604020202020204" pitchFamily="34" charset="0"/>
                <a:cs typeface="Arial" panose="020B0604020202020204" pitchFamily="34" charset="0"/>
              </a:rPr>
              <a:t>mo‘llik</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в</a:t>
            </a:r>
            <a:r>
              <a:rPr lang="ru-RU" dirty="0" smtClean="0">
                <a:latin typeface="Arial" panose="020B0604020202020204" pitchFamily="34" charset="0"/>
                <a:cs typeface="Arial" panose="020B0604020202020204" pitchFamily="34" charset="0"/>
              </a:rPr>
              <a:t> здравом уме -  </a:t>
            </a:r>
            <a:r>
              <a:rPr lang="en-US" dirty="0" err="1" smtClean="0">
                <a:latin typeface="Arial" panose="020B0604020202020204" pitchFamily="34" charset="0"/>
                <a:cs typeface="Arial" panose="020B0604020202020204" pitchFamily="34" charset="0"/>
              </a:rPr>
              <a:t>a</a:t>
            </a:r>
            <a:r>
              <a:rPr lang="en-US" dirty="0" err="1" smtClean="0">
                <a:latin typeface="Arial" panose="020B0604020202020204" pitchFamily="34" charset="0"/>
                <a:cs typeface="Arial" panose="020B0604020202020204" pitchFamily="34" charset="0"/>
              </a:rPr>
              <a:t>qli-hushi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joyida</a:t>
            </a:r>
            <a:endParaRPr lang="ru-RU" dirty="0">
              <a:latin typeface="Arial" panose="020B0604020202020204" pitchFamily="34" charset="0"/>
              <a:cs typeface="Arial" panose="020B0604020202020204" pitchFamily="34" charset="0"/>
            </a:endParaRPr>
          </a:p>
        </p:txBody>
      </p:sp>
      <p:pic>
        <p:nvPicPr>
          <p:cNvPr id="6" name="Picture 2" descr="Взгляни вокруг - Морская тематика: Кают-комп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171824"/>
            <a:ext cx="57150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71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95835" y="605118"/>
            <a:ext cx="5723965" cy="5571845"/>
          </a:xfrm>
        </p:spPr>
        <p:txBody>
          <a:bodyPr/>
          <a:lstStyle/>
          <a:p>
            <a:pPr marL="0" indent="0">
              <a:buNone/>
            </a:pPr>
            <a:r>
              <a:rPr lang="ru-RU" dirty="0">
                <a:latin typeface="Arial" panose="020B0604020202020204" pitchFamily="34" charset="0"/>
                <a:cs typeface="Arial" panose="020B0604020202020204" pitchFamily="34" charset="0"/>
              </a:rPr>
              <a:t>Его мучил страх, что еды не хватит. Он расспрашивал о запасах провизии повара, юнгу, самого капитана. Они без конца успокаивали его, но он никому не верил и тайком заглядывал в кладовую, чтобы убедиться собственными глазами. </a:t>
            </a:r>
            <a:endParaRPr lang="ru-RU" dirty="0" smtClean="0">
              <a:latin typeface="Arial" panose="020B0604020202020204" pitchFamily="34" charset="0"/>
              <a:cs typeface="Arial" panose="020B0604020202020204" pitchFamily="34" charset="0"/>
            </a:endParaRPr>
          </a:p>
          <a:p>
            <a:pPr marL="0" indent="0">
              <a:buNone/>
            </a:pP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п</a:t>
            </a:r>
            <a:r>
              <a:rPr lang="ru-RU" dirty="0" smtClean="0">
                <a:latin typeface="Arial" panose="020B0604020202020204" pitchFamily="34" charset="0"/>
                <a:cs typeface="Arial" panose="020B0604020202020204" pitchFamily="34" charset="0"/>
              </a:rPr>
              <a:t>ровизия </a:t>
            </a: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продукты</a:t>
            </a:r>
          </a:p>
          <a:p>
            <a:pPr marL="0" indent="0">
              <a:buNone/>
            </a:pPr>
            <a:r>
              <a:rPr lang="ru-RU" dirty="0">
                <a:latin typeface="Arial" panose="020B0604020202020204" pitchFamily="34" charset="0"/>
                <a:cs typeface="Arial" panose="020B0604020202020204" pitchFamily="34" charset="0"/>
              </a:rPr>
              <a:t>у</a:t>
            </a:r>
            <a:r>
              <a:rPr lang="ru-RU" dirty="0" smtClean="0">
                <a:latin typeface="Arial" panose="020B0604020202020204" pitchFamily="34" charset="0"/>
                <a:cs typeface="Arial" panose="020B0604020202020204" pitchFamily="34" charset="0"/>
              </a:rPr>
              <a:t>бедиться  - </a:t>
            </a:r>
            <a:r>
              <a:rPr lang="en-US" dirty="0" err="1" smtClean="0">
                <a:latin typeface="Arial" panose="020B0604020202020204" pitchFamily="34" charset="0"/>
                <a:cs typeface="Arial" panose="020B0604020202020204" pitchFamily="34" charset="0"/>
              </a:rPr>
              <a:t>ishonmoq</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0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63071" y="430306"/>
            <a:ext cx="6024282" cy="5746657"/>
          </a:xfrm>
        </p:spPr>
        <p:txBody>
          <a:bodyPr/>
          <a:lstStyle/>
          <a:p>
            <a:pPr marL="0" indent="0">
              <a:buNone/>
            </a:pPr>
            <a:r>
              <a:rPr lang="ru-RU" dirty="0">
                <a:latin typeface="Arial" panose="020B0604020202020204" pitchFamily="34" charset="0"/>
                <a:cs typeface="Arial" panose="020B0604020202020204" pitchFamily="34" charset="0"/>
              </a:rPr>
              <a:t>Стали замечать, что он поправляется. Он толстел с каждым днём. Учёные качали головой и строили разные теории. Стали ограничивать его в еде, но он всё раздавался в ширину, особенно в поясе. </a:t>
            </a:r>
            <a:endParaRPr lang="ru-RU" dirty="0" smtClean="0">
              <a:latin typeface="Arial" panose="020B0604020202020204" pitchFamily="34" charset="0"/>
              <a:cs typeface="Arial" panose="020B0604020202020204" pitchFamily="34" charset="0"/>
            </a:endParaRPr>
          </a:p>
          <a:p>
            <a:pPr marL="0" indent="0">
              <a:buNone/>
            </a:pP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п</a:t>
            </a:r>
            <a:r>
              <a:rPr lang="ru-RU" dirty="0" smtClean="0">
                <a:latin typeface="Arial" panose="020B0604020202020204" pitchFamily="34" charset="0"/>
                <a:cs typeface="Arial" panose="020B0604020202020204" pitchFamily="34" charset="0"/>
              </a:rPr>
              <a:t>оправляться = толстеть = раздаваться в ширину</a:t>
            </a:r>
          </a:p>
          <a:p>
            <a:pPr marL="0" indent="0">
              <a:buNone/>
            </a:pPr>
            <a:r>
              <a:rPr lang="ru-RU" dirty="0" smtClean="0">
                <a:latin typeface="Arial" panose="020B0604020202020204" pitchFamily="34" charset="0"/>
                <a:cs typeface="Arial" panose="020B0604020202020204" pitchFamily="34" charset="0"/>
              </a:rPr>
              <a:t>с</a:t>
            </a:r>
            <a:r>
              <a:rPr lang="ru-RU" dirty="0" smtClean="0">
                <a:latin typeface="Arial" panose="020B0604020202020204" pitchFamily="34" charset="0"/>
                <a:cs typeface="Arial" panose="020B0604020202020204" pitchFamily="34" charset="0"/>
              </a:rPr>
              <a:t>троить разные теории = думать</a:t>
            </a:r>
          </a:p>
          <a:p>
            <a:pPr marL="0" indent="0">
              <a:buNone/>
            </a:pPr>
            <a:r>
              <a:rPr lang="ru-RU" dirty="0">
                <a:latin typeface="Arial" panose="020B0604020202020204" pitchFamily="34" charset="0"/>
                <a:cs typeface="Arial" panose="020B0604020202020204" pitchFamily="34" charset="0"/>
              </a:rPr>
              <a:t>о</a:t>
            </a:r>
            <a:r>
              <a:rPr lang="ru-RU" dirty="0" smtClean="0">
                <a:latin typeface="Arial" panose="020B0604020202020204" pitchFamily="34" charset="0"/>
                <a:cs typeface="Arial" panose="020B0604020202020204" pitchFamily="34" charset="0"/>
              </a:rPr>
              <a:t>граничивать в еде = давать меньше еды</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102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03412" y="430306"/>
            <a:ext cx="6804212" cy="5746657"/>
          </a:xfrm>
        </p:spPr>
        <p:txBody>
          <a:bodyPr>
            <a:normAutofit/>
          </a:bodyPr>
          <a:lstStyle/>
          <a:p>
            <a:pPr marL="0" indent="0">
              <a:buNone/>
            </a:pPr>
            <a:r>
              <a:rPr lang="ru-RU" dirty="0">
                <a:latin typeface="Arial" panose="020B0604020202020204" pitchFamily="34" charset="0"/>
                <a:cs typeface="Arial" panose="020B0604020202020204" pitchFamily="34" charset="0"/>
              </a:rPr>
              <a:t>Матросы посмеивались. Они знали, в чём дело. А когда учёные стали следить за ним, им тоже стало всё ясно. После завтрака он прокрадывался на бак и, словно нищий, протягивал руку кому-нибудь из матросов. Тот ухмылялся и подавал ему кусок морского сухаря. Человек жадно хватал кусок, глядел на него, как скряга на золото, и прятал за пазуху. Такие же подачки, ухмыляясь, давали ему и другие матросы.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с</a:t>
            </a:r>
            <a:r>
              <a:rPr lang="ru-RU" dirty="0" smtClean="0">
                <a:latin typeface="Arial" panose="020B0604020202020204" pitchFamily="34" charset="0"/>
                <a:cs typeface="Arial" panose="020B0604020202020204" pitchFamily="34" charset="0"/>
              </a:rPr>
              <a:t>кряга </a:t>
            </a:r>
            <a:r>
              <a:rPr lang="ru-RU" dirty="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 скупой</a:t>
            </a:r>
            <a:endParaRPr lang="ru-RU" dirty="0">
              <a:latin typeface="Arial" panose="020B0604020202020204" pitchFamily="34" charset="0"/>
              <a:cs typeface="Arial" panose="020B0604020202020204" pitchFamily="34" charset="0"/>
            </a:endParaRPr>
          </a:p>
        </p:txBody>
      </p:sp>
      <p:sp>
        <p:nvSpPr>
          <p:cNvPr id="2" name="TextBox 1"/>
          <p:cNvSpPr txBox="1"/>
          <p:nvPr/>
        </p:nvSpPr>
        <p:spPr>
          <a:xfrm>
            <a:off x="2799844" y="6176963"/>
            <a:ext cx="6770700" cy="523220"/>
          </a:xfrm>
          <a:prstGeom prst="rect">
            <a:avLst/>
          </a:prstGeom>
          <a:noFill/>
        </p:spPr>
        <p:txBody>
          <a:bodyPr wrap="none" rtlCol="0">
            <a:spAutoFit/>
          </a:bodyPr>
          <a:lstStyle/>
          <a:p>
            <a:r>
              <a:rPr lang="ru-RU" sz="2800" dirty="0">
                <a:latin typeface="Arial" panose="020B0604020202020204" pitchFamily="34" charset="0"/>
                <a:cs typeface="Arial" panose="020B0604020202020204" pitchFamily="34" charset="0"/>
              </a:rPr>
              <a:t>с</a:t>
            </a:r>
            <a:r>
              <a:rPr lang="ru-RU" sz="2800" dirty="0" smtClean="0">
                <a:latin typeface="Arial" panose="020B0604020202020204" pitchFamily="34" charset="0"/>
                <a:cs typeface="Arial" panose="020B0604020202020204" pitchFamily="34" charset="0"/>
              </a:rPr>
              <a:t>меяться – посмеиваться - ухмыляться</a:t>
            </a:r>
            <a:endParaRPr lang="ru-RU" sz="2800" dirty="0">
              <a:latin typeface="Arial" panose="020B0604020202020204" pitchFamily="34" charset="0"/>
              <a:cs typeface="Arial" panose="020B0604020202020204" pitchFamily="34" charset="0"/>
            </a:endParaRPr>
          </a:p>
        </p:txBody>
      </p:sp>
      <p:pic>
        <p:nvPicPr>
          <p:cNvPr id="1026" name="Picture 2" descr="Ответы Mail.ru: Как можно ухмыляться по-доброму? Ведь ухмылка - это  самодовольная усмеш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0544" y="4068557"/>
            <a:ext cx="2264227" cy="2760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Медики выяснили, сколько минут в день нужно смеяться для продления жизни |  Новости здоровья в Харькове, Украине. Весь Харьк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6670" y="0"/>
            <a:ext cx="2448101" cy="163525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5 причин улыбаться на работе"/>
          <p:cNvSpPr>
            <a:spLocks noChangeAspect="1" noChangeArrowheads="1"/>
          </p:cNvSpPr>
          <p:nvPr/>
        </p:nvSpPr>
        <p:spPr bwMode="auto">
          <a:xfrm>
            <a:off x="-879838" y="-144463"/>
            <a:ext cx="1340213" cy="13402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5 причин улыбаться на работе"/>
          <p:cNvPicPr>
            <a:picLocks noChangeAspect="1" noChangeArrowheads="1"/>
          </p:cNvPicPr>
          <p:nvPr/>
        </p:nvPicPr>
        <p:blipFill rotWithShape="1">
          <a:blip r:embed="rId4">
            <a:extLst>
              <a:ext uri="{28A0092B-C50C-407E-A947-70E740481C1C}">
                <a14:useLocalDpi xmlns:a14="http://schemas.microsoft.com/office/drawing/2010/main" val="0"/>
              </a:ext>
            </a:extLst>
          </a:blip>
          <a:srcRect l="14664"/>
          <a:stretch/>
        </p:blipFill>
        <p:spPr bwMode="auto">
          <a:xfrm>
            <a:off x="9386670" y="1756531"/>
            <a:ext cx="28449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67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36176" y="430306"/>
            <a:ext cx="5683624" cy="5746657"/>
          </a:xfrm>
        </p:spPr>
        <p:txBody>
          <a:bodyPr>
            <a:normAutofit/>
          </a:bodyPr>
          <a:lstStyle/>
          <a:p>
            <a:pPr marL="0" indent="0">
              <a:buNone/>
            </a:pPr>
            <a:r>
              <a:rPr lang="ru-RU" dirty="0">
                <a:latin typeface="Arial" panose="020B0604020202020204" pitchFamily="34" charset="0"/>
                <a:cs typeface="Arial" panose="020B0604020202020204" pitchFamily="34" charset="0"/>
              </a:rPr>
              <a:t>Учёные промолчали и оставили его в покое. Но они осмотрели потихоньку его койку. Она была набита сухарями. Матрац был полон сухарей. Во всех углах были сухари. Однако человек был в здравом уме. Он только принимал меры на случай голодовки – вот и всё. Учёные сказали, что это должно пройти. И это действительно прошло, прежде чем «</a:t>
            </a:r>
            <a:r>
              <a:rPr lang="ru-RU" dirty="0" err="1">
                <a:latin typeface="Arial" panose="020B0604020202020204" pitchFamily="34" charset="0"/>
                <a:cs typeface="Arial" panose="020B0604020202020204" pitchFamily="34" charset="0"/>
              </a:rPr>
              <a:t>Бедфорд</a:t>
            </a:r>
            <a:r>
              <a:rPr lang="ru-RU" dirty="0">
                <a:latin typeface="Arial" panose="020B0604020202020204" pitchFamily="34" charset="0"/>
                <a:cs typeface="Arial" panose="020B0604020202020204" pitchFamily="34" charset="0"/>
              </a:rPr>
              <a:t>» стал на якорь в гавани Сан-Франциско.</a:t>
            </a:r>
          </a:p>
        </p:txBody>
      </p:sp>
      <p:pic>
        <p:nvPicPr>
          <p:cNvPr id="2050" name="Picture 2" descr="Pin on Old San Franci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269" y="2191871"/>
            <a:ext cx="5805731" cy="466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5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1825625"/>
            <a:ext cx="8635584" cy="4351338"/>
          </a:xfrm>
        </p:spPr>
        <p:txBody>
          <a:bodyPr/>
          <a:lstStyle/>
          <a:p>
            <a:pPr marL="0" indent="0">
              <a:buNone/>
            </a:pPr>
            <a:r>
              <a:rPr lang="ru-RU" dirty="0" smtClean="0">
                <a:latin typeface="Arial" panose="020B0604020202020204" pitchFamily="34" charset="0"/>
                <a:cs typeface="Arial" panose="020B0604020202020204" pitchFamily="34" charset="0"/>
              </a:rPr>
              <a:t>Человек стремится не просто выжить, а остаться человеком. Человек способен на многое. Любовь к жизни сильнее жажды денег, сильнее болезни, одиночества, сильнее страха.</a:t>
            </a:r>
          </a:p>
          <a:p>
            <a:pPr marL="0" indent="0">
              <a:buNone/>
            </a:pPr>
            <a:r>
              <a:rPr lang="ru-RU" dirty="0" smtClean="0">
                <a:latin typeface="Arial" panose="020B0604020202020204" pitchFamily="34" charset="0"/>
                <a:cs typeface="Arial" panose="020B0604020202020204" pitchFamily="34" charset="0"/>
              </a:rPr>
              <a:t>Почему у героя нет имени?</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17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4447" y="830543"/>
            <a:ext cx="10515600" cy="4351338"/>
          </a:xfrm>
        </p:spPr>
        <p:txBody>
          <a:bodyPr/>
          <a:lstStyle/>
          <a:p>
            <a:r>
              <a:rPr lang="ru-RU" b="1" dirty="0">
                <a:latin typeface="Arial" panose="020B0604020202020204" pitchFamily="34" charset="0"/>
                <a:cs typeface="Arial" panose="020B0604020202020204" pitchFamily="34" charset="0"/>
              </a:rPr>
              <a:t>Экстремальная ситуация</a:t>
            </a:r>
            <a:r>
              <a:rPr lang="ru-RU" dirty="0">
                <a:latin typeface="Arial" panose="020B0604020202020204" pitchFamily="34" charset="0"/>
                <a:cs typeface="Arial" panose="020B0604020202020204" pitchFamily="34" charset="0"/>
              </a:rPr>
              <a:t> - (</a:t>
            </a:r>
            <a:r>
              <a:rPr lang="ru-RU" dirty="0" smtClean="0">
                <a:latin typeface="Arial" panose="020B0604020202020204" pitchFamily="34" charset="0"/>
                <a:cs typeface="Arial" panose="020B0604020202020204" pitchFamily="34" charset="0"/>
              </a:rPr>
              <a:t>от лат</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extremus</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«крайний</a:t>
            </a:r>
            <a:r>
              <a:rPr lang="ru-RU" dirty="0">
                <a:latin typeface="Arial" panose="020B0604020202020204" pitchFamily="34" charset="0"/>
                <a:cs typeface="Arial" panose="020B0604020202020204" pitchFamily="34" charset="0"/>
              </a:rPr>
              <a:t>»)  – ситуация, крайне напряжённая, опасная, требующая от человека наивысшего подъёма душевных и физических сил.</a:t>
            </a: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2"/>
          <a:srcRect l="29559" t="20966" r="30625" b="38230"/>
          <a:stretch/>
        </p:blipFill>
        <p:spPr>
          <a:xfrm>
            <a:off x="7337612" y="4001294"/>
            <a:ext cx="4854388" cy="2796989"/>
          </a:xfrm>
          <a:prstGeom prst="rect">
            <a:avLst/>
          </a:prstGeom>
        </p:spPr>
      </p:pic>
      <p:pic>
        <p:nvPicPr>
          <p:cNvPr id="6" name="Picture 2" descr="Love of Life by Jack London Read Online on Bookmate"/>
          <p:cNvPicPr>
            <a:picLocks noChangeAspect="1" noChangeArrowheads="1"/>
          </p:cNvPicPr>
          <p:nvPr/>
        </p:nvPicPr>
        <p:blipFill rotWithShape="1">
          <a:blip r:embed="rId3">
            <a:extLst>
              <a:ext uri="{28A0092B-C50C-407E-A947-70E740481C1C}">
                <a14:useLocalDpi xmlns:a14="http://schemas.microsoft.com/office/drawing/2010/main" val="0"/>
              </a:ext>
            </a:extLst>
          </a:blip>
          <a:srcRect t="15980" b="16408"/>
          <a:stretch/>
        </p:blipFill>
        <p:spPr bwMode="auto">
          <a:xfrm>
            <a:off x="778002" y="2350324"/>
            <a:ext cx="4528516" cy="428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70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1976" y="484094"/>
            <a:ext cx="9418156" cy="707886"/>
          </a:xfrm>
          <a:prstGeom prst="rect">
            <a:avLst/>
          </a:prstGeom>
          <a:noFill/>
        </p:spPr>
        <p:txBody>
          <a:bodyPr wrap="none" rtlCol="0">
            <a:spAutoFit/>
          </a:bodyPr>
          <a:lstStyle/>
          <a:p>
            <a:r>
              <a:rPr lang="ru-RU" sz="4000" dirty="0" smtClean="0">
                <a:solidFill>
                  <a:srgbClr val="002060"/>
                </a:solidFill>
                <a:latin typeface="Arial" panose="020B0604020202020204" pitchFamily="34" charset="0"/>
                <a:cs typeface="Arial" panose="020B0604020202020204" pitchFamily="34" charset="0"/>
              </a:rPr>
              <a:t>Задание для самостоятельной работы</a:t>
            </a:r>
            <a:endParaRPr lang="ru-RU" sz="40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534894" y="1855695"/>
            <a:ext cx="5112871" cy="1384995"/>
          </a:xfrm>
          <a:prstGeom prst="rect">
            <a:avLst/>
          </a:prstGeom>
          <a:noFill/>
        </p:spPr>
        <p:txBody>
          <a:bodyPr wrap="square" rtlCol="0">
            <a:spAutoFit/>
          </a:bodyPr>
          <a:lstStyle/>
          <a:p>
            <a:r>
              <a:rPr lang="ru-RU" sz="2800" dirty="0" smtClean="0">
                <a:latin typeface="Arial" panose="020B0604020202020204" pitchFamily="34" charset="0"/>
                <a:cs typeface="Arial" panose="020B0604020202020204" pitchFamily="34" charset="0"/>
              </a:rPr>
              <a:t>Прочитать рассказ до конца.</a:t>
            </a:r>
          </a:p>
          <a:p>
            <a:r>
              <a:rPr lang="ru-RU" sz="2800" dirty="0" smtClean="0">
                <a:latin typeface="Arial" panose="020B0604020202020204" pitchFamily="34" charset="0"/>
                <a:cs typeface="Arial" panose="020B0604020202020204" pitchFamily="34" charset="0"/>
              </a:rPr>
              <a:t>Сделать иллюстрации к рассказу.</a:t>
            </a:r>
            <a:endParaRPr lang="ru-RU" sz="2800" dirty="0">
              <a:latin typeface="Arial" panose="020B0604020202020204" pitchFamily="34" charset="0"/>
              <a:cs typeface="Arial" panose="020B0604020202020204" pitchFamily="34" charset="0"/>
            </a:endParaRPr>
          </a:p>
        </p:txBody>
      </p:sp>
      <p:pic>
        <p:nvPicPr>
          <p:cNvPr id="4" name="Picture 2" descr="https://4.bp.blogspot.com/-omVj09rwe8M/Wk5MUpZzd6I/AAAAAAAACwc/hfV6dI267S0fNLXWv7miXxpOku6dO1zzQCLcBGAs/s1600/Schoonover.jpg"/>
          <p:cNvPicPr>
            <a:picLocks noChangeAspect="1" noChangeArrowheads="1"/>
          </p:cNvPicPr>
          <p:nvPr/>
        </p:nvPicPr>
        <p:blipFill>
          <a:blip r:embed="rId2"/>
          <a:srcRect/>
          <a:stretch>
            <a:fillRect/>
          </a:stretch>
        </p:blipFill>
        <p:spPr bwMode="auto">
          <a:xfrm>
            <a:off x="6769964" y="1544460"/>
            <a:ext cx="5422036" cy="3392460"/>
          </a:xfrm>
          <a:prstGeom prst="rect">
            <a:avLst/>
          </a:prstGeom>
          <a:noFill/>
          <a:ln>
            <a:solidFill>
              <a:schemeClr val="accent1"/>
            </a:solidFill>
          </a:ln>
          <a:effectLst>
            <a:outerShdw blurRad="50800" dist="38100" dir="2700000" algn="tl" rotWithShape="0">
              <a:prstClr val="black">
                <a:alpha val="40000"/>
              </a:prstClr>
            </a:outerShdw>
          </a:effectLst>
        </p:spPr>
      </p:pic>
      <p:pic>
        <p:nvPicPr>
          <p:cNvPr id="5" name="Picture 2" descr="Love of Life by Jack London Read Online on Bookmate"/>
          <p:cNvPicPr>
            <a:picLocks noChangeAspect="1" noChangeArrowheads="1"/>
          </p:cNvPicPr>
          <p:nvPr/>
        </p:nvPicPr>
        <p:blipFill rotWithShape="1">
          <a:blip r:embed="rId3">
            <a:extLst>
              <a:ext uri="{28A0092B-C50C-407E-A947-70E740481C1C}">
                <a14:useLocalDpi xmlns:a14="http://schemas.microsoft.com/office/drawing/2010/main" val="0"/>
              </a:ext>
            </a:extLst>
          </a:blip>
          <a:srcRect t="15980" b="16408"/>
          <a:stretch/>
        </p:blipFill>
        <p:spPr bwMode="auto">
          <a:xfrm>
            <a:off x="2906974" y="2964211"/>
            <a:ext cx="3658274" cy="34638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ÐÐ°ÑÑÐ¸Ð½ÐºÐ¸ Ð¿Ð¾ Ð·Ð°Ð¿ÑÐ¾ÑÑ &quot;love of life jack london&quot;"/>
          <p:cNvPicPr>
            <a:picLocks noChangeAspect="1" noChangeArrowheads="1"/>
          </p:cNvPicPr>
          <p:nvPr/>
        </p:nvPicPr>
        <p:blipFill>
          <a:blip r:embed="rId4">
            <a:duotone>
              <a:schemeClr val="accent5">
                <a:shade val="45000"/>
                <a:satMod val="135000"/>
              </a:schemeClr>
              <a:prstClr val="white"/>
            </a:duotone>
          </a:blip>
          <a:srcRect t="12623" b="20823"/>
          <a:stretch>
            <a:fillRect/>
          </a:stretch>
        </p:blipFill>
        <p:spPr bwMode="auto">
          <a:xfrm>
            <a:off x="197453" y="3661213"/>
            <a:ext cx="1649046" cy="1613646"/>
          </a:xfrm>
          <a:prstGeom prst="ellipse">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1682" y="416859"/>
            <a:ext cx="6611471" cy="5459506"/>
          </a:xfrm>
        </p:spPr>
        <p:txBody>
          <a:bodyPr>
            <a:normAutofit/>
          </a:bodyPr>
          <a:lstStyle/>
          <a:p>
            <a:pPr marL="0" indent="0">
              <a:buNone/>
            </a:pPr>
            <a:r>
              <a:rPr lang="ru-RU" dirty="0">
                <a:latin typeface="Arial" panose="020B0604020202020204" pitchFamily="34" charset="0"/>
                <a:cs typeface="Arial" panose="020B0604020202020204" pitchFamily="34" charset="0"/>
              </a:rPr>
              <a:t>Однажды он пришёл в чувство, услышав чьё-то дыхание над самым ухом. Волк отпрыгнул назад, споткнулся и упал от слабости. Это было смешно, но человек не улыбнулся. Он даже не испугался. Страх уже не имел над ним власти. Но мысли его на минуту прояснились, и он лежал </a:t>
            </a:r>
            <a:r>
              <a:rPr lang="ru-RU" dirty="0" smtClean="0">
                <a:latin typeface="Arial" panose="020B0604020202020204" pitchFamily="34" charset="0"/>
                <a:cs typeface="Arial" panose="020B0604020202020204" pitchFamily="34" charset="0"/>
              </a:rPr>
              <a:t>раздумывая…</a:t>
            </a:r>
          </a:p>
          <a:p>
            <a:pPr marL="0" indent="0">
              <a:buNone/>
            </a:pPr>
            <a:endParaRPr lang="ru-RU" dirty="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д</a:t>
            </a:r>
            <a:r>
              <a:rPr lang="ru-RU" dirty="0" smtClean="0">
                <a:latin typeface="Arial" panose="020B0604020202020204" pitchFamily="34" charset="0"/>
                <a:cs typeface="Arial" panose="020B0604020202020204" pitchFamily="34" charset="0"/>
              </a:rPr>
              <a:t>ыхание – </a:t>
            </a:r>
            <a:r>
              <a:rPr lang="en-US" dirty="0" err="1" smtClean="0">
                <a:latin typeface="Arial" panose="020B0604020202020204" pitchFamily="34" charset="0"/>
                <a:cs typeface="Arial" panose="020B0604020202020204" pitchFamily="34" charset="0"/>
              </a:rPr>
              <a:t>nafas</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с</a:t>
            </a:r>
            <a:r>
              <a:rPr lang="ru-RU" dirty="0" smtClean="0">
                <a:latin typeface="Arial" panose="020B0604020202020204" pitchFamily="34" charset="0"/>
                <a:cs typeface="Arial" panose="020B0604020202020204" pitchFamily="34" charset="0"/>
              </a:rPr>
              <a:t>поткнуться – </a:t>
            </a:r>
            <a:r>
              <a:rPr lang="en-US" dirty="0" err="1" smtClean="0">
                <a:latin typeface="Arial" panose="020B0604020202020204" pitchFamily="34" charset="0"/>
                <a:cs typeface="Arial" panose="020B0604020202020204" pitchFamily="34" charset="0"/>
              </a:rPr>
              <a:t>qoqinmoq</a:t>
            </a:r>
            <a:endParaRPr lang="ru-RU" dirty="0" smtClean="0">
              <a:latin typeface="Arial" panose="020B0604020202020204" pitchFamily="34" charset="0"/>
              <a:cs typeface="Arial" panose="020B0604020202020204" pitchFamily="34" charset="0"/>
            </a:endParaRPr>
          </a:p>
        </p:txBody>
      </p:sp>
      <p:pic>
        <p:nvPicPr>
          <p:cNvPr id="4" name="Picture 6" descr="ÐÐ°ÑÑÐ¸Ð½ÐºÐ¸ Ð¿Ð¾ Ð·Ð°Ð¿ÑÐ¾ÑÑ &quot;love of life jack london&quot;"/>
          <p:cNvPicPr>
            <a:picLocks noChangeAspect="1" noChangeArrowheads="1"/>
          </p:cNvPicPr>
          <p:nvPr/>
        </p:nvPicPr>
        <p:blipFill>
          <a:blip r:embed="rId2">
            <a:duotone>
              <a:schemeClr val="accent5">
                <a:shade val="45000"/>
                <a:satMod val="135000"/>
              </a:schemeClr>
              <a:prstClr val="white"/>
            </a:duotone>
          </a:blip>
          <a:srcRect t="12623" b="20823"/>
          <a:stretch>
            <a:fillRect/>
          </a:stretch>
        </p:blipFill>
        <p:spPr bwMode="auto">
          <a:xfrm>
            <a:off x="5383032" y="5348902"/>
            <a:ext cx="1542204" cy="1509098"/>
          </a:xfrm>
          <a:prstGeom prst="ellipse">
            <a:avLst/>
          </a:prstGeom>
          <a:noFill/>
        </p:spPr>
      </p:pic>
      <p:pic>
        <p:nvPicPr>
          <p:cNvPr id="5" name="Picture 2" descr="https://4.bp.blogspot.com/-omVj09rwe8M/Wk5MUpZzd6I/AAAAAAAACwc/hfV6dI267S0fNLXWv7miXxpOku6dO1zzQCLcBGAs/s1600/Schoonover.jpg"/>
          <p:cNvPicPr>
            <a:picLocks noChangeAspect="1" noChangeArrowheads="1"/>
          </p:cNvPicPr>
          <p:nvPr/>
        </p:nvPicPr>
        <p:blipFill rotWithShape="1">
          <a:blip r:embed="rId3">
            <a:duotone>
              <a:schemeClr val="accent1">
                <a:shade val="45000"/>
                <a:satMod val="135000"/>
              </a:schemeClr>
              <a:prstClr val="white"/>
            </a:duotone>
          </a:blip>
          <a:srcRect r="52134"/>
          <a:stretch/>
        </p:blipFill>
        <p:spPr bwMode="auto">
          <a:xfrm flipH="1">
            <a:off x="6967988" y="0"/>
            <a:ext cx="5094023" cy="6658725"/>
          </a:xfrm>
          <a:prstGeom prst="rect">
            <a:avLst/>
          </a:prstGeom>
          <a:noFill/>
          <a:ln>
            <a:solidFill>
              <a:schemeClr val="accent1"/>
            </a:solidFill>
          </a:ln>
          <a:effectLst>
            <a:softEdge rad="317500"/>
          </a:effectLst>
        </p:spPr>
      </p:pic>
    </p:spTree>
    <p:extLst>
      <p:ext uri="{BB962C8B-B14F-4D97-AF65-F5344CB8AC3E}">
        <p14:creationId xmlns:p14="http://schemas.microsoft.com/office/powerpoint/2010/main" val="3311158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1682" y="416859"/>
            <a:ext cx="5670177" cy="5459506"/>
          </a:xfrm>
        </p:spPr>
        <p:txBody>
          <a:bodyPr>
            <a:normAutofit/>
          </a:bodyPr>
          <a:lstStyle/>
          <a:p>
            <a:pPr marL="0" indent="0">
              <a:buNone/>
            </a:pP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До корабля оставалось теперь мили четыре, не больше. Он видел его совсем ясно, протирая затуманенные глаза, видел и лодочку с белым парусом, рассекавшую сверкающее море. Но ему не одолеть эти четыре мили. </a:t>
            </a:r>
            <a:endParaRPr lang="en-US" dirty="0" smtClean="0">
              <a:latin typeface="Arial" panose="020B0604020202020204" pitchFamily="34" charset="0"/>
              <a:cs typeface="Arial" panose="020B0604020202020204" pitchFamily="34" charset="0"/>
            </a:endParaRPr>
          </a:p>
          <a:p>
            <a:pPr marL="0" indent="0">
              <a:buNone/>
            </a:pP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затуманить </a:t>
            </a:r>
            <a:r>
              <a:rPr lang="ru-RU"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xira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kilib</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qo</a:t>
            </a:r>
            <a:r>
              <a:rPr lang="en-US" dirty="0" err="1" smtClean="0">
                <a:latin typeface="Arial" panose="020B0604020202020204" pitchFamily="34" charset="0"/>
                <a:cs typeface="Arial" panose="020B0604020202020204" pitchFamily="34" charset="0"/>
              </a:rPr>
              <a:t>‘ymoq</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сверкать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yarqiramoq</a:t>
            </a:r>
            <a:r>
              <a:rPr lang="ru-RU" dirty="0" smtClean="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о</a:t>
            </a:r>
            <a:r>
              <a:rPr lang="ru-RU" dirty="0" smtClean="0">
                <a:latin typeface="Arial" panose="020B0604020202020204" pitchFamily="34" charset="0"/>
                <a:cs typeface="Arial" panose="020B0604020202020204" pitchFamily="34" charset="0"/>
              </a:rPr>
              <a:t>долеть - </a:t>
            </a:r>
            <a:r>
              <a:rPr lang="en-US" dirty="0" err="1" smtClean="0">
                <a:latin typeface="Arial" panose="020B0604020202020204" pitchFamily="34" charset="0"/>
                <a:cs typeface="Arial" panose="020B0604020202020204" pitchFamily="34" charset="0"/>
              </a:rPr>
              <a:t>yengmoq</a:t>
            </a:r>
            <a:endParaRPr lang="ru-RU" dirty="0">
              <a:latin typeface="Arial" panose="020B0604020202020204" pitchFamily="34" charset="0"/>
              <a:cs typeface="Arial" panose="020B0604020202020204" pitchFamily="34" charset="0"/>
            </a:endParaRPr>
          </a:p>
        </p:txBody>
      </p:sp>
      <p:pic>
        <p:nvPicPr>
          <p:cNvPr id="6" name="Picture 2" descr="D:\Маме\Учительская деятельность\Модератор\9 класс\9 класс 3 четверть\9 класс урок 40 новЛонд\162612517.jpg"/>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flipH="1">
            <a:off x="5457882" y="2581834"/>
            <a:ext cx="6734118" cy="4276165"/>
          </a:xfrm>
          <a:prstGeom prst="rect">
            <a:avLst/>
          </a:prstGeom>
          <a:noFill/>
          <a:ln>
            <a:noFill/>
          </a:ln>
          <a:effectLst>
            <a:outerShdw blurRad="50800" dist="38100" dir="2700000" algn="tl" rotWithShape="0">
              <a:prstClr val="black">
                <a:alpha val="40000"/>
              </a:prstClr>
            </a:outerShdw>
            <a:softEdge rad="635000"/>
          </a:effectLst>
        </p:spPr>
      </p:pic>
      <p:pic>
        <p:nvPicPr>
          <p:cNvPr id="4" name="Picture 6" descr="ÐÐ°ÑÑÐ¸Ð½ÐºÐ¸ Ð¿Ð¾ Ð·Ð°Ð¿ÑÐ¾ÑÑ &quot;love of life jack london&quot;"/>
          <p:cNvPicPr>
            <a:picLocks noChangeAspect="1" noChangeArrowheads="1"/>
          </p:cNvPicPr>
          <p:nvPr/>
        </p:nvPicPr>
        <p:blipFill>
          <a:blip r:embed="rId3">
            <a:duotone>
              <a:schemeClr val="accent5">
                <a:shade val="45000"/>
                <a:satMod val="135000"/>
              </a:schemeClr>
              <a:prstClr val="white"/>
            </a:duotone>
          </a:blip>
          <a:srcRect t="12623" b="20823"/>
          <a:stretch>
            <a:fillRect/>
          </a:stretch>
        </p:blipFill>
        <p:spPr bwMode="auto">
          <a:xfrm>
            <a:off x="5033682" y="5121816"/>
            <a:ext cx="1542204" cy="1509098"/>
          </a:xfrm>
          <a:prstGeom prst="ellipse">
            <a:avLst/>
          </a:prstGeom>
          <a:noFill/>
        </p:spPr>
      </p:pic>
      <p:pic>
        <p:nvPicPr>
          <p:cNvPr id="1026" name="Picture 2" descr="Картинки по запросу корабль вектор клипарт | Pictures, Boat names, Royalty  free photos"/>
          <p:cNvPicPr>
            <a:picLocks noChangeAspect="1" noChangeArrowheads="1"/>
          </p:cNvPicPr>
          <p:nvPr/>
        </p:nvPicPr>
        <p:blipFill>
          <a:blip r:embed="rId4"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flipH="1">
            <a:off x="10271929" y="3454545"/>
            <a:ext cx="1044389" cy="63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64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5129" y="685799"/>
            <a:ext cx="6840071" cy="6037729"/>
          </a:xfrm>
        </p:spPr>
        <p:txBody>
          <a:bodyPr>
            <a:normAutofit/>
          </a:bodyPr>
          <a:lstStyle/>
          <a:p>
            <a:pPr marL="0" indent="0">
              <a:buNone/>
            </a:pPr>
            <a:r>
              <a:rPr lang="ru-RU" dirty="0">
                <a:latin typeface="Arial" panose="020B0604020202020204" pitchFamily="34" charset="0"/>
                <a:cs typeface="Arial" panose="020B0604020202020204" pitchFamily="34" charset="0"/>
              </a:rPr>
              <a:t>Он это знал и относился к этому спокойно. Он знал, что не проползёт и полумили. И всё-таки ему хотелось жить. Было бы глупо умереть после всего, что он перенёс. Судьба требовала от него слишком много. Даже умирая, он не покорялся смерти. Возможно, это было чистое безумие, но и в когтях смерти он бросал ей вызов и боролся с ней. </a:t>
            </a: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требовать</a:t>
            </a:r>
            <a:r>
              <a:rPr lang="en-US" dirty="0" smtClean="0">
                <a:latin typeface="Arial" panose="020B0604020202020204" pitchFamily="34" charset="0"/>
                <a:cs typeface="Arial" panose="020B0604020202020204" pitchFamily="34" charset="0"/>
              </a:rPr>
              <a:t> – </a:t>
            </a:r>
            <a:r>
              <a:rPr lang="en-US" dirty="0" err="1" smtClean="0">
                <a:latin typeface="Arial" panose="020B0604020202020204" pitchFamily="34" charset="0"/>
                <a:cs typeface="Arial" panose="020B0604020202020204" pitchFamily="34" charset="0"/>
              </a:rPr>
              <a:t>talab</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a:t>
            </a:r>
            <a:r>
              <a:rPr lang="en-US" dirty="0" err="1" smtClean="0">
                <a:latin typeface="Arial" panose="020B0604020202020204" pitchFamily="34" charset="0"/>
                <a:cs typeface="Arial" panose="020B0604020202020204" pitchFamily="34" charset="0"/>
              </a:rPr>
              <a:t>ilmoq</a:t>
            </a:r>
            <a:endParaRPr lang="en-US"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покоряться</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rozi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bo‘lmoq</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б</a:t>
            </a:r>
            <a:r>
              <a:rPr lang="ru-RU" dirty="0" smtClean="0">
                <a:latin typeface="Arial" panose="020B0604020202020204" pitchFamily="34" charset="0"/>
                <a:cs typeface="Arial" panose="020B0604020202020204" pitchFamily="34" charset="0"/>
              </a:rPr>
              <a:t>езумие – </a:t>
            </a:r>
            <a:r>
              <a:rPr lang="en-US" dirty="0" err="1" smtClean="0">
                <a:latin typeface="Arial" panose="020B0604020202020204" pitchFamily="34" charset="0"/>
                <a:cs typeface="Arial" panose="020B0604020202020204" pitchFamily="34" charset="0"/>
              </a:rPr>
              <a:t>o‘ylamasdan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qilingan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ish</a:t>
            </a:r>
            <a:endParaRPr lang="ru-RU" dirty="0">
              <a:latin typeface="Arial" panose="020B0604020202020204" pitchFamily="34" charset="0"/>
              <a:cs typeface="Arial" panose="020B0604020202020204" pitchFamily="34" charset="0"/>
            </a:endParaRPr>
          </a:p>
        </p:txBody>
      </p:sp>
      <p:pic>
        <p:nvPicPr>
          <p:cNvPr id="5122" name="Picture 2" descr="Love of Life&quot; by Jack London - Owlcation - Educati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2742" y="1757898"/>
            <a:ext cx="4551828" cy="496563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2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7542" y="430306"/>
            <a:ext cx="6952130" cy="6333565"/>
          </a:xfrm>
        </p:spPr>
        <p:txBody>
          <a:bodyPr>
            <a:normAutofit lnSpcReduction="10000"/>
          </a:bodyPr>
          <a:lstStyle/>
          <a:p>
            <a:pPr marL="0" indent="0">
              <a:buNone/>
            </a:pPr>
            <a:r>
              <a:rPr lang="ru-RU" dirty="0">
                <a:latin typeface="Arial" panose="020B0604020202020204" pitchFamily="34" charset="0"/>
                <a:cs typeface="Arial" panose="020B0604020202020204" pitchFamily="34" charset="0"/>
              </a:rPr>
              <a:t>Он закрыл глаза и бесконечно бережно собрал все свой силы. Он крепился, стараясь не поддаваться чувству дурноты, затопившему, словно прилив, всё его существо. Это чувство поднималось волной и мутило сознание. Временами он словно тонул, погружаясь в забытьё и силясь выплыть, но каким-то необъятным образом остатки воли помогали ему снова выбраться на поверхность</a:t>
            </a:r>
            <a:r>
              <a:rPr lang="ru-RU" dirty="0" smtClean="0">
                <a:latin typeface="Arial" panose="020B0604020202020204" pitchFamily="34" charset="0"/>
                <a:cs typeface="Arial" panose="020B0604020202020204" pitchFamily="34" charset="0"/>
              </a:rPr>
              <a:t>.</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д</a:t>
            </a:r>
            <a:r>
              <a:rPr lang="ru-RU" dirty="0" smtClean="0">
                <a:latin typeface="Arial" panose="020B0604020202020204" pitchFamily="34" charset="0"/>
                <a:cs typeface="Arial" panose="020B0604020202020204" pitchFamily="34" charset="0"/>
              </a:rPr>
              <a:t>урнота – </a:t>
            </a:r>
            <a:r>
              <a:rPr lang="en-US" dirty="0" err="1" smtClean="0">
                <a:latin typeface="Arial" panose="020B0604020202020204" pitchFamily="34" charset="0"/>
                <a:cs typeface="Arial" panose="020B0604020202020204" pitchFamily="34" charset="0"/>
              </a:rPr>
              <a:t>behudlik</a:t>
            </a:r>
            <a:r>
              <a:rPr lang="en-US" dirty="0" smtClean="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забытьё –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uyqusirash</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сознание </a:t>
            </a:r>
            <a:r>
              <a:rPr lang="ru-RU"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hush</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т</a:t>
            </a:r>
            <a:r>
              <a:rPr lang="ru-RU" dirty="0" smtClean="0">
                <a:latin typeface="Arial" panose="020B0604020202020204" pitchFamily="34" charset="0"/>
                <a:cs typeface="Arial" panose="020B0604020202020204" pitchFamily="34" charset="0"/>
              </a:rPr>
              <a:t>онуть </a:t>
            </a:r>
            <a:r>
              <a:rPr lang="ru-RU"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cho‘kmoq</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выбраться </a:t>
            </a:r>
            <a:r>
              <a:rPr lang="ru-RU"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qutulmoq</a:t>
            </a:r>
            <a:endParaRPr lang="ru-RU" dirty="0">
              <a:latin typeface="Arial" panose="020B0604020202020204" pitchFamily="34" charset="0"/>
              <a:cs typeface="Arial" panose="020B0604020202020204" pitchFamily="34" charset="0"/>
            </a:endParaRPr>
          </a:p>
        </p:txBody>
      </p:sp>
      <p:pic>
        <p:nvPicPr>
          <p:cNvPr id="5" name="Picture 2" descr="https://cdnb.artstation.com/p/assets/images/images/001/445/861/large/victor-crookdleg-5.jpg?144656665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259" t="4808" r="10259" b="40153"/>
          <a:stretch/>
        </p:blipFill>
        <p:spPr bwMode="auto">
          <a:xfrm>
            <a:off x="6127846" y="3538688"/>
            <a:ext cx="5950426" cy="331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9625" y="349624"/>
            <a:ext cx="6965576" cy="6508376"/>
          </a:xfrm>
        </p:spPr>
        <p:txBody>
          <a:bodyPr/>
          <a:lstStyle/>
          <a:p>
            <a:pPr marL="0" indent="0">
              <a:buNone/>
            </a:pPr>
            <a:r>
              <a:rPr lang="ru-RU" dirty="0">
                <a:latin typeface="Arial" panose="020B0604020202020204" pitchFamily="34" charset="0"/>
                <a:cs typeface="Arial" panose="020B0604020202020204" pitchFamily="34" charset="0"/>
              </a:rPr>
              <a:t>Он лежал на спине неподвижно и слышал, как хриплое дыхание волка приближается к нему. Оно ощущалось всё ближе и ближе, время тянулось без конца, но человек не пошевельнулся ни разу. Вот дыхание слышно над самым ухом. Жёсткий сухой язык царапнул его щёку, словно наждачной бумагой. Руки у него вскинулись, пальцы согнулись как когти, но схватили пустоту. Для быстрых и уверенных движений нужна сила, а силы у него не было. </a:t>
            </a:r>
            <a:endParaRPr lang="en-US"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х</a:t>
            </a:r>
            <a:r>
              <a:rPr lang="ru-RU" dirty="0" smtClean="0">
                <a:latin typeface="Arial" panose="020B0604020202020204" pitchFamily="34" charset="0"/>
                <a:cs typeface="Arial" panose="020B0604020202020204" pitchFamily="34" charset="0"/>
              </a:rPr>
              <a:t>риплый – </a:t>
            </a:r>
            <a:r>
              <a:rPr lang="en-US" dirty="0" err="1" smtClean="0">
                <a:latin typeface="Arial" panose="020B0604020202020204" pitchFamily="34" charset="0"/>
                <a:cs typeface="Arial" panose="020B0604020202020204" pitchFamily="34" charset="0"/>
              </a:rPr>
              <a:t>xirilloq</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ж</a:t>
            </a:r>
            <a:r>
              <a:rPr lang="ru-RU" dirty="0" smtClean="0">
                <a:latin typeface="Arial" panose="020B0604020202020204" pitchFamily="34" charset="0"/>
                <a:cs typeface="Arial" panose="020B0604020202020204" pitchFamily="34" charset="0"/>
              </a:rPr>
              <a:t>ёсткий – </a:t>
            </a:r>
            <a:r>
              <a:rPr lang="en-US" dirty="0" err="1" smtClean="0">
                <a:latin typeface="Arial" panose="020B0604020202020204" pitchFamily="34" charset="0"/>
                <a:cs typeface="Arial" panose="020B0604020202020204" pitchFamily="34" charset="0"/>
              </a:rPr>
              <a:t>dag’al</a:t>
            </a:r>
            <a:endParaRPr lang="en-US"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царапать</a:t>
            </a:r>
            <a:r>
              <a:rPr lang="en-US" dirty="0" smtClean="0">
                <a:latin typeface="Arial" panose="020B0604020202020204" pitchFamily="34" charset="0"/>
                <a:cs typeface="Arial" panose="020B0604020202020204" pitchFamily="34" charset="0"/>
              </a:rPr>
              <a:t> - </a:t>
            </a:r>
            <a:r>
              <a:rPr lang="en-US" dirty="0" err="1" smtClean="0">
                <a:latin typeface="Arial" panose="020B0604020202020204" pitchFamily="34" charset="0"/>
                <a:cs typeface="Arial" panose="020B0604020202020204" pitchFamily="34" charset="0"/>
              </a:rPr>
              <a:t>tirnamoq</a:t>
            </a:r>
            <a:endParaRPr lang="ru-RU" dirty="0">
              <a:latin typeface="Arial" panose="020B0604020202020204" pitchFamily="34" charset="0"/>
              <a:cs typeface="Arial" panose="020B0604020202020204" pitchFamily="34" charset="0"/>
            </a:endParaRPr>
          </a:p>
        </p:txBody>
      </p:sp>
      <p:pic>
        <p:nvPicPr>
          <p:cNvPr id="5" name="Picture 2" descr="Late London – The Orwell Societ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7" t="18332" r="2097" b="9005"/>
          <a:stretch/>
        </p:blipFill>
        <p:spPr bwMode="auto">
          <a:xfrm>
            <a:off x="8106770" y="694845"/>
            <a:ext cx="3712192" cy="599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6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3070" y="255494"/>
            <a:ext cx="6602505" cy="6186249"/>
          </a:xfrm>
        </p:spPr>
        <p:txBody>
          <a:bodyPr>
            <a:normAutofit/>
          </a:bodyPr>
          <a:lstStyle/>
          <a:p>
            <a:pPr marL="0" indent="0">
              <a:buNone/>
            </a:pPr>
            <a:r>
              <a:rPr lang="ru-RU" dirty="0">
                <a:latin typeface="Arial" panose="020B0604020202020204" pitchFamily="34" charset="0"/>
                <a:cs typeface="Arial" panose="020B0604020202020204" pitchFamily="34" charset="0"/>
              </a:rPr>
              <a:t>Волк был терпелив, но и человек был терпелив не меньше. Полдня он лежал неподвижно, борясь с забытьём и сторожа волка, который хотел его съесть и которого он съел бы сам, если бы мог. Время от времени волна забытья захлёстывала его, и он видел долгие сны; но всё время, и во сне и наяву, он ждал, что вот-вот услышит хриплое дыхание и его лизнёт шершавый язык. </a:t>
            </a:r>
            <a:endParaRPr lang="ru-RU" dirty="0" smtClean="0">
              <a:latin typeface="Arial" panose="020B0604020202020204" pitchFamily="34" charset="0"/>
              <a:cs typeface="Arial" panose="020B0604020202020204" pitchFamily="34" charset="0"/>
            </a:endParaRPr>
          </a:p>
          <a:p>
            <a:pPr marL="0" indent="0">
              <a:buNone/>
            </a:pP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т</a:t>
            </a:r>
            <a:r>
              <a:rPr lang="ru-RU" dirty="0" smtClean="0">
                <a:latin typeface="Arial" panose="020B0604020202020204" pitchFamily="34" charset="0"/>
                <a:cs typeface="Arial" panose="020B0604020202020204" pitchFamily="34" charset="0"/>
              </a:rPr>
              <a:t>ерпеливый – </a:t>
            </a:r>
            <a:r>
              <a:rPr lang="en-US" dirty="0" err="1" smtClean="0">
                <a:latin typeface="Arial" panose="020B0604020202020204" pitchFamily="34" charset="0"/>
                <a:cs typeface="Arial" panose="020B0604020202020204" pitchFamily="34" charset="0"/>
              </a:rPr>
              <a:t>chidamli</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ш</a:t>
            </a:r>
            <a:r>
              <a:rPr lang="ru-RU" dirty="0" smtClean="0">
                <a:latin typeface="Arial" panose="020B0604020202020204" pitchFamily="34" charset="0"/>
                <a:cs typeface="Arial" panose="020B0604020202020204" pitchFamily="34" charset="0"/>
              </a:rPr>
              <a:t>ершавый </a:t>
            </a:r>
            <a:r>
              <a:rPr lang="ru-RU"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dag’al</a:t>
            </a:r>
            <a:endParaRPr lang="ru-RU" dirty="0">
              <a:latin typeface="Arial" panose="020B0604020202020204" pitchFamily="34" charset="0"/>
              <a:cs typeface="Arial" panose="020B0604020202020204" pitchFamily="34" charset="0"/>
            </a:endParaRPr>
          </a:p>
        </p:txBody>
      </p:sp>
      <p:pic>
        <p:nvPicPr>
          <p:cNvPr id="4" name="Picture 2" descr="ArtStation - Illustrations to the story of Jack London's &quot; love of life &quot;,  Viktor Crookdl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9613"/>
          <a:stretch/>
        </p:blipFill>
        <p:spPr bwMode="auto">
          <a:xfrm>
            <a:off x="7206018" y="2290411"/>
            <a:ext cx="4985982" cy="456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52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64608" y="360061"/>
            <a:ext cx="7111957" cy="5795682"/>
          </a:xfrm>
        </p:spPr>
        <p:txBody>
          <a:bodyPr>
            <a:normAutofit lnSpcReduction="10000"/>
          </a:bodyPr>
          <a:lstStyle/>
          <a:p>
            <a:pPr marL="0" indent="0">
              <a:buNone/>
            </a:pPr>
            <a:r>
              <a:rPr lang="ru-RU" dirty="0" smtClean="0">
                <a:latin typeface="Arial" panose="020B0604020202020204" pitchFamily="34" charset="0"/>
                <a:cs typeface="Arial" panose="020B0604020202020204" pitchFamily="34" charset="0"/>
              </a:rPr>
              <a:t>Дыхания </a:t>
            </a:r>
            <a:r>
              <a:rPr lang="ru-RU" dirty="0">
                <a:latin typeface="Arial" panose="020B0604020202020204" pitchFamily="34" charset="0"/>
                <a:cs typeface="Arial" panose="020B0604020202020204" pitchFamily="34" charset="0"/>
              </a:rPr>
              <a:t>он не услышал, но проснулся оттого, что шершавый язык коснулся его руки. Человек ждал. Клыки слегка сдавили его руку, потом давление стало сильнее – волк из последних сил старался вонзить зубы в добычу, которую так долго подстерегал. Но и человек ждал долго, и его искусанная рука сжала волчью челюсть. И в то время как волк слабо отбивался, а рука так же слабо сжимала его челюсть, другая рука протянулась и схватила волка. </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в</a:t>
            </a:r>
            <a:r>
              <a:rPr lang="ru-RU" dirty="0" smtClean="0">
                <a:latin typeface="Arial" panose="020B0604020202020204" pitchFamily="34" charset="0"/>
                <a:cs typeface="Arial" panose="020B0604020202020204" pitchFamily="34" charset="0"/>
              </a:rPr>
              <a:t>онзить </a:t>
            </a:r>
            <a:r>
              <a:rPr lang="ru-RU"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sanchmoq</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tiqmoq</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д</a:t>
            </a:r>
            <a:r>
              <a:rPr lang="ru-RU" dirty="0" smtClean="0">
                <a:latin typeface="Arial" panose="020B0604020202020204" pitchFamily="34" charset="0"/>
                <a:cs typeface="Arial" panose="020B0604020202020204" pitchFamily="34" charset="0"/>
              </a:rPr>
              <a:t>обыча – </a:t>
            </a:r>
            <a:r>
              <a:rPr lang="en-US" dirty="0" err="1" smtClean="0">
                <a:latin typeface="Arial" panose="020B0604020202020204" pitchFamily="34" charset="0"/>
                <a:cs typeface="Arial" panose="020B0604020202020204" pitchFamily="34" charset="0"/>
              </a:rPr>
              <a:t>o‘lja</a:t>
            </a:r>
            <a:endParaRPr lang="ru-RU" dirty="0" smtClean="0">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ч</a:t>
            </a:r>
            <a:r>
              <a:rPr lang="ru-RU" dirty="0" smtClean="0">
                <a:latin typeface="Arial" panose="020B0604020202020204" pitchFamily="34" charset="0"/>
                <a:cs typeface="Arial" panose="020B0604020202020204" pitchFamily="34" charset="0"/>
              </a:rPr>
              <a:t>елюсть - </a:t>
            </a:r>
            <a:r>
              <a:rPr lang="en-US" dirty="0" smtClean="0">
                <a:latin typeface="Arial" panose="020B0604020202020204" pitchFamily="34" charset="0"/>
                <a:cs typeface="Arial" panose="020B0604020202020204" pitchFamily="34" charset="0"/>
              </a:rPr>
              <a:t>jag</a:t>
            </a:r>
            <a:endParaRPr lang="ru-RU" dirty="0" smtClean="0">
              <a:latin typeface="Arial" panose="020B0604020202020204" pitchFamily="34" charset="0"/>
              <a:cs typeface="Arial" panose="020B0604020202020204" pitchFamily="34" charset="0"/>
            </a:endParaRPr>
          </a:p>
          <a:p>
            <a:endParaRPr lang="ru-RU" dirty="0"/>
          </a:p>
        </p:txBody>
      </p:sp>
      <p:pic>
        <p:nvPicPr>
          <p:cNvPr id="8196" name="Picture 4" descr="https://cdna.artstation.com/p/assets/images/images/001/581/818/large/victor-crookdleg-dsc08917-2.jpg?144896913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22" t="5755" r="2586" b="6871"/>
          <a:stretch/>
        </p:blipFill>
        <p:spPr bwMode="auto">
          <a:xfrm>
            <a:off x="7315199" y="3321775"/>
            <a:ext cx="4876801" cy="353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1209</Words>
  <Application>Microsoft Office PowerPoint</Application>
  <PresentationFormat>Широкоэкранный</PresentationFormat>
  <Paragraphs>74</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Calibri Light</vt:lpstr>
      <vt:lpstr>Тема Office</vt:lpstr>
      <vt:lpstr>Русский язык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Хамидов Вахид</dc:creator>
  <cp:lastModifiedBy>Ulia</cp:lastModifiedBy>
  <cp:revision>74</cp:revision>
  <dcterms:created xsi:type="dcterms:W3CDTF">2018-08-03T11:59:51Z</dcterms:created>
  <dcterms:modified xsi:type="dcterms:W3CDTF">2021-01-23T17:26:00Z</dcterms:modified>
</cp:coreProperties>
</file>