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78" r:id="rId3"/>
    <p:sldId id="258" r:id="rId4"/>
    <p:sldId id="279" r:id="rId5"/>
    <p:sldId id="267" r:id="rId6"/>
    <p:sldId id="268" r:id="rId7"/>
    <p:sldId id="269" r:id="rId8"/>
    <p:sldId id="262" r:id="rId9"/>
    <p:sldId id="265" r:id="rId10"/>
    <p:sldId id="280" r:id="rId11"/>
    <p:sldId id="264" r:id="rId12"/>
    <p:sldId id="266" r:id="rId13"/>
    <p:sldId id="275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 t="-44000" b="-4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19.01.2021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13" Type="http://schemas.openxmlformats.org/officeDocument/2006/relationships/image" Target="../media/image21.jpe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12" Type="http://schemas.openxmlformats.org/officeDocument/2006/relationships/image" Target="../media/image20.jpeg"/><Relationship Id="rId2" Type="http://schemas.openxmlformats.org/officeDocument/2006/relationships/image" Target="../media/image10.jpeg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jpeg"/><Relationship Id="rId11" Type="http://schemas.openxmlformats.org/officeDocument/2006/relationships/image" Target="../media/image19.jpeg"/><Relationship Id="rId5" Type="http://schemas.openxmlformats.org/officeDocument/2006/relationships/image" Target="../media/image13.jpeg"/><Relationship Id="rId15" Type="http://schemas.openxmlformats.org/officeDocument/2006/relationships/image" Target="../media/image23.pn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Relationship Id="rId14" Type="http://schemas.openxmlformats.org/officeDocument/2006/relationships/image" Target="../media/image2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116" y="-262246"/>
            <a:ext cx="12157712" cy="232530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53871" y="298876"/>
            <a:ext cx="8286297" cy="1056939"/>
          </a:xfrm>
          <a:prstGeom prst="rect">
            <a:avLst/>
          </a:prstGeom>
        </p:spPr>
        <p:txBody>
          <a:bodyPr vert="horz" wrap="square" lIns="0" tIns="31733" rIns="0" bIns="0" rtlCol="0" anchor="ctr">
            <a:spAutoFit/>
          </a:bodyPr>
          <a:lstStyle/>
          <a:p>
            <a:pPr marL="27596" algn="ctr">
              <a:spcBef>
                <a:spcPts val="248"/>
              </a:spcBef>
            </a:pPr>
            <a:r>
              <a:rPr lang="ru-RU" sz="7400" b="1" spc="-1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Русский язык</a:t>
            </a:r>
            <a:endParaRPr sz="7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17536" y="2340421"/>
            <a:ext cx="8927383" cy="4211284"/>
          </a:xfrm>
          <a:prstGeom prst="rect">
            <a:avLst/>
          </a:prstGeom>
        </p:spPr>
        <p:txBody>
          <a:bodyPr vert="horz" wrap="square" lIns="0" tIns="30356" rIns="0" bIns="0" rtlCol="0">
            <a:spAutoFit/>
          </a:bodyPr>
          <a:lstStyle/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Джек Лондон</a:t>
            </a:r>
            <a:endParaRPr lang="ru-RU" sz="4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r>
              <a:rPr lang="ru-RU" sz="4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«Любовь к жизни» </a:t>
            </a:r>
            <a:endParaRPr lang="ru-RU" sz="42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3031"/>
            <a:endParaRPr lang="ru-RU" sz="4100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34533" marR="632680">
              <a:spcBef>
                <a:spcPts val="1519"/>
              </a:spcBef>
            </a:pPr>
            <a:r>
              <a:rPr lang="ru-RU" sz="4100" b="1" spc="5" dirty="0" err="1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4533" marR="632680">
              <a:spcBef>
                <a:spcPts val="1519"/>
              </a:spcBef>
            </a:pPr>
            <a:r>
              <a:rPr lang="ru-RU" sz="4100" b="1" spc="5" dirty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lang="ru-RU" sz="4100" dirty="0">
              <a:latin typeface="Arial"/>
              <a:cs typeface="Arial"/>
            </a:endParaRPr>
          </a:p>
          <a:p>
            <a:pPr marL="40014">
              <a:spcBef>
                <a:spcPts val="239"/>
              </a:spcBef>
            </a:pPr>
            <a:endParaRPr sz="38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35149" y="2402678"/>
            <a:ext cx="726433" cy="190603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sp>
        <p:nvSpPr>
          <p:cNvPr id="6" name="object 6"/>
          <p:cNvSpPr/>
          <p:nvPr/>
        </p:nvSpPr>
        <p:spPr>
          <a:xfrm>
            <a:off x="935149" y="4675252"/>
            <a:ext cx="726433" cy="146617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 sz="4000"/>
          </a:p>
        </p:txBody>
      </p:sp>
      <p:grpSp>
        <p:nvGrpSpPr>
          <p:cNvPr id="7" name="object 15"/>
          <p:cNvGrpSpPr/>
          <p:nvPr/>
        </p:nvGrpSpPr>
        <p:grpSpPr>
          <a:xfrm>
            <a:off x="742535" y="392423"/>
            <a:ext cx="986447" cy="1062871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47467" y="130101"/>
            <a:ext cx="1902556" cy="1539487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 sz="4000"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 sz="4000"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13343" y="936498"/>
            <a:ext cx="1169903" cy="520332"/>
          </a:xfrm>
          <a:prstGeom prst="rect">
            <a:avLst/>
          </a:prstGeom>
        </p:spPr>
        <p:txBody>
          <a:bodyPr vert="horz" wrap="square" lIns="0" tIns="12380" rIns="0" bIns="0" rtlCol="0">
            <a:spAutoFit/>
          </a:bodyPr>
          <a:lstStyle/>
          <a:p>
            <a:pPr algn="ctr">
              <a:spcBef>
                <a:spcPts val="97"/>
              </a:spcBef>
            </a:pPr>
            <a:r>
              <a:rPr sz="33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3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3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193818" y="203409"/>
            <a:ext cx="1463505" cy="711268"/>
          </a:xfrm>
          <a:prstGeom prst="rect">
            <a:avLst/>
          </a:prstGeom>
        </p:spPr>
        <p:txBody>
          <a:bodyPr vert="horz" wrap="square" lIns="0" tIns="16289" rIns="0" bIns="0" rtlCol="0">
            <a:spAutoFit/>
          </a:bodyPr>
          <a:lstStyle/>
          <a:p>
            <a:pPr algn="ctr">
              <a:spcBef>
                <a:spcPts val="129"/>
              </a:spcBef>
            </a:pPr>
            <a:r>
              <a:rPr lang="ru-RU" sz="4500" b="1" spc="10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4500">
              <a:latin typeface="Arial"/>
              <a:cs typeface="Arial"/>
            </a:endParaRPr>
          </a:p>
        </p:txBody>
      </p:sp>
      <p:pic>
        <p:nvPicPr>
          <p:cNvPr id="1026" name="Picture 2" descr="Джек Лондон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0471" y="2402678"/>
            <a:ext cx="3132775" cy="3931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163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7552" y="642284"/>
            <a:ext cx="5181600" cy="4351338"/>
          </a:xfrm>
        </p:spPr>
        <p:txBody>
          <a:bodyPr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Колени человека были содраны до живого мяса и ступни тоже, и хотя он оторвал две полосы от рубашки, чтобы обмотать их, красный след тянулся за ним по мху и камням. </a:t>
            </a:r>
          </a:p>
          <a:p>
            <a:endParaRPr lang="ru-RU" dirty="0"/>
          </a:p>
        </p:txBody>
      </p:sp>
      <p:pic>
        <p:nvPicPr>
          <p:cNvPr id="5" name="Picture 2" descr="https://3.bp.blogspot.com/-5PgiX60KO1E/Wk_-zf3KH3I/AAAAAAAACws/SKvDFj8KHNgfkR5e1gt3kNmV8uqMN2-QQCLcBGAs/s1600/Blumenschein.jpg"/>
          <p:cNvPicPr>
            <a:picLocks noChangeAspect="1" noChangeArrowheads="1"/>
          </p:cNvPicPr>
          <p:nvPr/>
        </p:nvPicPr>
        <p:blipFill rotWithShape="1">
          <a:blip r:embed="rId2"/>
          <a:srcRect r="36766"/>
          <a:stretch/>
        </p:blipFill>
        <p:spPr bwMode="auto">
          <a:xfrm>
            <a:off x="6279374" y="875770"/>
            <a:ext cx="5621272" cy="477199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507023" y="3762516"/>
            <a:ext cx="5302285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коленка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tizza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ступни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oyoq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yuzi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kafti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tovon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latin typeface="Arial" panose="020B0604020202020204" pitchFamily="34" charset="0"/>
              </a:rPr>
              <a:t>мох – </a:t>
            </a:r>
            <a:r>
              <a:rPr lang="en-US" altLang="ru-RU" sz="2800" dirty="0" err="1" smtClean="0">
                <a:latin typeface="Arial" panose="020B0604020202020204" pitchFamily="34" charset="0"/>
              </a:rPr>
              <a:t>yo‘sin</a:t>
            </a: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939543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4"/>
          <p:cNvSpPr>
            <a:spLocks noGrp="1"/>
          </p:cNvSpPr>
          <p:nvPr>
            <p:ph sz="half" idx="1"/>
          </p:nvPr>
        </p:nvSpPr>
        <p:spPr>
          <a:xfrm>
            <a:off x="313763" y="860612"/>
            <a:ext cx="5952565" cy="5558398"/>
          </a:xfrm>
        </p:spPr>
        <p:txBody>
          <a:bodyPr>
            <a:norm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Оглянувшись как-то, он увидел, что волк с жадностью лижет этот кровавый след, и ясно представил себе, какой будет его конец, если он сам не убьёт волка. И тогда началась самая жестокая борьба, какая только бывает в жизни: больной человек на четвереньках и больной волк, ковылявший за ним, оба они, полумёртвые, тащились через пустыню, подстерегая друг друга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6266328" y="3639811"/>
            <a:ext cx="575085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800" dirty="0">
                <a:latin typeface="Arial" panose="020B0604020202020204" pitchFamily="34" charset="0"/>
              </a:rPr>
              <a:t>жадность </a:t>
            </a:r>
            <a:r>
              <a:rPr lang="en-US" altLang="ru-RU" sz="2800" dirty="0">
                <a:latin typeface="Arial" panose="020B0604020202020204" pitchFamily="34" charset="0"/>
              </a:rPr>
              <a:t>– </a:t>
            </a:r>
            <a:r>
              <a:rPr lang="en-US" altLang="ru-RU" sz="2800" dirty="0" err="1">
                <a:latin typeface="Arial" panose="020B0604020202020204" pitchFamily="34" charset="0"/>
              </a:rPr>
              <a:t>ochko‘zlik</a:t>
            </a:r>
            <a:r>
              <a:rPr lang="en-US" altLang="ru-RU" sz="2800" dirty="0">
                <a:latin typeface="Arial" panose="020B0604020202020204" pitchFamily="34" charset="0"/>
              </a:rPr>
              <a:t> </a:t>
            </a:r>
            <a:endParaRPr lang="ru-RU" altLang="ru-RU" sz="2800" dirty="0">
              <a:latin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лизать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yalamoq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к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овылять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oqsoqlanmoq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подстерегать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kelishini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yashirinib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kutmoq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latin typeface="Arial" panose="020B0604020202020204" pitchFamily="34" charset="0"/>
              </a:rPr>
              <a:t>самая жестокая борьба –</a:t>
            </a:r>
            <a:r>
              <a:rPr lang="en-US" altLang="ru-RU" sz="2800" dirty="0">
                <a:latin typeface="Arial" panose="020B0604020202020204" pitchFamily="34" charset="0"/>
              </a:rPr>
              <a:t> </a:t>
            </a:r>
            <a:r>
              <a:rPr lang="en-US" altLang="ru-RU" sz="2800" dirty="0" err="1">
                <a:latin typeface="Arial" panose="020B0604020202020204" pitchFamily="34" charset="0"/>
              </a:rPr>
              <a:t>eng</a:t>
            </a:r>
            <a:r>
              <a:rPr lang="en-US" altLang="ru-RU" sz="2800" dirty="0">
                <a:latin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</a:rPr>
              <a:t>shafqatsiz</a:t>
            </a:r>
            <a:r>
              <a:rPr lang="en-US" altLang="ru-RU" sz="2800" dirty="0">
                <a:latin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</a:rPr>
              <a:t>kurash</a:t>
            </a:r>
            <a:r>
              <a:rPr lang="en-US" altLang="ru-RU" sz="2800" dirty="0">
                <a:latin typeface="Arial" panose="020B0604020202020204" pitchFamily="34" charset="0"/>
              </a:rPr>
              <a:t> 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D:\Маме\Учительская деятельность\Модератор\9 класс\9 класс 3 четверть\9 класс урок 40 новЛонд\Рок кент Аляска Вид с Лисьего острова зимо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942667" y="0"/>
            <a:ext cx="4249333" cy="352312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Маме\Учительская деятельность\Модератор\9 класс\9 класс 3 четверть\9 класс урок 40 новЛонд\Р. Кент Мыс Мен зимой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9550" y="130627"/>
            <a:ext cx="4827916" cy="371523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Объект 5"/>
          <p:cNvSpPr txBox="1">
            <a:spLocks/>
          </p:cNvSpPr>
          <p:nvPr/>
        </p:nvSpPr>
        <p:spPr>
          <a:xfrm>
            <a:off x="336176" y="403412"/>
            <a:ext cx="6185648" cy="5773551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Будь то здоровый волк, человек не стал бы так сопротивляться, но ему было неприятно думать, что он попадёт в утробу этой мерзкой твари, почти падали. Ему стало противно. У него снова начался бред, сознание туманили галлюцинации, и светлые промежутки становились всё короче и реже.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862918" y="3980329"/>
            <a:ext cx="602428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</a:rPr>
              <a:t>сопротивляться – 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qarshilik</a:t>
            </a:r>
            <a:r>
              <a:rPr lang="en-US" sz="2800" dirty="0">
                <a:latin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</a:rPr>
              <a:t>qilmoq</a:t>
            </a:r>
            <a:endParaRPr lang="ru-RU" sz="2800" dirty="0">
              <a:latin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утроба = живот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ерзкий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yaramas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тварь – животное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адаль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o‘limtik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ред = галлюцинация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alahlash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https://i.ytimg.com/vi/MW1657Ph2c0/maxresdefaul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8502" y="4558659"/>
            <a:ext cx="3732134" cy="209932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63371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1976" y="484094"/>
            <a:ext cx="101027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4894" y="1855695"/>
            <a:ext cx="511287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статью о писателе и фрагмент рассказа.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Сделать иллюстрации к рассказу.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2" descr="https://4.bp.blogspot.com/-omVj09rwe8M/Wk5MUpZzd6I/AAAAAAAACwc/hfV6dI267S0fNLXWv7miXxpOku6dO1zzQCLcBGAs/s1600/Schoonov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31859" y="1975347"/>
            <a:ext cx="5422036" cy="339246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7552" y="712694"/>
            <a:ext cx="6611471" cy="5437375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None/>
              <a:defRPr/>
            </a:pP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   </a:t>
            </a:r>
            <a:r>
              <a:rPr lang="ru-RU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Джек </a:t>
            </a:r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Лондон родился 12 января 1876 года в Сан-Франциско (США). 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ru-RU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При </a:t>
            </a:r>
            <a:r>
              <a:rPr lang="ru-RU" dirty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рождении мальчик получил имя Джек </a:t>
            </a:r>
            <a:r>
              <a:rPr lang="ru-RU" dirty="0" err="1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Чейни</a:t>
            </a:r>
            <a:r>
              <a:rPr lang="ru-RU" dirty="0" smtClean="0">
                <a:solidFill>
                  <a:schemeClr val="accent4">
                    <a:lumMod val="1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Лондон – фамилия его отчима-фермера.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lnSpc>
                <a:spcPct val="80000"/>
              </a:lnSpc>
              <a:buNone/>
              <a:defRPr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Джек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Лондон рано начал самостоятельную трудовую жизнь, полную лишений. Школьником продавал утренние и вечерние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газеты. В четырнадцать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лет, поступил на консервную фабрику рабочим. Работа была очень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тяжёлой. Потом ловил устриц, боролся с браконьерами, был матросом.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0812" y="365125"/>
            <a:ext cx="3582988" cy="508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F:\джек Лондон\банка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949993"/>
              </a:clrFrom>
              <a:clrTo>
                <a:srgbClr val="949993">
                  <a:alpha val="0"/>
                </a:srgbClr>
              </a:clrTo>
            </a:clrChange>
          </a:blip>
          <a:srcRect/>
          <a:stretch>
            <a:fillRect/>
          </a:stretch>
        </p:blipFill>
        <p:spPr>
          <a:xfrm>
            <a:off x="6439679" y="5069541"/>
            <a:ext cx="1078688" cy="161364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24609993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42501"/>
          </a:xfrm>
        </p:spPr>
        <p:txBody>
          <a:bodyPr/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  <a:t>«Северные рассказы»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7170" name="Picture 2" descr="Jack London Genth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9399494" y="365125"/>
            <a:ext cx="2609850" cy="322897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extBox 1"/>
          <p:cNvSpPr txBox="1"/>
          <p:nvPr/>
        </p:nvSpPr>
        <p:spPr>
          <a:xfrm>
            <a:off x="354735" y="1186713"/>
            <a:ext cx="7619371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Весной 1897 года Джек Лондон поддался «золотой лихорадке» и уехал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 друзьями на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Аляску.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Поначалу им сопутствовала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удача — опередив многих других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золотоискателей, они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смогли пробиться к верховьям реки Юкон и застолбить участок.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золота на нём не оказалось, а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во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время зимовки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Лондон заболел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цингой.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 Сан-Франциско он вернулся в 1898 году, испытав на себе все прелести северной зимы.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Вместо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золота судьба одарила Джека Лондона встречами с будущими героями его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книг. </a:t>
            </a: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28206" y="3676100"/>
            <a:ext cx="4444476" cy="3173963"/>
          </a:xfrm>
          <a:prstGeom prst="rect">
            <a:avLst/>
          </a:prstGeom>
          <a:noFill/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01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6" name="Рисунок 9" descr="8dd3093872f06af170e4f29c97bfcfa4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32850" y="4724400"/>
            <a:ext cx="1543050" cy="19812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/>
        </p:spPr>
      </p:pic>
      <p:pic>
        <p:nvPicPr>
          <p:cNvPr id="81927" name="Рисунок 10" descr="1001025837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832850" y="2420938"/>
            <a:ext cx="1543050" cy="197961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/>
        </p:spPr>
      </p:pic>
      <p:pic>
        <p:nvPicPr>
          <p:cNvPr id="81928" name="Рисунок 12" descr="1000721187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95663" y="4724400"/>
            <a:ext cx="1331912" cy="19812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/>
        </p:spPr>
      </p:pic>
      <p:pic>
        <p:nvPicPr>
          <p:cNvPr id="81929" name="Рисунок 13" descr="mm531_24_09_01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945313" y="2420938"/>
            <a:ext cx="1454150" cy="197961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/>
        </p:spPr>
      </p:pic>
      <p:pic>
        <p:nvPicPr>
          <p:cNvPr id="10" name="Рисунок 9" descr="trip.jpg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89539" y="4724400"/>
            <a:ext cx="1266825" cy="19812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/>
        </p:spPr>
      </p:pic>
      <p:pic>
        <p:nvPicPr>
          <p:cNvPr id="13" name="Picture 7" descr="C:\Documents and Settings\IRINA\Рабочий стол\лондон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04976" y="4724400"/>
            <a:ext cx="1287463" cy="19812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/>
        </p:spPr>
      </p:pic>
      <p:pic>
        <p:nvPicPr>
          <p:cNvPr id="14" name="Picture 17" descr="1000084012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395663" y="2420938"/>
            <a:ext cx="1331912" cy="197961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/>
        </p:spPr>
      </p:pic>
      <p:pic>
        <p:nvPicPr>
          <p:cNvPr id="15" name="Picture 18" descr="G:\лондон\27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1703388" y="138113"/>
            <a:ext cx="1289050" cy="197961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/>
        </p:spPr>
      </p:pic>
      <p:pic>
        <p:nvPicPr>
          <p:cNvPr id="16" name="Picture 25" descr="G:\лондон\34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5189539" y="138113"/>
            <a:ext cx="1266825" cy="197961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/>
        </p:spPr>
      </p:pic>
      <p:pic>
        <p:nvPicPr>
          <p:cNvPr id="18" name="Picture 17" descr="G:\лондон\25.jp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5189539" y="2420938"/>
            <a:ext cx="1266825" cy="197961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/>
        </p:spPr>
      </p:pic>
      <p:pic>
        <p:nvPicPr>
          <p:cNvPr id="19" name="Picture 19" descr="G:\лондон\28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1704975" y="2420938"/>
            <a:ext cx="1277938" cy="197961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/>
        </p:spPr>
      </p:pic>
      <p:pic>
        <p:nvPicPr>
          <p:cNvPr id="20" name="Picture 20" descr="G:\лондон\29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3395663" y="138113"/>
            <a:ext cx="1331912" cy="197961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/>
        </p:spPr>
      </p:pic>
      <p:pic>
        <p:nvPicPr>
          <p:cNvPr id="21" name="Picture 23" descr="G:\лондон\32.jpg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6945313" y="138113"/>
            <a:ext cx="1454150" cy="197961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/>
        </p:spPr>
      </p:pic>
      <p:pic>
        <p:nvPicPr>
          <p:cNvPr id="26" name="Picture 7" descr="C:\Documents and Settings\IRINA\Рабочий стол\сердца трёх.png"/>
          <p:cNvPicPr>
            <a:picLocks noChangeAspect="1" noChangeArrowheads="1"/>
          </p:cNvPicPr>
          <p:nvPr/>
        </p:nvPicPr>
        <p:blipFill>
          <a:blip r:embed="rId15"/>
          <a:srcRect/>
          <a:stretch>
            <a:fillRect/>
          </a:stretch>
        </p:blipFill>
        <p:spPr bwMode="auto">
          <a:xfrm>
            <a:off x="6945314" y="4724400"/>
            <a:ext cx="1455737" cy="1981200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/>
        </p:spPr>
      </p:pic>
      <p:pic>
        <p:nvPicPr>
          <p:cNvPr id="28" name="Picture 7" descr="Белый клык  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832850" y="138113"/>
            <a:ext cx="1543050" cy="1979612"/>
          </a:xfrm>
          <a:prstGeom prst="rect">
            <a:avLst/>
          </a:prstGeom>
          <a:ln w="127000" cap="sq">
            <a:solidFill>
              <a:srgbClr val="00000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/>
        </p:spPr>
      </p:pic>
    </p:spTree>
    <p:extLst>
      <p:ext uri="{BB962C8B-B14F-4D97-AF65-F5344CB8AC3E}">
        <p14:creationId xmlns:p14="http://schemas.microsoft.com/office/powerpoint/2010/main" val="1892819231"/>
      </p:ext>
    </p:extLst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19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1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819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819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9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«Любовь к жизни»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64608" y="1785283"/>
            <a:ext cx="7111957" cy="4575175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Главный герой не назван в рассказе.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осле того, как его предал и бросил товарищ Билл, он направляется по канадской тундре на юг. </a:t>
            </a:r>
          </a:p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 время путешествия главный герой поранил ноги, изорвал всю свою одежду, потерял ружьё и шапку, в которой за подкладкой были спрятаны спички, встретился с медведем, вступил в единоборство с больным волком.</a:t>
            </a:r>
          </a:p>
          <a:p>
            <a:endParaRPr lang="ru-RU" dirty="0"/>
          </a:p>
        </p:txBody>
      </p:sp>
      <p:pic>
        <p:nvPicPr>
          <p:cNvPr id="5" name="Picture 4" descr="ÐÐ¾ÑÐ¾Ð¶ÐµÐµ Ð¸Ð·Ð¾Ð±ÑÐ°Ð¶ÐµÐ½Ð¸Ðµ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l="7714" t="6338" r="8103" b="9521"/>
          <a:stretch/>
        </p:blipFill>
        <p:spPr bwMode="auto">
          <a:xfrm>
            <a:off x="7644915" y="1138930"/>
            <a:ext cx="3959897" cy="5285122"/>
          </a:xfrm>
          <a:prstGeom prst="rect">
            <a:avLst/>
          </a:prstGeom>
          <a:noFill/>
          <a:effectLst>
            <a:softEdge rad="317500"/>
          </a:effectLst>
        </p:spPr>
      </p:pic>
      <p:pic>
        <p:nvPicPr>
          <p:cNvPr id="6" name="Picture 6" descr="ÐÐ°ÑÑÐ¸Ð½ÐºÐ¸ Ð¿Ð¾ Ð·Ð°Ð¿ÑÐ¾ÑÑ &quot;love of life jack london&quot;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</a:blip>
          <a:srcRect t="12623" b="20823"/>
          <a:stretch>
            <a:fillRect/>
          </a:stretch>
        </p:blipFill>
        <p:spPr bwMode="auto">
          <a:xfrm>
            <a:off x="7131149" y="4746812"/>
            <a:ext cx="1649046" cy="1613646"/>
          </a:xfrm>
          <a:prstGeom prst="ellipse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7194176" y="4654808"/>
            <a:ext cx="4315098" cy="89956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Большое Медвежье озеро</a:t>
            </a:r>
            <a:endParaRPr lang="ru-RU" dirty="0"/>
          </a:p>
        </p:txBody>
      </p:sp>
      <p:pic>
        <p:nvPicPr>
          <p:cNvPr id="26626" name="Picture 2" descr="Great Bear Lak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2739" y="772508"/>
            <a:ext cx="4519264" cy="359927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628" name="Picture 4" descr="ÐÐ°Ð½Ð°Ð´Ð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1236" y="147917"/>
            <a:ext cx="4141120" cy="351995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Содержимое 3"/>
          <p:cNvSpPr>
            <a:spLocks noGrp="1"/>
          </p:cNvSpPr>
          <p:nvPr>
            <p:ph sz="half" idx="2"/>
          </p:nvPr>
        </p:nvSpPr>
        <p:spPr>
          <a:xfrm>
            <a:off x="195686" y="3778624"/>
            <a:ext cx="6794324" cy="293145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Маршрут героя прошёл от местности к северу от Большого Медвежьего озера до впадения реки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Коппермайн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  в Северный Ледовитый океан. Там его подобрало китобойное судно и доставило в Сан-Франциско. 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44091" y="4986553"/>
            <a:ext cx="5863916" cy="12259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Река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Коппермайн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Скалы. Тундра. Редкие растения.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8674" name="Picture 2" descr="Rocky Defile, Coppermine Rive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57265" y="2308724"/>
            <a:ext cx="4486193" cy="337361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676" name="Picture 4" descr="File:Coppermine mouth 182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2007" y="320865"/>
            <a:ext cx="6096000" cy="4343400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982943" y="5083129"/>
            <a:ext cx="3881845" cy="1325563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  <a:t>Север в картинах </a:t>
            </a:r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  <a:t>Рокуэлла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chemeClr val="accent1">
                    <a:lumMod val="50000"/>
                  </a:schemeClr>
                </a:solidFill>
              </a:rPr>
              <a:t> Кента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26" name="Picture 2" descr="D:\Маме\Учительская деятельность\Модератор\9 класс\9 класс 3 четверть\9 класс урок 40 новЛонд\1180px-Rockwell_Kent_-_Snow_Fields_(Winter_in_the_Berkshires)_-_Google_Art_Project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06454" y="220986"/>
            <a:ext cx="4983840" cy="432495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Прямоугольник 5"/>
          <p:cNvSpPr>
            <a:spLocks noChangeArrowheads="1"/>
          </p:cNvSpPr>
          <p:nvPr/>
        </p:nvSpPr>
        <p:spPr bwMode="auto">
          <a:xfrm>
            <a:off x="793376" y="551963"/>
            <a:ext cx="6213078" cy="19082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dirty="0" smtClean="0">
                <a:latin typeface="Arial" panose="020B0604020202020204" pitchFamily="34" charset="0"/>
              </a:rPr>
              <a:t>миля – </a:t>
            </a:r>
            <a:r>
              <a:rPr lang="ru-RU" altLang="ru-RU" sz="2800" dirty="0">
                <a:latin typeface="Arial" panose="020B0604020202020204" pitchFamily="34" charset="0"/>
              </a:rPr>
              <a:t>1882 </a:t>
            </a:r>
            <a:r>
              <a:rPr lang="ru-RU" altLang="ru-RU" sz="2800" dirty="0" smtClean="0">
                <a:latin typeface="Arial" panose="020B0604020202020204" pitchFamily="34" charset="0"/>
              </a:rPr>
              <a:t>метра</a:t>
            </a:r>
          </a:p>
          <a:p>
            <a:pPr eaLnBrk="1" hangingPunct="1"/>
            <a:r>
              <a:rPr lang="ru-RU" altLang="ru-RU" sz="2800" dirty="0">
                <a:latin typeface="Arial" panose="020B0604020202020204" pitchFamily="34" charset="0"/>
              </a:rPr>
              <a:t>б</a:t>
            </a:r>
            <a:r>
              <a:rPr lang="ru-RU" altLang="ru-RU" sz="2800" dirty="0" smtClean="0">
                <a:latin typeface="Arial" panose="020B0604020202020204" pitchFamily="34" charset="0"/>
              </a:rPr>
              <a:t>абье лето – теплые дни в самом начале осени</a:t>
            </a:r>
            <a:endParaRPr lang="ru-RU" altLang="ru-RU" sz="2800" dirty="0">
              <a:latin typeface="Arial" panose="020B0604020202020204" pitchFamily="34" charset="0"/>
            </a:endParaRPr>
          </a:p>
          <a:p>
            <a:pPr eaLnBrk="1" hangingPunct="1"/>
            <a:r>
              <a:rPr lang="ru-RU" altLang="ru-RU" sz="3400" b="1" dirty="0">
                <a:latin typeface="Segoe UI Semibold" panose="020B0702040204020203" pitchFamily="34" charset="0"/>
              </a:rPr>
              <a:t>   </a:t>
            </a:r>
            <a:endParaRPr lang="ru-RU" altLang="ru-RU" sz="3400" b="1" dirty="0">
              <a:solidFill>
                <a:srgbClr val="00B050"/>
              </a:solidFill>
              <a:latin typeface="Segoe UI Semibold" panose="020B0702040204020203" pitchFamily="34" charset="0"/>
            </a:endParaRPr>
          </a:p>
        </p:txBody>
      </p:sp>
      <p:pic>
        <p:nvPicPr>
          <p:cNvPr id="6" name="Picture 2" descr="https://3.bp.blogspot.com/-5PgiX60KO1E/Wk_-zf3KH3I/AAAAAAAACws/SKvDFj8KHNgfkR5e1gt3kNmV8uqMN2-QQCLcBGAs/s1600/Blumenschein.jpg"/>
          <p:cNvPicPr>
            <a:picLocks noChangeAspect="1" noChangeArrowheads="1"/>
          </p:cNvPicPr>
          <p:nvPr/>
        </p:nvPicPr>
        <p:blipFill rotWithShape="1">
          <a:blip r:embed="rId3"/>
          <a:srcRect l="65753"/>
          <a:stretch/>
        </p:blipFill>
        <p:spPr bwMode="auto">
          <a:xfrm>
            <a:off x="793376" y="2791155"/>
            <a:ext cx="2376353" cy="372483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Маме\Учительская деятельность\Модератор\9 класс\9 класс 3 четверть\9 класс урок 40 новЛонд\1626125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96835" y="0"/>
            <a:ext cx="5675294" cy="3603812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42047" y="1075764"/>
            <a:ext cx="5943600" cy="5674660"/>
          </a:xfrm>
        </p:spPr>
        <p:txBody>
          <a:bodyPr>
            <a:normAutofit/>
          </a:bodyPr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концу пятого дня до корабля всё ещё оставалось миль семь, а он теперь не мог пройти и мили в день. Бабье лето ещё держалось, а он то полз на четвереньках, то падал без чувств, и по его следам всё так же тащился больной волк, кашляя и чихая. 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782111" y="3913094"/>
            <a:ext cx="598406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altLang="ru-RU" sz="2800" dirty="0">
                <a:latin typeface="Arial" panose="020B0604020202020204" pitchFamily="34" charset="0"/>
              </a:rPr>
              <a:t>падал без чувств  </a:t>
            </a:r>
            <a:r>
              <a:rPr lang="en-US" altLang="ru-RU" sz="2800" dirty="0" smtClean="0">
                <a:latin typeface="Arial" panose="020B0604020202020204" pitchFamily="34" charset="0"/>
              </a:rPr>
              <a:t>– </a:t>
            </a:r>
            <a:r>
              <a:rPr lang="en-US" altLang="ru-RU" sz="2800" dirty="0" err="1" smtClean="0">
                <a:latin typeface="Arial" panose="020B0604020202020204" pitchFamily="34" charset="0"/>
              </a:rPr>
              <a:t>hushsiz</a:t>
            </a:r>
            <a:r>
              <a:rPr lang="en-US" altLang="ru-RU" sz="2800" dirty="0" smtClean="0">
                <a:latin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</a:rPr>
              <a:t>yiqildi</a:t>
            </a:r>
            <a:r>
              <a:rPr lang="en-US" altLang="ru-RU" sz="2800" dirty="0">
                <a:latin typeface="Arial" panose="020B0604020202020204" pitchFamily="34" charset="0"/>
              </a:rPr>
              <a:t> </a:t>
            </a:r>
            <a:endParaRPr lang="ru-RU" altLang="ru-RU" sz="2800" dirty="0" smtClean="0">
              <a:latin typeface="Arial" panose="020B0604020202020204" pitchFamily="34" charset="0"/>
            </a:endParaRPr>
          </a:p>
          <a:p>
            <a:r>
              <a:rPr lang="ru-RU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четвереньках  –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emaklamoq</a:t>
            </a:r>
            <a:r>
              <a:rPr lang="ru-RU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emaklab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yurmoq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sz="2800" dirty="0">
                <a:latin typeface="Arial" panose="020B0604020202020204" pitchFamily="34" charset="0"/>
              </a:rPr>
              <a:t>след </a:t>
            </a:r>
            <a:r>
              <a:rPr lang="en-US" altLang="ru-RU" sz="2800" dirty="0">
                <a:latin typeface="Arial" panose="020B0604020202020204" pitchFamily="34" charset="0"/>
              </a:rPr>
              <a:t>–  </a:t>
            </a:r>
            <a:r>
              <a:rPr lang="en-US" altLang="ru-RU" sz="2800" dirty="0" err="1">
                <a:latin typeface="Arial" panose="020B0604020202020204" pitchFamily="34" charset="0"/>
              </a:rPr>
              <a:t>iz</a:t>
            </a:r>
            <a:r>
              <a:rPr lang="en-US" altLang="ru-RU" sz="2800" dirty="0">
                <a:latin typeface="Arial" panose="020B0604020202020204" pitchFamily="34" charset="0"/>
              </a:rPr>
              <a:t> </a:t>
            </a:r>
            <a:endParaRPr lang="ru-RU" alt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тащиться –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sudralib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yurmoq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369</TotalTime>
  <Words>496</Words>
  <Application>Microsoft Office PowerPoint</Application>
  <PresentationFormat>Широкоэкранный</PresentationFormat>
  <Paragraphs>50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Segoe UI Semibold</vt:lpstr>
      <vt:lpstr>Тема Office</vt:lpstr>
      <vt:lpstr>Русский язык</vt:lpstr>
      <vt:lpstr>Презентация PowerPoint</vt:lpstr>
      <vt:lpstr>«Северные рассказы»</vt:lpstr>
      <vt:lpstr>Презентация PowerPoint</vt:lpstr>
      <vt:lpstr>«Любовь к жизни»</vt:lpstr>
      <vt:lpstr>Презентация PowerPoint</vt:lpstr>
      <vt:lpstr>Презентация PowerPoint</vt:lpstr>
      <vt:lpstr>Север в картинах Рокуэлла Кента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Учетная запись Майкрософт</cp:lastModifiedBy>
  <cp:revision>42</cp:revision>
  <dcterms:created xsi:type="dcterms:W3CDTF">2018-08-03T11:59:51Z</dcterms:created>
  <dcterms:modified xsi:type="dcterms:W3CDTF">2021-01-19T05:38:08Z</dcterms:modified>
</cp:coreProperties>
</file>