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71" r:id="rId2"/>
    <p:sldId id="305" r:id="rId3"/>
    <p:sldId id="312" r:id="rId4"/>
    <p:sldId id="313" r:id="rId5"/>
    <p:sldId id="314" r:id="rId6"/>
    <p:sldId id="315" r:id="rId7"/>
    <p:sldId id="316" r:id="rId8"/>
    <p:sldId id="318" r:id="rId9"/>
    <p:sldId id="319" r:id="rId10"/>
    <p:sldId id="310" r:id="rId11"/>
    <p:sldId id="294" r:id="rId12"/>
    <p:sldId id="309" r:id="rId13"/>
    <p:sldId id="295" r:id="rId14"/>
    <p:sldId id="311" r:id="rId15"/>
    <p:sldId id="320" r:id="rId16"/>
    <p:sldId id="306" r:id="rId17"/>
    <p:sldId id="291" r:id="rId18"/>
    <p:sldId id="301" r:id="rId19"/>
    <p:sldId id="302" r:id="rId20"/>
    <p:sldId id="303" r:id="rId21"/>
    <p:sldId id="321" r:id="rId22"/>
    <p:sldId id="296" r:id="rId23"/>
  </p:sldIdLst>
  <p:sldSz cx="12169775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840" y="-102"/>
      </p:cViewPr>
      <p:guideLst>
        <p:guide orient="horz" pos="2160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E20750-CA7D-45D6-9F05-C451CAB47BCF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7350" y="685800"/>
            <a:ext cx="60833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B12FD4-0151-462B-B127-DAAAAE8C80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4F2EB85-F240-4514-8408-1EC49D03507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30427"/>
            <a:ext cx="10344309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886200"/>
            <a:ext cx="851884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74640"/>
            <a:ext cx="2738199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89" y="274640"/>
            <a:ext cx="8011768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9" y="4406902"/>
            <a:ext cx="1034430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9" y="2906713"/>
            <a:ext cx="1034430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00202"/>
            <a:ext cx="53749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00202"/>
            <a:ext cx="53749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35113"/>
            <a:ext cx="53770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174875"/>
            <a:ext cx="53770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35113"/>
            <a:ext cx="537921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174875"/>
            <a:ext cx="537921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90" y="273050"/>
            <a:ext cx="400377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3052"/>
            <a:ext cx="680324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90" y="1435102"/>
            <a:ext cx="400377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800600"/>
            <a:ext cx="730186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12775"/>
            <a:ext cx="730186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367338"/>
            <a:ext cx="730186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90" y="274638"/>
            <a:ext cx="1095279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90" y="1600202"/>
            <a:ext cx="1095279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90" y="6356352"/>
            <a:ext cx="28396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356352"/>
            <a:ext cx="3853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3" y="6356352"/>
            <a:ext cx="28396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emf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" y="-262246"/>
            <a:ext cx="12157712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2757" y="241937"/>
            <a:ext cx="8286297" cy="1170816"/>
          </a:xfrm>
          <a:prstGeom prst="rect">
            <a:avLst/>
          </a:prstGeom>
        </p:spPr>
        <p:txBody>
          <a:bodyPr vert="horz" wrap="square" lIns="0" tIns="31733" rIns="0" bIns="0" rtlCol="0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spc="-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Русский язык</a:t>
            </a:r>
            <a:endParaRPr sz="7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06422" y="2340421"/>
            <a:ext cx="8927383" cy="4211284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Александр Грин</a:t>
            </a:r>
          </a:p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«Алые паруса»</a:t>
            </a:r>
          </a:p>
          <a:p>
            <a:pPr marL="13031"/>
            <a:endParaRPr lang="ru-RU" sz="41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100" b="1" spc="5" dirty="0" err="1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4533" marR="632680">
              <a:spcBef>
                <a:spcPts val="1519"/>
              </a:spcBef>
            </a:pP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100" dirty="0">
              <a:latin typeface="Arial"/>
              <a:cs typeface="Arial"/>
            </a:endParaRPr>
          </a:p>
          <a:p>
            <a:pPr marL="40014">
              <a:spcBef>
                <a:spcPts val="239"/>
              </a:spcBef>
            </a:pP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4035" y="2402677"/>
            <a:ext cx="726433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924035" y="4675252"/>
            <a:ext cx="726433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31421" y="392422"/>
            <a:ext cx="986447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36354" y="130100"/>
            <a:ext cx="1902556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02229" y="936498"/>
            <a:ext cx="1169903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182704" y="203409"/>
            <a:ext cx="1463505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22530" name="Picture 2" descr="Статьи по тегу Александр Гри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5019" y="2428868"/>
            <a:ext cx="4701000" cy="314327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9848" y="357166"/>
            <a:ext cx="6143668" cy="5768999"/>
          </a:xfrm>
        </p:spPr>
        <p:txBody>
          <a:bodyPr>
            <a:normAutofit fontScale="92500"/>
          </a:bodyPr>
          <a:lstStyle/>
          <a:p>
            <a:pPr fontAlgn="base"/>
            <a:r>
              <a:rPr lang="ru-RU" dirty="0" smtClean="0">
                <a:latin typeface="Arial" pitchFamily="34" charset="0"/>
                <a:cs typeface="Arial" pitchFamily="34" charset="0"/>
              </a:rPr>
              <a:t>Из воспоминаний Александра Грина: «Я был матросом, грузчиком, актёром, переписывал роли для театра, работал на золотых приисках, на доменном заводе, на торфяных болотах, на рыбных промыслах; был дровосеком, босяком, писцом в канцелярии, охотником, революционером, ссыльным, матросом на барже, солдатом, землекопом...»</a:t>
            </a:r>
          </a:p>
        </p:txBody>
      </p:sp>
      <p:pic>
        <p:nvPicPr>
          <p:cNvPr id="37890" name="Picture 2" descr="Умные мысли: Александр Гр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42209" y="214290"/>
            <a:ext cx="3771900" cy="487680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971" y="357166"/>
            <a:ext cx="7000924" cy="5786478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Грин прожил тяжёлую жизнь. Все в ней, как нарочно, сложилось так, чтобы сделать из Грина преступника или злого человека. Но этот угрюмый человек пронёс через все испытания дар могучего воображения, чистоту чувств и застенчивую улыбку.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 Грин создал в своих книгах мир весёлых и смелых людей, прекрасную солнечную землю — землю, не нанесённую на карту, и удивительные события, кружащие голову читателя.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 descr="Александр Гр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27895" y="0"/>
            <a:ext cx="4941880" cy="3294587"/>
          </a:xfrm>
          <a:prstGeom prst="rect">
            <a:avLst/>
          </a:prstGeom>
          <a:noFill/>
        </p:spPr>
      </p:pic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3"/>
          <a:srcRect l="43472" t="37109" r="43351" b="28711"/>
          <a:stretch>
            <a:fillRect/>
          </a:stretch>
        </p:blipFill>
        <p:spPr bwMode="auto">
          <a:xfrm rot="21046495">
            <a:off x="6917161" y="2550127"/>
            <a:ext cx="1714512" cy="250033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459" name="Picture 3" descr="Читать бесплатно электронную книгу Зеленая лампа. Александр Степанович Грин  онлайн. Скачать в FB2, EPUB, MOBI - LibreBook.m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679628">
            <a:off x="8156589" y="3714752"/>
            <a:ext cx="2012149" cy="278605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461" name="Picture 5" descr="Книга: &quot;Бегущая по волнам&quot; - Александр Грин. Купить книгу, читать рецензии  | ISBN 978-5-17-095707-1 | Лабиринт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13977" y="3071810"/>
            <a:ext cx="1895941" cy="271464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8409" y="285728"/>
            <a:ext cx="7500990" cy="6215106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Шёл 1920 год. Грин служил в караульном полку, под Псковом. Там он заболел сыпным тифом. Его привезли в Петроград и вместе с сотнями сыпнотифозных положили в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Боткинские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бараки. Грин болел тяжело и вышел из больницы почти инвалидом.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Без дома, полубольной и голодный, с тяжелыми головокружениями он бродил целые дни по городу в поисках пищи и тепла. Было время очередей, пайков, коптилок, чёрствых корок хлеба и обледенелых квартир. Мысль о смерти становилась всё назойливее и крепче.</a:t>
            </a:r>
            <a:endParaRPr lang="ru-RU" sz="2800" dirty="0"/>
          </a:p>
        </p:txBody>
      </p:sp>
      <p:pic>
        <p:nvPicPr>
          <p:cNvPr id="38914" name="Picture 2" descr="Петербург в 1921 году: home_for_heroes — LiveJourn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85283" y="0"/>
            <a:ext cx="3084492" cy="3994418"/>
          </a:xfrm>
          <a:prstGeom prst="rect">
            <a:avLst/>
          </a:prstGeom>
          <a:noFill/>
        </p:spPr>
      </p:pic>
      <p:pic>
        <p:nvPicPr>
          <p:cNvPr id="38916" name="Picture 4" descr="https://img-fotki.yandex.ru/get/5901/alex-hedin.7d/0_5062b_f5e113b3_ori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27961" y="3883572"/>
            <a:ext cx="4441813" cy="29744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971" y="285728"/>
            <a:ext cx="7000924" cy="621510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Спасителем явился Максим Горький. Он узнал о тяжёлом положении Грина и сделал для него всё. По просьбе Горького Грину дали академический паёк и комнату на Мойке, в «Доме искусств», — тёплую, светлую, с постелью и со столом. Замученному Грину особенно драгоценным казался этот стол — за ним можно было писать. Кроме того, Горький дал Грину работу.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Из самого глубокого отчаяния и ожидания смерти Грин был возвращён к жизни рукою Горького. Часто по ночам, вспоминая свою тяжёлую жизнь и помощь Горького, ещё не оправившийся от болезни Грин плакал от благодарности».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 descr="https://img-fotki.yandex.ru/get/4510/alex-hedin.7d/0_50623_5dcad9d9_or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3647" y="0"/>
            <a:ext cx="4656128" cy="6844509"/>
          </a:xfrm>
          <a:prstGeom prst="rect">
            <a:avLst/>
          </a:prstGeom>
          <a:noFill/>
        </p:spPr>
      </p:pic>
      <p:pic>
        <p:nvPicPr>
          <p:cNvPr id="18436" name="Picture 4" descr="Максим Горький о городе Желтого Дьявола: pet_and — LiveJournal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13647" y="0"/>
            <a:ext cx="3143272" cy="26128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971" y="357166"/>
            <a:ext cx="6429420" cy="6072230"/>
          </a:xfrm>
        </p:spPr>
        <p:txBody>
          <a:bodyPr>
            <a:normAutofit fontScale="85000" lnSpcReduction="20000"/>
          </a:bodyPr>
          <a:lstStyle/>
          <a:p>
            <a:r>
              <a:rPr lang="ru-RU" sz="3300" dirty="0" smtClean="0">
                <a:latin typeface="Arial" pitchFamily="34" charset="0"/>
                <a:cs typeface="Arial" pitchFamily="34" charset="0"/>
              </a:rPr>
              <a:t>Внешность Грина лучше всего говорила о его жизни. Это был необычайно худой, высокий сутулый человек, с лицом, иссеченным  тысячами морщин и шрамов, с усталыми глазами. Эти глаза загорались прекрасным блеском только в минуты чтения или выдумывания необычайных рассказов.. </a:t>
            </a:r>
          </a:p>
          <a:p>
            <a:r>
              <a:rPr lang="ru-RU" sz="3300" dirty="0" smtClean="0">
                <a:latin typeface="Arial" pitchFamily="34" charset="0"/>
                <a:cs typeface="Arial" pitchFamily="34" charset="0"/>
              </a:rPr>
              <a:t>И в это время он начал обдумывать «Алые паруса». Шагая по разбитым войной дорогам, Грин в солдатском мешке вместе с парой портянок и сменой белья носил фрагменты рукописи «Алых парусов».</a:t>
            </a:r>
          </a:p>
          <a:p>
            <a:endParaRPr lang="ru-RU" dirty="0"/>
          </a:p>
        </p:txBody>
      </p:sp>
      <p:pic>
        <p:nvPicPr>
          <p:cNvPr id="50178" name="Picture 2" descr="Грин Александ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70837" y="785794"/>
            <a:ext cx="3848100" cy="4924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3" descr="ростральная 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509874" cy="5519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Рисунок 5" descr="ростральная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513383" y="0"/>
            <a:ext cx="684549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TextBox 1"/>
          <p:cNvSpPr txBox="1">
            <a:spLocks noChangeArrowheads="1"/>
          </p:cNvSpPr>
          <p:nvPr/>
        </p:nvSpPr>
        <p:spPr bwMode="auto">
          <a:xfrm>
            <a:off x="4941879" y="1785926"/>
            <a:ext cx="492085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dirty="0">
                <a:latin typeface="Arial" pitchFamily="34" charset="0"/>
                <a:cs typeface="Arial" pitchFamily="34" charset="0"/>
              </a:rPr>
              <a:t>Ростральная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1" y="5500702"/>
            <a:ext cx="6370639" cy="138499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Модель корабля с алыми парусами рождает 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душе образы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любимой книги - «Алые паруса».. 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Иллюстрация к повести Александра Грина «Алые паруса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286500" cy="41910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98409" y="4357694"/>
            <a:ext cx="935837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Однажды Александр Степанович увидел в витрине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с игрушками лодочку с белыми парусами. Она очень понравилась его жене Нине. В 1916-1922 годах Грин написал повесть «Алые паруса», которая его прославила. Повесть посвящена Нине Грин.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6870" name="Picture 6" descr="Александр Грин и его вторая жена Ни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4705" y="1"/>
            <a:ext cx="6215069" cy="4143380"/>
          </a:xfrm>
          <a:prstGeom prst="rect">
            <a:avLst/>
          </a:prstGeom>
          <a:noFill/>
        </p:spPr>
      </p:pic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4"/>
          <a:srcRect l="42923" t="41015" r="42252" b="32617"/>
          <a:stretch>
            <a:fillRect/>
          </a:stretch>
        </p:blipFill>
        <p:spPr bwMode="auto">
          <a:xfrm>
            <a:off x="9371035" y="4357694"/>
            <a:ext cx="2500306" cy="250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13185" y="0"/>
            <a:ext cx="7936945" cy="53911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727433" y="5857892"/>
            <a:ext cx="8062077" cy="52322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Жюль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Бретон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«Под пиниями». Музей в Лилле  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6971" y="285728"/>
            <a:ext cx="378621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Алые паруса» — поэма, утверждающая силу человеческого духа, просвеченная насквозь, как утренним солнцем, юностью и верой в то, что человек должен стремиться к счастью и способен своими же руками совершать чудеса</a:t>
            </a:r>
            <a:endParaRPr lang="ru-RU" dirty="0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90" y="274638"/>
            <a:ext cx="3976199" cy="1143000"/>
          </a:xfrm>
        </p:spPr>
        <p:txBody>
          <a:bodyPr/>
          <a:lstStyle/>
          <a:p>
            <a:r>
              <a:rPr lang="ru-RU" dirty="0" smtClean="0"/>
              <a:t>Феерия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971" y="1357298"/>
            <a:ext cx="6215106" cy="497207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Театральное, цирковое или эстрадное представление с фантастическим сюжетом, красочными костюмами и декорациями, с широким использованием сценических эффектов. </a:t>
            </a:r>
          </a:p>
          <a:p>
            <a:pPr marL="514350" indent="-514350"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2. Волшебное, сказочное зрелище. </a:t>
            </a:r>
            <a:r>
              <a:rPr lang="ru-RU" sz="3000" i="1" dirty="0" smtClean="0">
                <a:latin typeface="Arial" pitchFamily="34" charset="0"/>
                <a:cs typeface="Arial" pitchFamily="34" charset="0"/>
              </a:rPr>
              <a:t>Ф. зимнего леса. Феерия лунной ночи на море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5122" name="Picture 2" descr="Алые паруса&quot;-2015: История праздника, программа, маршруты транспор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7763" y="214290"/>
            <a:ext cx="5724525" cy="421005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Вопросы для размышления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971" y="1571612"/>
            <a:ext cx="6000792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 </a:t>
            </a:r>
          </a:p>
          <a:p>
            <a:pPr>
              <a:buNone/>
            </a:pPr>
            <a:r>
              <a:rPr lang="ru-RU" dirty="0" smtClean="0"/>
              <a:t>    Что заставило </a:t>
            </a:r>
            <a:r>
              <a:rPr lang="ru-RU" dirty="0" err="1" smtClean="0"/>
              <a:t>Эгля</a:t>
            </a:r>
            <a:r>
              <a:rPr lang="ru-RU" dirty="0" smtClean="0"/>
              <a:t> рассказать маленькой мечтательнице историю о корабле с алыми парусами?</a:t>
            </a:r>
          </a:p>
          <a:p>
            <a:pPr>
              <a:buNone/>
            </a:pPr>
            <a:r>
              <a:rPr lang="ru-RU" dirty="0" smtClean="0"/>
              <a:t>     Почему </a:t>
            </a:r>
            <a:r>
              <a:rPr lang="ru-RU" dirty="0" err="1" smtClean="0"/>
              <a:t>Ассоль</a:t>
            </a:r>
            <a:r>
              <a:rPr lang="ru-RU" dirty="0" smtClean="0"/>
              <a:t> поверила в сказку </a:t>
            </a:r>
            <a:r>
              <a:rPr lang="ru-RU" dirty="0" err="1" smtClean="0"/>
              <a:t>Эгля</a:t>
            </a:r>
            <a:r>
              <a:rPr lang="ru-RU" dirty="0" smtClean="0"/>
              <a:t>? </a:t>
            </a:r>
          </a:p>
          <a:p>
            <a:pPr>
              <a:buNone/>
            </a:pPr>
            <a:r>
              <a:rPr lang="ru-RU" dirty="0" smtClean="0"/>
              <a:t>    Как вы понимаете слова </a:t>
            </a:r>
            <a:r>
              <a:rPr lang="ru-RU" dirty="0" err="1" smtClean="0"/>
              <a:t>Эгля</a:t>
            </a:r>
            <a:r>
              <a:rPr lang="ru-RU" dirty="0" smtClean="0"/>
              <a:t>: «Но у вас не рассказывают сказок. У вас не поют песен»?</a:t>
            </a:r>
          </a:p>
          <a:p>
            <a:endParaRPr lang="ru-RU" dirty="0"/>
          </a:p>
        </p:txBody>
      </p:sp>
      <p:pic>
        <p:nvPicPr>
          <p:cNvPr id="3074" name="Picture 2" descr="Лонгрен - биография, значение имени, внешность, характер, цитаты - 24С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83275" y="1857364"/>
            <a:ext cx="6286500" cy="4191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ртрет Александра Гри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6442077" cy="4294720"/>
          </a:xfrm>
          <a:prstGeom prst="rect">
            <a:avLst/>
          </a:prstGeom>
          <a:noFill/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369847" y="4500570"/>
            <a:ext cx="9215502" cy="21431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Светлое будущее казалось Грину далёким,    а он хотел осязать его сейчас, немедленно.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                                      К Паустовский.</a:t>
            </a:r>
          </a:p>
          <a:p>
            <a:endParaRPr lang="ru-RU" dirty="0"/>
          </a:p>
        </p:txBody>
      </p:sp>
      <p:pic>
        <p:nvPicPr>
          <p:cNvPr id="6" name="Рисунок 6" descr="гринландия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4768" y="0"/>
            <a:ext cx="5715008" cy="428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D:\клипарт\аладин\0_d0cb5_67e82993_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8860515" y="4071942"/>
            <a:ext cx="3038210" cy="25951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Вопросы для размышления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6870705" cy="5026029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Как вы понимаете выражение «подарить мечту»?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Эгль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придумал будущее для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Ассоль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заставил её поверить в мечту. Не ошибся ли он?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Как по-вашему, чем был рассказ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Эгля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 выдумкой сказочника, злой шуткой бродяги или подарком доброго волшебника?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Верите ли вы в сказки? Нужны ли сказки детям? А взрослым?</a:t>
            </a:r>
          </a:p>
          <a:p>
            <a:endParaRPr lang="ru-RU" dirty="0"/>
          </a:p>
        </p:txBody>
      </p:sp>
      <p:pic>
        <p:nvPicPr>
          <p:cNvPr id="2050" name="Picture 2" descr="Ассоль из Алых парусов Грина: образ и характеристика героини | tvercult.ru"/>
          <p:cNvPicPr>
            <a:picLocks noChangeAspect="1" noChangeArrowheads="1"/>
          </p:cNvPicPr>
          <p:nvPr/>
        </p:nvPicPr>
        <p:blipFill>
          <a:blip r:embed="rId2"/>
          <a:srcRect r="9778"/>
          <a:stretch>
            <a:fillRect/>
          </a:stretch>
        </p:blipFill>
        <p:spPr bwMode="auto">
          <a:xfrm>
            <a:off x="7013581" y="1142984"/>
            <a:ext cx="5156194" cy="36290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8409" y="1643050"/>
            <a:ext cx="5476397" cy="4525963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Прочитать самостоятельно фрагмент феерии.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Посмотреть фильм «Алые паруса». </a:t>
            </a:r>
          </a:p>
          <a:p>
            <a:endParaRPr lang="ru-RU" dirty="0"/>
          </a:p>
        </p:txBody>
      </p:sp>
      <p:pic>
        <p:nvPicPr>
          <p:cNvPr id="4" name="Picture 2" descr="Памятник Александру Грину в Киров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5513383" y="1214422"/>
            <a:ext cx="6286500" cy="419100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8490" y="1600202"/>
            <a:ext cx="3118943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22" name="Picture 2" descr="https://upload.wikimedia.org/wikipedia/commons/thumb/6/69/Scarlet_Sails_first_edition_cover.jpg/240px-Scarlet_Sails_first_edition_cov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99531" y="1785926"/>
            <a:ext cx="2786082" cy="4283602"/>
          </a:xfrm>
          <a:prstGeom prst="rect">
            <a:avLst/>
          </a:prstGeom>
          <a:noFill/>
        </p:spPr>
      </p:pic>
      <p:pic>
        <p:nvPicPr>
          <p:cNvPr id="5" name="Содержимое 4" descr="Коллаж с Грином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9847" y="0"/>
            <a:ext cx="3500462" cy="4302039"/>
          </a:xfrm>
          <a:prstGeom prst="rect">
            <a:avLst/>
          </a:prstGeom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0"/>
          </a:effectLst>
        </p:spPr>
      </p:pic>
      <p:pic>
        <p:nvPicPr>
          <p:cNvPr id="6" name="Picture 2" descr="Последнее прижизненное фото Александра Грин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47549" y="0"/>
            <a:ext cx="6322226" cy="4214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 txBox="1">
            <a:spLocks/>
          </p:cNvSpPr>
          <p:nvPr/>
        </p:nvSpPr>
        <p:spPr>
          <a:xfrm>
            <a:off x="1" y="2428868"/>
            <a:ext cx="5168852" cy="421484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Возле входа в музей большая рельефная карта-панно выдуманной страны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Гринландии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с нанесёнными на неё названиями городов, островов и проливов -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Лисс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Гель-Гью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остров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Рено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пролив Бурь... 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https://upload.wikimedia.org/wikipedia/commons/thumb/d/d4/%D0%90%D0%BB%D0%B5%D0%BA%D1%81%D0%B0%D0%BD%D0%B4%D1%80_%D0%93%D1%80%D0%B8%D0%BD.jpg/220px-%D0%90%D0%BB%D0%B5%D0%BA%D1%81%D0%B0%D0%BD%D0%B4%D1%80_%D0%93%D1%80%D0%B8%D0%BD.jpg"/>
          <p:cNvPicPr>
            <a:picLocks noChangeAspect="1" noChangeArrowheads="1"/>
          </p:cNvPicPr>
          <p:nvPr/>
        </p:nvPicPr>
        <p:blipFill>
          <a:blip r:embed="rId2"/>
          <a:srcRect r="16923" b="48890"/>
          <a:stretch>
            <a:fillRect/>
          </a:stretch>
        </p:blipFill>
        <p:spPr bwMode="auto">
          <a:xfrm>
            <a:off x="7370772" y="0"/>
            <a:ext cx="2500330" cy="2083608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Содержимое 7" descr="Карта страны Грина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599133" y="2071683"/>
            <a:ext cx="6570642" cy="4786317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69847" y="642918"/>
            <a:ext cx="408990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Экскурсия в музей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Александра Грина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Box 4"/>
          <p:cNvSpPr txBox="1">
            <a:spLocks noChangeArrowheads="1"/>
          </p:cNvSpPr>
          <p:nvPr/>
        </p:nvSpPr>
        <p:spPr bwMode="auto">
          <a:xfrm>
            <a:off x="226971" y="3857628"/>
            <a:ext cx="5500726" cy="2677656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Романтическое оформление музея помогает многочисленным посетителям лучше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понять, как жили его герои, их внутреннюю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духовную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жизнь. </a:t>
            </a:r>
          </a:p>
        </p:txBody>
      </p:sp>
      <p:pic>
        <p:nvPicPr>
          <p:cNvPr id="4100" name="Рисунок 6" descr="Панно Бригантина.jpg"/>
          <p:cNvPicPr>
            <a:picLocks noChangeAspect="1"/>
          </p:cNvPicPr>
          <p:nvPr/>
        </p:nvPicPr>
        <p:blipFill>
          <a:blip r:embed="rId3" cstate="print">
            <a:lum bright="-10000" contrast="20000"/>
          </a:blip>
          <a:srcRect t="4902" b="7787"/>
          <a:stretch>
            <a:fillRect/>
          </a:stretch>
        </p:blipFill>
        <p:spPr bwMode="auto">
          <a:xfrm>
            <a:off x="6227763" y="0"/>
            <a:ext cx="5607262" cy="311968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218" name="Picture 2" descr="ÐÑÐ·ÐµÐ¹Ð½Ð°Ñ Ð¿Ð»Ð¾ÑÐ°Ð´Ñ, Ð¿Ð°Ð½Ð½Ð¾ &quot;ÐÑÐ¸Ð³Ð°Ð½ÑÐ¸Ð½Ð°&quot;, Ð³. Ð¤ÐµÐ¾Ð´Ð¾ÑÐ¸Ñ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84887" y="3357562"/>
            <a:ext cx="5710313" cy="314327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2723" y="571480"/>
            <a:ext cx="4574296" cy="266144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0" name="Picture 2" descr="D:\клипарт\аладин\0_8ee67_45b686b1_S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70441" y="4953000"/>
            <a:ext cx="1690247" cy="1905000"/>
          </a:xfrm>
          <a:prstGeom prst="rect">
            <a:avLst/>
          </a:prstGeom>
          <a:noFill/>
        </p:spPr>
      </p:pic>
      <p:pic>
        <p:nvPicPr>
          <p:cNvPr id="2053" name="Picture 5" descr="D:\клипарт\аладин\0_8ee58_a6c3e8b2_S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27499" y="1071546"/>
            <a:ext cx="2992727" cy="242886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Box 4"/>
          <p:cNvSpPr txBox="1">
            <a:spLocks noChangeArrowheads="1"/>
          </p:cNvSpPr>
          <p:nvPr/>
        </p:nvSpPr>
        <p:spPr bwMode="auto">
          <a:xfrm>
            <a:off x="298409" y="3500438"/>
            <a:ext cx="5079289" cy="3108543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Трюм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фрегата</a:t>
            </a:r>
          </a:p>
          <a:p>
            <a:r>
              <a:rPr lang="ru-RU" sz="2800" dirty="0" smtClean="0"/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«Меня дразнит земля, — писал Грин. — Океаны её огромны, острова бесчисленны, и масса таинственных, смертельно любопытных уголков»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40" name="Рисунок 7" descr="трюм фрегата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24277" y="0"/>
            <a:ext cx="684549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D:\клипарт\аладин\0_8ee57_9929d8d4_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42918"/>
            <a:ext cx="2115061" cy="2337048"/>
          </a:xfrm>
          <a:prstGeom prst="rect">
            <a:avLst/>
          </a:prstGeom>
          <a:noFill/>
        </p:spPr>
      </p:pic>
      <p:pic>
        <p:nvPicPr>
          <p:cNvPr id="10242" name="Picture 2" descr="https://upload.wikimedia.org/wikipedia/ru/thumb/6/66/A.Grin_with_hawk.jpg/220px-A.Grin_with_hawk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98739" y="214290"/>
            <a:ext cx="2428892" cy="338941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кабинет грина 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05709" y="3158970"/>
            <a:ext cx="6564066" cy="369903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 descr="кабинет грина 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64066" y="0"/>
            <a:ext cx="5605709" cy="315897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394" name="TextBox 1"/>
          <p:cNvSpPr txBox="1">
            <a:spLocks noChangeArrowheads="1"/>
          </p:cNvSpPr>
          <p:nvPr/>
        </p:nvSpPr>
        <p:spPr bwMode="auto">
          <a:xfrm>
            <a:off x="369847" y="571480"/>
            <a:ext cx="4838823" cy="597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Через коридорчик «Трюм фрегата» посетители попадают в рабочий кабинет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Грина.  Здесь всё сохранилось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в том виде,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как было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при жизни писателя. Именно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здесь он писал замечательные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романы и новеллы.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Томики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словаря Брокгауза и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Ефрона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на книжной полке до сих пор служат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сотрудникам дома-музея.</a:t>
            </a:r>
          </a:p>
          <a:p>
            <a:endParaRPr lang="ru-RU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6" descr="каюта странствий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4953" y="357166"/>
            <a:ext cx="5134124" cy="51435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411" name="TextBox 2"/>
          <p:cNvSpPr txBox="1">
            <a:spLocks noChangeArrowheads="1"/>
          </p:cNvSpPr>
          <p:nvPr/>
        </p:nvSpPr>
        <p:spPr bwMode="auto">
          <a:xfrm>
            <a:off x="950729" y="214290"/>
            <a:ext cx="465498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Calibri" pitchFamily="34" charset="0"/>
              </a:rPr>
              <a:t>Каюта  странствий</a:t>
            </a:r>
            <a:endParaRPr lang="ru-RU" sz="3200" b="1" i="1" dirty="0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11" name="Рисунок 5" descr="каюта капитана геза 6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4293" y="1357298"/>
            <a:ext cx="4563666" cy="51530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4290"/>
            <a:ext cx="6643735" cy="435771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3000" dirty="0" smtClean="0">
                <a:latin typeface="Arial" pitchFamily="34" charset="0"/>
                <a:cs typeface="Arial" pitchFamily="34" charset="0"/>
              </a:rPr>
              <a:t>  Александр Стефанович Грин (Гриневский) родился 23 августа 1880 года в г. Слободском Вятской губернии. Отец Грина — участник польского восстания 1863 года — был сослан в Вятку, работал там счетоводом в больнице, умер в нищете. Мать, Анна Степановна, работала медсестрой. </a:t>
            </a:r>
          </a:p>
        </p:txBody>
      </p:sp>
      <p:pic>
        <p:nvPicPr>
          <p:cNvPr id="3074" name="Picture 2" descr="https://upload.wikimedia.org/wikipedia/commons/thumb/6/6d/%D0%93%D1%80%D0%B8%D0%BD%D0%B5%D0%B2%D1%81%D0%BA%D0%B8%D0%B9%D0%A1%D1%82%D0%B5%D0%BF%D0%B0%D0%BD%D0%95%D0%B2%D1%81%D0%B5%D0%B5%D0%B2%D0%B8%D1%87.jpg/120px-%D0%93%D1%80%D0%B8%D0%BD%D0%B5%D0%B2%D1%81%D0%BA%D0%B8%D0%B9%D0%A1%D1%82%D0%B5%D0%BF%D0%B0%D0%BD%D0%95%D0%B2%D1%81%D0%B5%D0%B5%D0%B2%D0%B8%D1%8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27961" y="332162"/>
            <a:ext cx="2286016" cy="3314726"/>
          </a:xfrm>
          <a:prstGeom prst="rect">
            <a:avLst/>
          </a:prstGeom>
          <a:noFill/>
        </p:spPr>
      </p:pic>
      <p:pic>
        <p:nvPicPr>
          <p:cNvPr id="3076" name="Picture 4" descr="https://upload.wikimedia.org/wikipedia/commons/thumb/7/74/%D0%93%D1%80%D0%B8%D0%BD%D0%B5%D0%B2%D1%81%D0%BA%D0%B0%D1%8F%D0%90%D0%BD%D0%BD%D0%B0%D0%A1%D1%82%D0%B5%D0%BF%D0%B0%D0%BD%D0%BE%D0%B2%D0%BD%D0%B0.jpg/120px-%D0%93%D1%80%D0%B8%D0%BD%D0%B5%D0%B2%D1%81%D0%BA%D0%B0%D1%8F%D0%90%D0%BD%D0%BD%D0%B0%D0%A1%D1%82%D0%B5%D0%BF%D0%B0%D0%BD%D0%BE%D0%B2%D0%BD%D0%B0.jpg"/>
          <p:cNvPicPr>
            <a:picLocks noChangeAspect="1" noChangeArrowheads="1"/>
          </p:cNvPicPr>
          <p:nvPr/>
        </p:nvPicPr>
        <p:blipFill>
          <a:blip r:embed="rId3"/>
          <a:srcRect l="3206" t="2040" r="3790" b="6997"/>
          <a:stretch>
            <a:fillRect/>
          </a:stretch>
        </p:blipFill>
        <p:spPr bwMode="auto">
          <a:xfrm>
            <a:off x="9513911" y="2451038"/>
            <a:ext cx="2214578" cy="2978226"/>
          </a:xfrm>
          <a:prstGeom prst="rect">
            <a:avLst/>
          </a:prstGeom>
          <a:noFill/>
        </p:spPr>
      </p:pic>
      <p:pic>
        <p:nvPicPr>
          <p:cNvPr id="20482" name="Picture 2" descr="Грин Александр Стефанович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7763" y="3071810"/>
            <a:ext cx="2395531" cy="3514361"/>
          </a:xfrm>
          <a:prstGeom prst="rect">
            <a:avLst/>
          </a:prstGeom>
          <a:noFill/>
        </p:spPr>
      </p:pic>
      <p:pic>
        <p:nvPicPr>
          <p:cNvPr id="20484" name="Picture 4" descr="Slobodskoy view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8607" y="4357694"/>
            <a:ext cx="3286148" cy="22436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85728"/>
            <a:ext cx="6870705" cy="621510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7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100" dirty="0" smtClean="0">
                <a:latin typeface="Arial" pitchFamily="34" charset="0"/>
                <a:cs typeface="Arial" pitchFamily="34" charset="0"/>
              </a:rPr>
              <a:t>Александр рос мечтательным, нетерпеливым и рассеянным мальчиком. Он увлекался множеством вещей, но ничего не доводил до конца. Первая прочитанная книга – «Путешествия Гулливера». Учился он плохо, но запоем читал Майн-Рида, </a:t>
            </a:r>
            <a:r>
              <a:rPr lang="ru-RU" sz="5100" dirty="0" err="1" smtClean="0">
                <a:latin typeface="Arial" pitchFamily="34" charset="0"/>
                <a:cs typeface="Arial" pitchFamily="34" charset="0"/>
              </a:rPr>
              <a:t>Жюля</a:t>
            </a:r>
            <a:r>
              <a:rPr lang="ru-RU" sz="5100" dirty="0" smtClean="0">
                <a:latin typeface="Arial" pitchFamily="34" charset="0"/>
                <a:cs typeface="Arial" pitchFamily="34" charset="0"/>
              </a:rPr>
              <a:t> Верна, Густава </a:t>
            </a:r>
            <a:r>
              <a:rPr lang="ru-RU" sz="5100" dirty="0" err="1" smtClean="0">
                <a:latin typeface="Arial" pitchFamily="34" charset="0"/>
                <a:cs typeface="Arial" pitchFamily="34" charset="0"/>
              </a:rPr>
              <a:t>Эмара</a:t>
            </a:r>
            <a:r>
              <a:rPr lang="ru-RU" sz="51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sz="5100" dirty="0" smtClean="0">
                <a:latin typeface="Arial" pitchFamily="34" charset="0"/>
                <a:cs typeface="Arial" pitchFamily="34" charset="0"/>
              </a:rPr>
              <a:t>    «Слова "Ориноко“, „Миссисипи“, „Суматра“ звучали для меня, как музыка», — говорил потом об этом времени Грин.</a:t>
            </a:r>
          </a:p>
        </p:txBody>
      </p:sp>
      <p:pic>
        <p:nvPicPr>
          <p:cNvPr id="20482" name="Picture 2" descr="Путешествия Гулливера» Джонатан Свифт - купить книгу «Путешествия Гулливера»  в Минске — Издательство Лабиринт Пресс на OZ.b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13911" y="357166"/>
            <a:ext cx="2244588" cy="312896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484" name="Picture 4" descr="Книга: &quot;Всадник без головы&quot; - Рид Майн. Купить книгу, читать рецензии | The  Headless Horseman. A Strange Tale of Texas | ISBN 978-5-4335-0681-7 |  Лабиринт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27829" y="0"/>
            <a:ext cx="2662225" cy="3071799"/>
          </a:xfrm>
          <a:prstGeom prst="rect">
            <a:avLst/>
          </a:prstGeom>
          <a:noFill/>
        </p:spPr>
      </p:pic>
      <p:pic>
        <p:nvPicPr>
          <p:cNvPr id="20486" name="Picture 6" descr="Капитан Немо» читать онлайн книгу автора Жюль Верн на MyBook.r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99663" y="3643314"/>
            <a:ext cx="1831031" cy="292893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4" descr="Густав Эмар, Капитан флибустьеров – скачать fb2, epub, pdf на ЛитРес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56457" y="3214686"/>
            <a:ext cx="2143140" cy="322769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</TotalTime>
  <Words>815</Words>
  <PresentationFormat>Произвольный</PresentationFormat>
  <Paragraphs>52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Русский язык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Феерия</vt:lpstr>
      <vt:lpstr>Вопросы для размышления</vt:lpstr>
      <vt:lpstr>Вопросы для размышления</vt:lpstr>
      <vt:lpstr>Задание для самостоятельной работы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Сергей Есенин</dc:title>
  <dc:creator>Юлия Юрьевна</dc:creator>
  <cp:lastModifiedBy>Ulia</cp:lastModifiedBy>
  <cp:revision>135</cp:revision>
  <dcterms:created xsi:type="dcterms:W3CDTF">2018-07-01T02:30:04Z</dcterms:created>
  <dcterms:modified xsi:type="dcterms:W3CDTF">2020-11-25T02:12:46Z</dcterms:modified>
</cp:coreProperties>
</file>