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72" r:id="rId5"/>
    <p:sldId id="261" r:id="rId6"/>
    <p:sldId id="275" r:id="rId7"/>
    <p:sldId id="258" r:id="rId8"/>
    <p:sldId id="274" r:id="rId9"/>
    <p:sldId id="273" r:id="rId10"/>
    <p:sldId id="262" r:id="rId11"/>
    <p:sldId id="264" r:id="rId12"/>
    <p:sldId id="259" r:id="rId13"/>
    <p:sldId id="278" r:id="rId14"/>
    <p:sldId id="265" r:id="rId15"/>
    <p:sldId id="266" r:id="rId16"/>
    <p:sldId id="279" r:id="rId17"/>
    <p:sldId id="281" r:id="rId18"/>
    <p:sldId id="267" r:id="rId19"/>
    <p:sldId id="269" r:id="rId20"/>
    <p:sldId id="270" r:id="rId21"/>
    <p:sldId id="280" r:id="rId2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0" y="-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Сергей Есенин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ты моя, </a:t>
            </a:r>
            <a:r>
              <a:rPr lang="ru-RU" sz="4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…»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026" name="Picture 2" descr="Подпи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43380"/>
            <a:ext cx="3328702" cy="422253"/>
          </a:xfrm>
          <a:prstGeom prst="rect">
            <a:avLst/>
          </a:prstGeom>
          <a:noFill/>
        </p:spPr>
      </p:pic>
      <p:pic>
        <p:nvPicPr>
          <p:cNvPr id="27" name="Picture 3" descr="D:\клипарт\аладин\0_85d9a_744b0a4c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3563" y="4786322"/>
            <a:ext cx="254824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642918"/>
            <a:ext cx="7286676" cy="484032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Внешнее сходство с любимой девушкой и её певучее имя вызвали у Есенина большое чувство нежности к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Свидетельство этому — стихи, посвященные ей в цикле «Персидские мотивы».</a:t>
            </a:r>
          </a:p>
          <a:p>
            <a:pPr>
              <a:buNone/>
            </a:pPr>
            <a:r>
              <a:rPr lang="ru-RU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(из воспоминаний Л. И. </a:t>
            </a:r>
            <a:r>
              <a:rPr lang="ru-RU" sz="2800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Повицког</a:t>
            </a:r>
            <a:r>
              <a:rPr lang="ru-RU" sz="2800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r>
              <a:rPr lang="ru-RU" sz="28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аме\Учительская деятельность\Модератор\Шаганэ_Нерсесовна_Талья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5086" y="285728"/>
            <a:ext cx="4071966" cy="4325926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 descr="C:\Documents and Settings\UserXP\Мои документы\Мои рисунки\2684_3737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4143380"/>
            <a:ext cx="2513692" cy="24288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342" y="3571876"/>
            <a:ext cx="6181049" cy="3043246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 моя,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Потому, что я с севера, что ли,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готов рассказать тебе поле,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 волнистую рожь при луне.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 моя,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Маме\Учительская деятельность\Модератор\9 класс\9 класс 2 четверть\9 класс урок 25\1380353855_01.jpg"/>
          <p:cNvPicPr>
            <a:picLocks noChangeAspect="1" noChangeArrowheads="1"/>
          </p:cNvPicPr>
          <p:nvPr/>
        </p:nvPicPr>
        <p:blipFill>
          <a:blip r:embed="rId2"/>
          <a:srcRect l="27397" t="2551" r="27397" b="10732"/>
          <a:stretch>
            <a:fillRect/>
          </a:stretch>
        </p:blipFill>
        <p:spPr bwMode="auto">
          <a:xfrm>
            <a:off x="8370903" y="0"/>
            <a:ext cx="3496872" cy="338314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Модератор\Shagane-Talyan-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0357" b="23529"/>
          <a:stretch>
            <a:fillRect/>
          </a:stretch>
        </p:blipFill>
        <p:spPr bwMode="auto">
          <a:xfrm flipH="1">
            <a:off x="475343" y="2"/>
            <a:ext cx="3966470" cy="35516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 descr="Рожь, колосья, стог сена | Винтажные цветы, Триптих, Квилли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7961" y="2702155"/>
            <a:ext cx="2512988" cy="4155845"/>
          </a:xfrm>
          <a:prstGeom prst="rect">
            <a:avLst/>
          </a:prstGeom>
          <a:noFill/>
        </p:spPr>
      </p:pic>
      <p:pic>
        <p:nvPicPr>
          <p:cNvPr id="10242" name="Picture 2" descr="Рожь, колосья, стог сена | Картинки, Фрукты и При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2095500"/>
            <a:ext cx="3238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409" y="3643314"/>
            <a:ext cx="6786610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Потому, что я с севера, что ли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луна там огромней в сто раз,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бы ни был красив Шираз,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не лучше рязанских раздолий.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Потому, что я с севера, что ли.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Гробница Кира Великого, Пасарг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89" y="214289"/>
            <a:ext cx="3800501" cy="252377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4714884"/>
            <a:ext cx="1324095" cy="1897871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9/94/Maghbareh_hafez.jpg/220px-Maghbareh_haf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0903" y="3071810"/>
            <a:ext cx="3457600" cy="2357454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00" name="Picture 8" descr="https://upload.wikimedia.org/wikipedia/commons/thumb/2/29/Persepolis001.jpg/220px-Persepolis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4689" y="214290"/>
            <a:ext cx="3357586" cy="251819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02" name="Picture 10" descr="https://upload.wikimedia.org/wikipedia/commons/thumb/6/68/Persepolis_stairs_of_the_Apadana_relief.jpg/269px-Persepolis_stairs_of_the_Apadana_relie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09" y="214290"/>
            <a:ext cx="3950125" cy="264320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Рязанские раздолья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Поля Рязани покрыты золотистыми цветами канолы"/>
          <p:cNvPicPr>
            <a:picLocks noChangeAspect="1" noChangeArrowheads="1"/>
          </p:cNvPicPr>
          <p:nvPr/>
        </p:nvPicPr>
        <p:blipFill>
          <a:blip r:embed="rId2"/>
          <a:srcRect r="18488"/>
          <a:stretch>
            <a:fillRect/>
          </a:stretch>
        </p:blipFill>
        <p:spPr bwMode="auto">
          <a:xfrm>
            <a:off x="5870573" y="1711056"/>
            <a:ext cx="6299202" cy="5146944"/>
          </a:xfrm>
          <a:prstGeom prst="rect">
            <a:avLst/>
          </a:prstGeom>
          <a:noFill/>
        </p:spPr>
      </p:pic>
      <p:pic>
        <p:nvPicPr>
          <p:cNvPr id="33798" name="Picture 6" descr="Фотозарисовка «Запах детства». Рязанские раздолья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/>
          <a:srcRect r="14448"/>
          <a:stretch>
            <a:fillRect/>
          </a:stretch>
        </p:blipFill>
        <p:spPr bwMode="auto">
          <a:xfrm>
            <a:off x="0" y="1714488"/>
            <a:ext cx="5870573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09" y="3571876"/>
            <a:ext cx="6275436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готов рассказать тебе поле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волосы взял я у ржи,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хочешь, на палец вяжи -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нисколько не чувствую боли.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готов рассказать тебе поле.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Маме\Учительская деятельность\Модератор\9 класс\9 класс 2 четверть\9 класс урок 25\fb_ecen.jpg"/>
          <p:cNvPicPr>
            <a:picLocks noChangeAspect="1" noChangeArrowheads="1"/>
          </p:cNvPicPr>
          <p:nvPr/>
        </p:nvPicPr>
        <p:blipFill>
          <a:blip r:embed="rId2"/>
          <a:srcRect l="48421"/>
          <a:stretch>
            <a:fillRect/>
          </a:stretch>
        </p:blipFill>
        <p:spPr bwMode="auto">
          <a:xfrm>
            <a:off x="7135961" y="0"/>
            <a:ext cx="5033816" cy="5572140"/>
          </a:xfrm>
          <a:prstGeom prst="rect">
            <a:avLst/>
          </a:prstGeom>
          <a:noFill/>
          <a:effectLst/>
        </p:spPr>
      </p:pic>
      <p:pic>
        <p:nvPicPr>
          <p:cNvPr id="4" name="Picture 4" descr="Arabesque stock vector. Illustration of circle, floral - 407539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4286256"/>
            <a:ext cx="2571744" cy="2571744"/>
          </a:xfrm>
          <a:prstGeom prst="rect">
            <a:avLst/>
          </a:prstGeom>
          <a:noFill/>
        </p:spPr>
      </p:pic>
      <p:pic>
        <p:nvPicPr>
          <p:cNvPr id="7170" name="Picture 2" descr="Saganê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357166"/>
            <a:ext cx="5000660" cy="311661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е\Учительская деятельность\Модератор\9 класс\9 класс 2 четверть\9 класс урок 25\1380949436_17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205635" y="357166"/>
            <a:ext cx="11803717" cy="60960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266" y="785795"/>
            <a:ext cx="8937241" cy="3500462"/>
          </a:xfrm>
        </p:spPr>
        <p:txBody>
          <a:bodyPr>
            <a:normAutofit/>
          </a:bodyPr>
          <a:lstStyle/>
          <a:p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волнистую рожь при луне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кудрям ты моим догадайся.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Дорогая, шути, улыбайся,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буди только память во мне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 волнистую рожь при луне.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Main %d1%88%d0%b0%d0%b3%d0%b0%d0%bd%d1%8d %d0%bc%d0%bc%d0%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961" y="357166"/>
            <a:ext cx="428628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500043"/>
            <a:ext cx="6262215" cy="2500330"/>
          </a:xfrm>
        </p:spPr>
        <p:txBody>
          <a:bodyPr/>
          <a:lstStyle/>
          <a:p>
            <a:r>
              <a:rPr lang="ru-RU" dirty="0" smtClean="0"/>
              <a:t>Не пой, красавица, при мне</a:t>
            </a:r>
            <a:br>
              <a:rPr lang="ru-RU" dirty="0" smtClean="0"/>
            </a:br>
            <a:r>
              <a:rPr lang="ru-RU" dirty="0" smtClean="0"/>
              <a:t>Ты песен Грузии печальной:</a:t>
            </a:r>
            <a:br>
              <a:rPr lang="ru-RU" dirty="0" smtClean="0"/>
            </a:br>
            <a:r>
              <a:rPr lang="ru-RU" dirty="0" smtClean="0"/>
              <a:t>Напоминают мне </a:t>
            </a:r>
            <a:r>
              <a:rPr lang="ru-RU" dirty="0" err="1" smtClean="0"/>
              <a:t>оне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Другую жизнь и берег </a:t>
            </a:r>
            <a:r>
              <a:rPr lang="ru-RU" dirty="0" err="1" smtClean="0"/>
              <a:t>дальный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45" y="357166"/>
            <a:ext cx="2979326" cy="3896959"/>
          </a:xfrm>
          <a:prstGeom prst="rect">
            <a:avLst/>
          </a:prstGeom>
        </p:spPr>
      </p:pic>
      <p:pic>
        <p:nvPicPr>
          <p:cNvPr id="34818" name="Picture 2" descr="Два романса на стихи А.С.Пушкина «Не пой, красавица при мне»."/>
          <p:cNvPicPr>
            <a:picLocks noChangeAspect="1" noChangeArrowheads="1"/>
          </p:cNvPicPr>
          <p:nvPr/>
        </p:nvPicPr>
        <p:blipFill>
          <a:blip r:embed="rId3"/>
          <a:srcRect l="50391"/>
          <a:stretch>
            <a:fillRect/>
          </a:stretch>
        </p:blipFill>
        <p:spPr bwMode="auto">
          <a:xfrm>
            <a:off x="5942011" y="2643182"/>
            <a:ext cx="2504389" cy="3786190"/>
          </a:xfrm>
          <a:prstGeom prst="rect">
            <a:avLst/>
          </a:prstGeom>
          <a:noFill/>
        </p:spPr>
      </p:pic>
      <p:pic>
        <p:nvPicPr>
          <p:cNvPr id="34820" name="Picture 4" descr="https://upload.wikimedia.org/wikipedia/commons/thumb/5/5f/Anna_Olenina_by_Kiprensky.jpg/250px-Anna_Olenina_by_Kipren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0111" y="2714620"/>
            <a:ext cx="2704012" cy="359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7333785" cy="1143000"/>
          </a:xfrm>
        </p:spPr>
        <p:txBody>
          <a:bodyPr/>
          <a:lstStyle/>
          <a:p>
            <a:r>
              <a:rPr lang="ru-RU" dirty="0" smtClean="0"/>
              <a:t>Две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90" y="1600202"/>
            <a:ext cx="4047637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Шираз</a:t>
            </a:r>
          </a:p>
          <a:p>
            <a:pPr>
              <a:buNone/>
            </a:pPr>
            <a:r>
              <a:rPr lang="ru-RU" dirty="0" smtClean="0"/>
              <a:t>к</a:t>
            </a:r>
            <a:r>
              <a:rPr lang="ru-RU" dirty="0" smtClean="0"/>
              <a:t>расив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е лучше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156193" y="1500174"/>
            <a:ext cx="6143668" cy="45259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п</a:t>
            </a:r>
            <a:r>
              <a:rPr lang="ru-RU" sz="3200" dirty="0" smtClean="0"/>
              <a:t>оле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в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олнистая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рожь при луне (3 раза)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л</a:t>
            </a:r>
            <a:r>
              <a:rPr lang="ru-RU" sz="3200" dirty="0" smtClean="0"/>
              <a:t>уна там огромней в сто раз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Рязанские раздолья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Рожь, колосья, стог сена | Картинки, Фрукты и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6787" y="3714752"/>
            <a:ext cx="1554475" cy="2285992"/>
          </a:xfrm>
          <a:prstGeom prst="rect">
            <a:avLst/>
          </a:prstGeom>
          <a:noFill/>
        </p:spPr>
      </p:pic>
      <p:pic>
        <p:nvPicPr>
          <p:cNvPr id="1026" name="Picture 2" descr="D:\клипарт\небо\44493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673" y="2143116"/>
            <a:ext cx="1981200" cy="1957387"/>
          </a:xfrm>
          <a:prstGeom prst="rect">
            <a:avLst/>
          </a:prstGeom>
          <a:noFill/>
        </p:spPr>
      </p:pic>
      <p:sp>
        <p:nvSpPr>
          <p:cNvPr id="1028" name="AutoShape 4" descr="Создать мем &quot;star vector, луна спутник земли, луна и звезды вектор&quot; -  Картинки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Создать мем &quot;star vector, луна спутник земли, луна и звезды вектор&quot; -  Картинки - Meme-arsenal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7382" y="0"/>
            <a:ext cx="4622393" cy="2357421"/>
          </a:xfrm>
          <a:prstGeom prst="rect">
            <a:avLst/>
          </a:prstGeom>
          <a:noFill/>
        </p:spPr>
      </p:pic>
      <p:pic>
        <p:nvPicPr>
          <p:cNvPr id="9" name="Picture 6" descr="D:\клипарт\аладин\0_85d85_5d7f2072_S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9883"/>
          <a:stretch>
            <a:fillRect/>
          </a:stretch>
        </p:blipFill>
        <p:spPr bwMode="auto">
          <a:xfrm>
            <a:off x="226971" y="3237871"/>
            <a:ext cx="2720894" cy="3620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723" y="3857628"/>
            <a:ext cx="6197017" cy="2831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 моя,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Там, на севере, девушка тоже,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тебя она страшно похожа,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Может, думает обо мне...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ты моя,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аме\Учительская деятельность\Модератор\9 класс\9 класс 2 четверть\9 класс урок 25\benislavskaya_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085152" y="3286124"/>
            <a:ext cx="3429024" cy="32715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D:\Маме\Учительская деятельность\Модератор\9 класс\9 класс 2 четверть\9 класс урок 25\history23-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013449" y="0"/>
            <a:ext cx="3613071" cy="35926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http://museum-esenin.ru/images/phocagallery/esenin/thumbs/phoca_thumb_l_%D0%A1.%D0%90.%20%D0%95%D1%81%D0%B5%D0%BD%D0%B8%D0%BD,%201924,%20%D0%91%D0%B0%D0%BA%D1%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13" y="214290"/>
            <a:ext cx="2500330" cy="3499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Галина </a:t>
            </a:r>
            <a:r>
              <a:rPr lang="ru-RU" dirty="0" err="1" smtClean="0">
                <a:solidFill>
                  <a:srgbClr val="002060"/>
                </a:solidFill>
              </a:rPr>
              <a:t>Бениславская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D:\Маме\Учительская деятельность\Модератор\9 класс\9 класс 2 четверть\9 класс урок 25\0_9620f_d87db5e6_XL.jpg"/>
          <p:cNvPicPr>
            <a:picLocks noChangeAspect="1" noChangeArrowheads="1"/>
          </p:cNvPicPr>
          <p:nvPr/>
        </p:nvPicPr>
        <p:blipFill>
          <a:blip r:embed="rId2"/>
          <a:srcRect l="50938"/>
          <a:stretch>
            <a:fillRect/>
          </a:stretch>
        </p:blipFill>
        <p:spPr bwMode="auto">
          <a:xfrm>
            <a:off x="8013713" y="1714488"/>
            <a:ext cx="3295105" cy="36339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D:\Маме\Учительская деятельность\Модератор\9 класс\9 класс 2 четверть\9 класс урок 25\33653926_4f90525efb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37" y="1643050"/>
            <a:ext cx="2673104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Модератор\9 класс\9 класс 2 четверть\9 класс урок 25\cf204791274d7dc8ab809f123df1985d.jpg"/>
          <p:cNvPicPr>
            <a:picLocks noChangeAspect="1" noChangeArrowheads="1"/>
          </p:cNvPicPr>
          <p:nvPr/>
        </p:nvPicPr>
        <p:blipFill>
          <a:blip r:embed="rId4"/>
          <a:srcRect l="63672" b="37696"/>
          <a:stretch>
            <a:fillRect/>
          </a:stretch>
        </p:blipFill>
        <p:spPr bwMode="auto">
          <a:xfrm>
            <a:off x="4298937" y="1785926"/>
            <a:ext cx="3000396" cy="328614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285" y="5643578"/>
            <a:ext cx="10358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»Вот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ты сейчас и Галю увидишь! Она красивая!.. Ну так вот! Галя - мой друг! Больше, чем друг! Галя - мой хранитель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!»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рабеска (орнамент) – Словарь терминов – «Фабрикарт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9003" y="0"/>
            <a:ext cx="5238758" cy="4857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972" y="4214818"/>
            <a:ext cx="5072098" cy="1470025"/>
          </a:xfrm>
        </p:spPr>
        <p:txBody>
          <a:bodyPr/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Сергей Есенин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66" y="5643578"/>
            <a:ext cx="8366779" cy="10715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«Шагане ты моя, Шагане…»</a:t>
            </a:r>
            <a:endParaRPr lang="ru-RU" sz="36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Documents and Settings\Irina\Мои документы\Мои рисунки\e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90" y="210168"/>
            <a:ext cx="4370937" cy="464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4" name="Picture 6" descr="D:\клипарт\аладин\0_85d85_5d7f2072_S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9883"/>
          <a:stretch>
            <a:fillRect/>
          </a:stretch>
        </p:blipFill>
        <p:spPr bwMode="auto">
          <a:xfrm>
            <a:off x="9448881" y="3237871"/>
            <a:ext cx="2720894" cy="3620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е\Учительская деятельность\Модератор\9 класс\9 класс 2 четверть\9 класс урок 25\benislavsk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35" y="723900"/>
            <a:ext cx="8294550" cy="5410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90" y="1600202"/>
            <a:ext cx="5476397" cy="4525963"/>
          </a:xfrm>
        </p:spPr>
        <p:txBody>
          <a:bodyPr/>
          <a:lstStyle/>
          <a:p>
            <a:r>
              <a:rPr lang="ru-RU" dirty="0" smtClean="0"/>
              <a:t>Ответить на вопросы учебника. </a:t>
            </a:r>
          </a:p>
          <a:p>
            <a:r>
              <a:rPr lang="ru-RU" dirty="0" smtClean="0"/>
              <a:t>Выучить стихотворение наизусть </a:t>
            </a:r>
            <a:endParaRPr lang="ru-RU" dirty="0"/>
          </a:p>
        </p:txBody>
      </p:sp>
      <p:pic>
        <p:nvPicPr>
          <p:cNvPr id="35842" name="Picture 2" descr="Стихотворение «Шагане, Шагане...», поэт Эймонт Та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3" y="1357258"/>
            <a:ext cx="528641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7643866" cy="3643338"/>
          </a:xfrm>
          <a:solidFill>
            <a:schemeClr val="bg1"/>
          </a:solidFill>
          <a:ln>
            <a:noFill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1921 году С. Есенин совершил поездку в Среднюю Азию. На улицах Ташкента и Самарканда он ощутил своеобразие древней восточной поэзии, слушая стихи Хайяма,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Хафиза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Навои, Фирдоуси, Саади.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Irina\Мои документы\Мои рисунки\Фирдоу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214290"/>
            <a:ext cx="2426807" cy="2651169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C:\Documents and Settings\Irina\Мои документы\Мои рисунки\Низ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640" y="285728"/>
            <a:ext cx="3071834" cy="2555247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Documents and Settings\Irina\Мои документы\Мои рисунки\Руда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557" y="214290"/>
            <a:ext cx="2493112" cy="2681350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 descr="https://upload.wikimedia.org/wikipedia/commons/thumb/f/f2/KHWAJA_HAFIZ_RECITES_HIS_POETRY%2C_Mughal%2C_c.1600%2C_Christie%27s.jpg/220px-KHWAJA_HAFIZ_RECITES_HIS_POETRY%2C_Mughal%2C_c.1600%2C_Christie%27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9663" y="214290"/>
            <a:ext cx="2130482" cy="2982676"/>
          </a:xfrm>
          <a:prstGeom prst="rect">
            <a:avLst/>
          </a:prstGeom>
          <a:noFill/>
        </p:spPr>
      </p:pic>
      <p:pic>
        <p:nvPicPr>
          <p:cNvPr id="13314" name="Picture 2" descr="Sadi in a Rose gard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5085" y="3000372"/>
            <a:ext cx="2143140" cy="3654329"/>
          </a:xfrm>
          <a:prstGeom prst="rect">
            <a:avLst/>
          </a:prstGeom>
          <a:noFill/>
        </p:spPr>
      </p:pic>
      <p:pic>
        <p:nvPicPr>
          <p:cNvPr id="13318" name="Picture 6" descr="Мусульманский орнамент: kssernik — LiveJourn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9279026" y="3748029"/>
            <a:ext cx="3424092" cy="235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33" y="4000504"/>
            <a:ext cx="8072494" cy="2668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Есенин познакомился с поэмой Фирдоуси «Шахнаме» благодаря балладе Гейне «Поэт  </a:t>
            </a:r>
            <a:r>
              <a:rPr lang="ru-RU" dirty="0" err="1" smtClean="0"/>
              <a:t>Фирдуси</a:t>
            </a:r>
            <a:r>
              <a:rPr lang="ru-RU" dirty="0" smtClean="0"/>
              <a:t>, которую на русский язык перевёл   Л. </a:t>
            </a:r>
            <a:r>
              <a:rPr lang="ru-RU" dirty="0" err="1" smtClean="0"/>
              <a:t>Мей</a:t>
            </a:r>
            <a:r>
              <a:rPr lang="ru-RU" dirty="0" smtClean="0"/>
              <a:t>. Именно поэтому Есенин писал имя Фирдоуси без буквы «о».</a:t>
            </a:r>
            <a:endParaRPr lang="ru-RU" dirty="0"/>
          </a:p>
        </p:txBody>
      </p:sp>
      <p:pic>
        <p:nvPicPr>
          <p:cNvPr id="1030" name="Picture 6" descr="Heinrich He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57" y="214290"/>
            <a:ext cx="2609850" cy="3467100"/>
          </a:xfrm>
          <a:prstGeom prst="rect">
            <a:avLst/>
          </a:prstGeom>
          <a:noFill/>
        </p:spPr>
      </p:pic>
      <p:pic>
        <p:nvPicPr>
          <p:cNvPr id="1032" name="Picture 8" descr="Lev Mei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27763" y="214289"/>
            <a:ext cx="2428892" cy="3436883"/>
          </a:xfrm>
          <a:prstGeom prst="rect">
            <a:avLst/>
          </a:prstGeom>
          <a:noFill/>
        </p:spPr>
      </p:pic>
      <p:pic>
        <p:nvPicPr>
          <p:cNvPr id="1034" name="Picture 10" descr="Фирдоуси - биография, информация, личная жиз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13" y="214290"/>
            <a:ext cx="2371386" cy="3429024"/>
          </a:xfrm>
          <a:prstGeom prst="rect">
            <a:avLst/>
          </a:prstGeom>
          <a:noFill/>
        </p:spPr>
      </p:pic>
      <p:pic>
        <p:nvPicPr>
          <p:cNvPr id="1036" name="Picture 12" descr="Сергей Есенин | Sergei Esenin | People, Russian poets, The pa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8092" y="266228"/>
            <a:ext cx="2718555" cy="3377086"/>
          </a:xfrm>
          <a:prstGeom prst="rect">
            <a:avLst/>
          </a:prstGeom>
          <a:noFill/>
        </p:spPr>
      </p:pic>
      <p:pic>
        <p:nvPicPr>
          <p:cNvPr id="10" name="Picture 4" descr="Arabesque stock vector. Illustration of circle, floral - 407539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6721" y="4000504"/>
            <a:ext cx="250030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3357562"/>
            <a:ext cx="7381908" cy="3143272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Под впечатлением поездок на Кавказ     в эти годы  Сергей Есенин создал замечательный цикл стихов «Персидские мотивы».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В сборник  вошли 15 стихотворений. Главная тема цикла - тема любви. Любви не только к женщине, но и к Родине, к жизни, к природе, к Востоку.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Documents and Settings\UserXP\Мои документы\Мои рисунки\65742630_50076975_1255951370_382b81c40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7895" y="214290"/>
            <a:ext cx="4621632" cy="5152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Documents and Settings\Irina\Мои документы\Мои рисунки\Persidskie.jpg"/>
          <p:cNvPicPr>
            <a:picLocks noChangeAspect="1" noChangeArrowheads="1"/>
          </p:cNvPicPr>
          <p:nvPr/>
        </p:nvPicPr>
        <p:blipFill>
          <a:blip r:embed="rId3"/>
          <a:srcRect t="7839" b="35837"/>
          <a:stretch>
            <a:fillRect/>
          </a:stretch>
        </p:blipFill>
        <p:spPr bwMode="auto">
          <a:xfrm>
            <a:off x="1441417" y="428604"/>
            <a:ext cx="4286280" cy="2887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арабеска иллюстрация вектора. иллюстрации насчитывающей арабеска - 197257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9088333" y="4360718"/>
            <a:ext cx="1494100" cy="3500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3643314"/>
            <a:ext cx="8215369" cy="259716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третьем и четвертом стихотворениях цикла появляется образ персиянки </a:t>
            </a:r>
            <a:r>
              <a:rPr lang="ru-RU" dirty="0" err="1" smtClean="0"/>
              <a:t>Шаганэ</a:t>
            </a:r>
            <a:r>
              <a:rPr lang="ru-RU" dirty="0" smtClean="0"/>
              <a:t>,   умной, красивой, жизнерадостной .</a:t>
            </a:r>
          </a:p>
          <a:p>
            <a:r>
              <a:rPr lang="ru-RU" dirty="0" smtClean="0"/>
              <a:t> Может быть, женщина с таким именем действительно встретилась Есенину?</a:t>
            </a:r>
            <a:endParaRPr lang="ru-RU" dirty="0"/>
          </a:p>
        </p:txBody>
      </p:sp>
      <p:pic>
        <p:nvPicPr>
          <p:cNvPr id="15362" name="Picture 2" descr="Краткий анализ стихотворения Есенина &quot;Шаганэ ты моя, Шаганэ&quot; :: SYL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0"/>
            <a:ext cx="6619875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3286124"/>
            <a:ext cx="6476531" cy="3357586"/>
          </a:xfrm>
          <a:solidFill>
            <a:schemeClr val="bg1"/>
          </a:solidFill>
          <a:effectLst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Сергей Александрович Есенин познакомился в Батуми  с  молодой  армянкой по  имени 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Это была на редкость интересная, образованная учительница местной армянской школы,  прекрасно владевшая русским языком...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аме\Учительская деятельность\Модератор\Shagane-Talya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8093" y="214290"/>
            <a:ext cx="2445989" cy="31731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Аллея Батумского бульвара. 1920 год.: b_tavberidze — LiveJour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3571876"/>
            <a:ext cx="5067802" cy="289385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 descr="Батум. 1906 год.: b_tavberidze — LiveJour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23" y="214290"/>
            <a:ext cx="4746585" cy="30003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barev.today/img/uploads/935e43eeaba3a18dce97e399867dd7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0573" y="285728"/>
            <a:ext cx="2143139" cy="30845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285728"/>
            <a:ext cx="6929485" cy="6311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«Сергей Александрович любил приходить по вечерам, пить чай с мандариновым вареньем, которое ему очень нравилось. Когда я отсылала его писать стихи, он говорил, что уже достаточно поработал,   а теперь отдыхает.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Как-то я заболела и на протяжении трёх дней Есенин приходил в гости, готовил чай, беседовал со мной, читал стихи       из «Антологии армянской поэзии». </a:t>
            </a:r>
            <a:endParaRPr lang="ru-RU" sz="3000" dirty="0"/>
          </a:p>
        </p:txBody>
      </p:sp>
      <p:pic>
        <p:nvPicPr>
          <p:cNvPr id="28674" name="Picture 2" descr="http://barev.today/img/uploads/667b9314df8fe7adb3d3101e5767f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3779" y="214290"/>
            <a:ext cx="2993707" cy="3287483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6" descr="Антология армянской поэзии» | 1940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95" y="3357562"/>
            <a:ext cx="2314575" cy="3238501"/>
          </a:xfrm>
          <a:prstGeom prst="rect">
            <a:avLst/>
          </a:prstGeom>
          <a:noFill/>
        </p:spPr>
      </p:pic>
      <p:sp>
        <p:nvSpPr>
          <p:cNvPr id="28680" name="AutoShape 8" descr="Книга &quot;Поэзия Армении. С древнейших времен до наших дней&quot; - купить книгу в  интернет-магазине «Москва» артикул: 83767, 9633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Книга &quot;Поэзия Армении. С древнейших времен до наших дней&quot; - купить книгу в  интернет-магазине «Москва» артикул: 83767, 9633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6787" y="3571876"/>
            <a:ext cx="2333965" cy="30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2" y="785794"/>
            <a:ext cx="7000923" cy="55975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«Уходя из школы, я опять увидела поэта... Было пасмурно, на море начинался шторм. Мы поздоровались, Сергей Александрович предложил пройтись по бульвару, заявив, что не любит такой погоды и лучше почитает мне стихи. Он прочитал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ты моя,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Шаганэ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...» и тут же подарил мне два листка клетчатой тетрадочной бумаги, на которых было написано стихотворение и подпись:   «С. Есенин», - вспоминала она.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Батум (на стихи Сергея Есенина) ~ Поэзия (Авторская песн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47" y="3643314"/>
            <a:ext cx="4500594" cy="299797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http://barev.today/img/uploads/935e43eeaba3a18dce97e399867dd767.jpg"/>
          <p:cNvPicPr>
            <a:picLocks noChangeAspect="1" noChangeArrowheads="1"/>
          </p:cNvPicPr>
          <p:nvPr/>
        </p:nvPicPr>
        <p:blipFill>
          <a:blip r:embed="rId3"/>
          <a:srcRect b="34688"/>
          <a:stretch>
            <a:fillRect/>
          </a:stretch>
        </p:blipFill>
        <p:spPr bwMode="auto">
          <a:xfrm>
            <a:off x="7942275" y="214290"/>
            <a:ext cx="3571900" cy="3357586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481</Words>
  <PresentationFormat>Произвольный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Русский язык</vt:lpstr>
      <vt:lpstr>Сергей Есенин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Рязанские раздолья</vt:lpstr>
      <vt:lpstr>Слайд 14</vt:lpstr>
      <vt:lpstr>Слайд 15</vt:lpstr>
      <vt:lpstr>Слайд 16</vt:lpstr>
      <vt:lpstr>Две картины</vt:lpstr>
      <vt:lpstr>Слайд 18</vt:lpstr>
      <vt:lpstr>Галина Бениславская</vt:lpstr>
      <vt:lpstr>Слайд 20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90</cp:revision>
  <dcterms:created xsi:type="dcterms:W3CDTF">2018-07-01T02:30:04Z</dcterms:created>
  <dcterms:modified xsi:type="dcterms:W3CDTF">2020-11-17T02:41:02Z</dcterms:modified>
</cp:coreProperties>
</file>