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2" r:id="rId4"/>
    <p:sldId id="263" r:id="rId5"/>
    <p:sldId id="274" r:id="rId6"/>
    <p:sldId id="275" r:id="rId7"/>
    <p:sldId id="276" r:id="rId8"/>
    <p:sldId id="277" r:id="rId9"/>
    <p:sldId id="279" r:id="rId10"/>
    <p:sldId id="278" r:id="rId11"/>
    <p:sldId id="281" r:id="rId12"/>
    <p:sldId id="280" r:id="rId13"/>
    <p:sldId id="268" r:id="rId14"/>
    <p:sldId id="282" r:id="rId15"/>
    <p:sldId id="284" r:id="rId16"/>
    <p:sldId id="289" r:id="rId17"/>
    <p:sldId id="285" r:id="rId18"/>
    <p:sldId id="288" r:id="rId19"/>
    <p:sldId id="287" r:id="rId20"/>
    <p:sldId id="283" r:id="rId21"/>
    <p:sldId id="286" r:id="rId2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8" y="-9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757" y="241937"/>
            <a:ext cx="8286297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6422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Сергей Есенин</a:t>
            </a:r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«Отговорила роща золотая…»</a:t>
            </a:r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5" y="240267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4035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1421" y="392422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36354" y="130100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02229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82704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026" name="Picture 2" descr="Под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9333" y="4357694"/>
            <a:ext cx="3328702" cy="422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6299201" cy="48291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Туркестан Есенин приехал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поезде, и в вагоне жил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всё время своего пребывания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Ташкенте. Затем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этом поезде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ездил 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Самарканд,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Бухару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Ашхабад.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 июня 1921 года Сергей Есенин уехал из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Ташкента. </a:t>
            </a:r>
          </a:p>
          <a:p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Музей Сергея Есенина - Музеи и галереи Ташкент - Каталог - Afisha.u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705" y="1643050"/>
            <a:ext cx="5042945" cy="33575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4357694"/>
            <a:ext cx="4786346" cy="2286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стечению обстоятельств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бóльшая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часть жизни дочери поэта Татьяны прошла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Ташкенте.</a:t>
            </a:r>
            <a:endParaRPr lang="ru-RU" dirty="0"/>
          </a:p>
        </p:txBody>
      </p:sp>
      <p:pic>
        <p:nvPicPr>
          <p:cNvPr id="4" name="Picture 8" descr="Были ли дети у поэта с есенина. Дети есенина и их судь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5151" y="357166"/>
            <a:ext cx="3714776" cy="60287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ЕСЕНИНА ТАТЬЯНА СЕРГЕЕВНА (Писательница, дочь С.Есенина)* :: Мемориал  памяти :: Мемориальное агентство по уходу за памятниками и местами  захоронения в Узбекистан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37" y="285728"/>
            <a:ext cx="2153146" cy="30409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Есенин С.А.: Татьяна Сергеевна Есенина в Ташкен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119" y="428604"/>
            <a:ext cx="3839763" cy="30718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33" y="1285860"/>
            <a:ext cx="6643734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1921 году Есенину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попал в руки сборник «Персидские лирики X—XV веков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». Есенин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был очарован этой книгой: «Он ходил по комнате и декламировал Омара Хайяма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Приезжая в Тифлис и Баку, поэт  мечтал посетить Турцию и Иран.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Среди переводов «Персидских мотивов» на другие языки —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Эркина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Вахидова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(в которых имя героини цикла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заменено на собирательное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Шаханим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«моя шахиня» или «моя принцесса»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upload.wikimedia.org/wikipedia/commons/thumb/f/ff/%D0%A1%D0%B5%D1%80%D0%B3%D0%B5%D0%B9_%D0%95%D1%81%D0%B5%D0%BD%D0%B8%D0%BD_%281922%29.jpg/200px-%D0%A1%D0%B5%D1%80%D0%B3%D0%B5%D0%B9_%D0%95%D1%81%D0%B5%D0%BD%D0%B8%D0%BD_%28192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1035" y="357166"/>
            <a:ext cx="2503777" cy="41434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844" name="Picture 4" descr="Книга «Персидские мотивы» Сергей Есенин купить на YAKABOO.ua |  978-966-03-6217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9267" y="3071810"/>
            <a:ext cx="2435927" cy="3457555"/>
          </a:xfrm>
          <a:prstGeom prst="rect">
            <a:avLst/>
          </a:prstGeom>
          <a:noFill/>
        </p:spPr>
      </p:pic>
      <p:pic>
        <p:nvPicPr>
          <p:cNvPr id="35846" name="Picture 6" descr="Персидские мотивы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5019" y="329242"/>
            <a:ext cx="1785950" cy="25218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01122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«Отговорила роща золотая…»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xn--d1acimmaskq.xn--p1ai/photo/bd/bd4cadbc5fc02f0ea0fd68b926b301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053" y="1357298"/>
            <a:ext cx="8928497" cy="41434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369979" y="5857892"/>
            <a:ext cx="1035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Романс на слова С.Есенина исполняет Николай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Сличенко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к сложилась судьба актера из х/ф «Свадьба в Малиновке». Николай Сличенко  | ВКУС ПОПУЛЯРНОСТИ | Яндекс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09" y="1357298"/>
            <a:ext cx="2727301" cy="4019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571481"/>
            <a:ext cx="6370640" cy="3000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Отговорила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роща золотая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Берёзовым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весёлым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языком,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И журавли, печально пролетая,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Уж не жалеют больше ни о ком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img.ust-tarka.ru/2011-04/thumbs/1302506618_p105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024" y="2857497"/>
            <a:ext cx="6271751" cy="40005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6" name="Picture 4" descr="http://www.sevmb.com/spaw2/uploads/images/0_ea3a9_b3ba9829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2227235" y="3937616"/>
            <a:ext cx="3855653" cy="2920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27103" y="4143380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оща = лес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D:\клипарт\зверушки\птицы\0_785fe_d126e8a5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428736"/>
            <a:ext cx="1671647" cy="1503321"/>
          </a:xfrm>
          <a:prstGeom prst="rect">
            <a:avLst/>
          </a:prstGeom>
          <a:noFill/>
        </p:spPr>
      </p:pic>
      <p:pic>
        <p:nvPicPr>
          <p:cNvPr id="37891" name="Picture 3" descr="D:\клипарт\зверушки\птицы\0_785ff_8fe11c7b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9399" y="1214422"/>
            <a:ext cx="1442132" cy="941392"/>
          </a:xfrm>
          <a:prstGeom prst="rect">
            <a:avLst/>
          </a:prstGeom>
          <a:noFill/>
        </p:spPr>
      </p:pic>
      <p:pic>
        <p:nvPicPr>
          <p:cNvPr id="37892" name="Picture 4" descr="D:\клипарт\зверушки\птицы\0_78601_c10424bc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2473" y="1071546"/>
            <a:ext cx="1521008" cy="1074741"/>
          </a:xfrm>
          <a:prstGeom prst="rect">
            <a:avLst/>
          </a:prstGeom>
          <a:noFill/>
        </p:spPr>
      </p:pic>
      <p:pic>
        <p:nvPicPr>
          <p:cNvPr id="37893" name="Picture 5" descr="D:\клипарт\зверушки\птицы\0_78600_8580a2c8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2209" y="357166"/>
            <a:ext cx="1526275" cy="71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571480"/>
            <a:ext cx="9513912" cy="3714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Кого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жалеть? Ведь каждый в мире странник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—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Пройдет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зайдет и вновь оставит дом.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О всех ушедших грезит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коноплянник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С широким месяцем над голубым прудом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транник = путешественник –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darbadar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darvesh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грезить = мечтать –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orzu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qilmoq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коноплянник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Конопля посев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5900" y="2286000"/>
            <a:ext cx="3063875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940" name="Picture 4" descr="https://upload.wikimedia.org/wikipedia/commons/thumb/f/ff/%D0%9B%D1%91%D0%BD_%28%D0%B2%D0%B8%D0%B4%D1%8B_%D0%B8%D0%B7%D0%B4%D0%B5%D0%B4%D0%B8%D0%B9_%D0%B8_%D1%81%D1%82%D0%B0%D1%80%D0%B8%D0%BD%D0%BD%D1%8B%D0%B5_%D0%B8%D0%BD%D1%81%D1%82%D1%80%D1%83%D0%BC%D0%B5%D0%BD%D1%82%D1%8B%29.JPG/350px-%D0%9B%D1%91%D0%BD_%28%D0%B2%D0%B8%D0%B4%D1%8B_%D0%B8%D0%B7%D0%B4%D0%B5%D0%B4%D0%B8%D0%B9_%D0%B8_%D1%81%D1%82%D0%B0%D1%80%D0%B8%D0%BD%D0%BD%D1%8B%D0%B5_%D0%B8%D0%BD%D1%81%D1%82%D1%80%D1%83%D0%BC%D0%B5%D0%BD%D1%82%D1%8B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169" y="4329831"/>
            <a:ext cx="4357718" cy="25281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942" name="Picture 6" descr="https://upload.wikimedia.org/wikipedia/commons/thumb/0/0c/Cannabis_harvesting_%28USSR%2C_1956%29.png/220px-Cannabis_harvesting_%28USSR%2C_1956%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1" y="3391872"/>
            <a:ext cx="2657476" cy="34661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89" y="1928801"/>
            <a:ext cx="6119340" cy="4197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Чьи </a:t>
            </a:r>
            <a:r>
              <a:rPr lang="ru-RU" dirty="0" smtClean="0"/>
              <a:t>стихи напоминают вам строчки Есенина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 В </a:t>
            </a:r>
            <a:r>
              <a:rPr lang="ru-RU" dirty="0" smtClean="0"/>
              <a:t>чем близость Есенина и </a:t>
            </a:r>
            <a:r>
              <a:rPr lang="ru-RU" dirty="0" err="1" smtClean="0"/>
              <a:t>Хайама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Человек </a:t>
            </a:r>
            <a:r>
              <a:rPr lang="ru-RU" dirty="0" smtClean="0"/>
              <a:t>на Земле гость, странник, как и пролетающие журавли.</a:t>
            </a:r>
          </a:p>
          <a:p>
            <a:endParaRPr lang="ru-RU" dirty="0"/>
          </a:p>
        </p:txBody>
      </p:sp>
      <p:pic>
        <p:nvPicPr>
          <p:cNvPr id="45058" name="Picture 2" descr="Омар Хайям, поэт и персонаж - Год Литератур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21" r="20517"/>
          <a:stretch>
            <a:fillRect/>
          </a:stretch>
        </p:blipFill>
        <p:spPr bwMode="auto">
          <a:xfrm flipH="1">
            <a:off x="6584953" y="1071546"/>
            <a:ext cx="3434868" cy="3500462"/>
          </a:xfrm>
          <a:prstGeom prst="rect">
            <a:avLst/>
          </a:prstGeom>
          <a:noFill/>
        </p:spPr>
      </p:pic>
      <p:sp>
        <p:nvSpPr>
          <p:cNvPr id="45060" name="AutoShape 4" descr="Горькое вино мудрости Омара Хайяма - Дмитрий Буянов - ИА REGNUM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335" t="21484" r="37860" b="24805"/>
          <a:stretch>
            <a:fillRect/>
          </a:stretch>
        </p:blipFill>
        <p:spPr bwMode="auto">
          <a:xfrm>
            <a:off x="8513779" y="2579707"/>
            <a:ext cx="3655996" cy="427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500042"/>
            <a:ext cx="7727962" cy="26432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Стою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один среди равнины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голой,</a:t>
            </a:r>
            <a:br>
              <a:rPr lang="ru-RU" sz="3300" dirty="0" smtClean="0">
                <a:latin typeface="Arial" pitchFamily="34" charset="0"/>
                <a:cs typeface="Arial" pitchFamily="34" charset="0"/>
              </a:rPr>
            </a:br>
            <a:r>
              <a:rPr lang="ru-RU" sz="3300" dirty="0" smtClean="0">
                <a:latin typeface="Arial" pitchFamily="34" charset="0"/>
                <a:cs typeface="Arial" pitchFamily="34" charset="0"/>
              </a:rPr>
              <a:t>А журавлей относит ветер в даль,</a:t>
            </a:r>
            <a:br>
              <a:rPr lang="ru-RU" sz="3300" dirty="0" smtClean="0">
                <a:latin typeface="Arial" pitchFamily="34" charset="0"/>
                <a:cs typeface="Arial" pitchFamily="34" charset="0"/>
              </a:rPr>
            </a:br>
            <a:r>
              <a:rPr lang="ru-RU" sz="3300" dirty="0" smtClean="0">
                <a:latin typeface="Arial" pitchFamily="34" charset="0"/>
                <a:cs typeface="Arial" pitchFamily="34" charset="0"/>
              </a:rPr>
              <a:t>Я полон дум о юности весёлой,</a:t>
            </a:r>
            <a:br>
              <a:rPr lang="ru-RU" sz="3300" dirty="0" smtClean="0">
                <a:latin typeface="Arial" pitchFamily="34" charset="0"/>
                <a:cs typeface="Arial" pitchFamily="34" charset="0"/>
              </a:rPr>
            </a:br>
            <a:r>
              <a:rPr lang="ru-RU" sz="3300" dirty="0" smtClean="0">
                <a:latin typeface="Arial" pitchFamily="34" charset="0"/>
                <a:cs typeface="Arial" pitchFamily="34" charset="0"/>
              </a:rPr>
              <a:t>Но ничего в прошедшем мне не жаль.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sevmb.com/spaw2/uploads/images/0_ea3a9_b3ba9829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870045" y="3500438"/>
            <a:ext cx="3855653" cy="2920384"/>
          </a:xfrm>
          <a:prstGeom prst="rect">
            <a:avLst/>
          </a:prstGeom>
          <a:noFill/>
        </p:spPr>
      </p:pic>
      <p:pic>
        <p:nvPicPr>
          <p:cNvPr id="38914" name="Picture 2" descr="Текст песни «Отговорила роща золотая» Сергея Есен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564" y="2500307"/>
            <a:ext cx="5689211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98409" y="571480"/>
            <a:ext cx="7786742" cy="5500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 </a:t>
            </a:r>
            <a:r>
              <a:rPr lang="ru-RU" sz="3200" dirty="0" smtClean="0"/>
              <a:t>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жаль мне лет, растраченных напрасно,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жаль души сиреневую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цветь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саду горит костёр рябины красной,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Но никого не может он согреть.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 вы понимаете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оэтические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образы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«души сиреневая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цветь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», 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«костёр рябины красной»?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прошлое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окрашено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сиреневый цвет, а настоящее –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золотой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красный?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tunnel.ru/media/images/2016-10/post/98992/2016-10-08_170955.jpg"/>
          <p:cNvPicPr>
            <a:picLocks noChangeAspect="1" noChangeArrowheads="1"/>
          </p:cNvPicPr>
          <p:nvPr/>
        </p:nvPicPr>
        <p:blipFill>
          <a:blip r:embed="rId2" cstate="print"/>
          <a:srcRect l="3566" r="5348"/>
          <a:stretch>
            <a:fillRect/>
          </a:stretch>
        </p:blipFill>
        <p:spPr bwMode="auto">
          <a:xfrm>
            <a:off x="6084887" y="2965346"/>
            <a:ext cx="5856207" cy="367434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1986" name="Picture 2" descr="Купить сирень в интернет магазине с доставкой по Екатеринбур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0969" y="214290"/>
            <a:ext cx="2428892" cy="2370138"/>
          </a:xfrm>
          <a:prstGeom prst="rect">
            <a:avLst/>
          </a:prstGeom>
          <a:noFill/>
        </p:spPr>
      </p:pic>
      <p:pic>
        <p:nvPicPr>
          <p:cNvPr id="41988" name="Picture 4" descr="Рябина - Полезные и опасные свойства рябины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267" y="928670"/>
            <a:ext cx="2784982" cy="1928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26971" y="357166"/>
            <a:ext cx="7143800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обгорят рябиновые кисти,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 желтизны не пропадёт трава.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 дерево роняет тихо листья,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Так я роняю грустные слова.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Кисть –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panja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popuk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Ронять –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tushirmoq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to‘kmoq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 чем сравнивает себя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герой стихотворения?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Мир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изменяется, но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рощ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вновь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заговорит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весёлым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языком берёз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весной.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egeriya.ru/upload/01_on-line_journal/10._October/14.10.16/osen3_.jpg"/>
          <p:cNvPicPr>
            <a:picLocks noChangeAspect="1" noChangeArrowheads="1"/>
          </p:cNvPicPr>
          <p:nvPr/>
        </p:nvPicPr>
        <p:blipFill>
          <a:blip r:embed="rId2" cstate="print"/>
          <a:srcRect t="10499" b="10499"/>
          <a:stretch>
            <a:fillRect/>
          </a:stretch>
        </p:blipFill>
        <p:spPr bwMode="auto">
          <a:xfrm>
            <a:off x="5227631" y="3438758"/>
            <a:ext cx="6942144" cy="341924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5" name="Picture 4" descr="Рябина - Полезные и опасные свойства рябин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3647" y="714356"/>
            <a:ext cx="2784982" cy="1928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АМАНЯ\Pictures\img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12" y="285728"/>
            <a:ext cx="4394578" cy="5286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09502" y="4786323"/>
            <a:ext cx="57402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«Моя лирика жива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одной большой любовью,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любовью к Родине»</a:t>
            </a:r>
          </a:p>
          <a:p>
            <a:endParaRPr lang="ru-RU" dirty="0"/>
          </a:p>
        </p:txBody>
      </p:sp>
      <p:pic>
        <p:nvPicPr>
          <p:cNvPr id="6" name="Рисунок 5" descr="C:\Users\МАМАНЯ\Pictures\img024.jpg"/>
          <p:cNvPicPr/>
          <p:nvPr/>
        </p:nvPicPr>
        <p:blipFill>
          <a:blip r:embed="rId3" cstate="print"/>
          <a:srcRect l="5750"/>
          <a:stretch>
            <a:fillRect/>
          </a:stretch>
        </p:blipFill>
        <p:spPr bwMode="auto">
          <a:xfrm>
            <a:off x="6227763" y="428604"/>
            <a:ext cx="5388460" cy="4143404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12855" y="5857892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1895 - 1925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69847" y="357166"/>
            <a:ext cx="7786742" cy="628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если время, ветром разметая,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Сгребёт их все в один ненужный ком…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Скажите так… что роща золотая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Отговорила милым языком.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Сгребать –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to‘plamoq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Какое слово в стихотворении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повторялось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несколько раз?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Какое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слово «самое страшное»?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так страшно быть ненужным?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Человек и время. Поэт и время.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Можно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ли победить время?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aseline="0" dirty="0" smtClean="0">
                <a:latin typeface="Arial" pitchFamily="34" charset="0"/>
                <a:cs typeface="Arial" pitchFamily="34" charset="0"/>
              </a:rPr>
              <a:t>Можно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ли всегда оставаться нужным?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Отговорила роща золотая — Сергей Есенин — Стихи, картинки и любовь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457" y="1844680"/>
            <a:ext cx="5013318" cy="5013320"/>
          </a:xfrm>
          <a:prstGeom prst="rect">
            <a:avLst/>
          </a:prstGeom>
          <a:noFill/>
        </p:spPr>
      </p:pic>
      <p:pic>
        <p:nvPicPr>
          <p:cNvPr id="7" name="Picture 8" descr="КУЗНЕЦОВА В. Е. Портреты Есенина - С.А. Есенин ::: Жизнь моя, иль ты  приснилась мне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6457" y="1857364"/>
            <a:ext cx="2106354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853" y="1357299"/>
            <a:ext cx="6627677" cy="55007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4557" y="1500174"/>
            <a:ext cx="590502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учебника.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Выучить наизусть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понравившиеся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строчки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Дом, где родился С.А. Есенин. Константиново..JPG"/>
          <p:cNvPicPr>
            <a:picLocks noChangeAspect="1" noChangeArrowheads="1"/>
          </p:cNvPicPr>
          <p:nvPr/>
        </p:nvPicPr>
        <p:blipFill>
          <a:blip r:embed="rId2"/>
          <a:srcRect r="4826"/>
          <a:stretch>
            <a:fillRect/>
          </a:stretch>
        </p:blipFill>
        <p:spPr bwMode="auto">
          <a:xfrm>
            <a:off x="3467061" y="0"/>
            <a:ext cx="8702714" cy="6858001"/>
          </a:xfrm>
          <a:prstGeom prst="rect">
            <a:avLst/>
          </a:prstGeom>
          <a:noFill/>
        </p:spPr>
      </p:pic>
      <p:pic>
        <p:nvPicPr>
          <p:cNvPr id="1026" name="Picture 2" descr="D:\Маме\Учительская деятельность\Модератор\9 класс\9 класс 2 четверть\9 класс урок 25\1380353855_01.jpg"/>
          <p:cNvPicPr>
            <a:picLocks noChangeAspect="1" noChangeArrowheads="1"/>
          </p:cNvPicPr>
          <p:nvPr/>
        </p:nvPicPr>
        <p:blipFill>
          <a:blip r:embed="rId3"/>
          <a:srcRect l="27397" t="2551" r="27397" b="4081"/>
          <a:stretch>
            <a:fillRect/>
          </a:stretch>
        </p:blipFill>
        <p:spPr bwMode="auto">
          <a:xfrm>
            <a:off x="9179196" y="0"/>
            <a:ext cx="2990579" cy="350046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5533" y="2500306"/>
            <a:ext cx="4143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Где родился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 провёл детство С.Есенин?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е\Учительская деятельность\Модератор\9 класс\9 класс 2 четверть\9 класс урок 25\1380353896_07.jpg"/>
          <p:cNvPicPr>
            <a:picLocks noChangeAspect="1" noChangeArrowheads="1"/>
          </p:cNvPicPr>
          <p:nvPr/>
        </p:nvPicPr>
        <p:blipFill>
          <a:blip r:embed="rId2"/>
          <a:srcRect l="27740" r="27054"/>
          <a:stretch>
            <a:fillRect/>
          </a:stretch>
        </p:blipFill>
        <p:spPr bwMode="auto">
          <a:xfrm>
            <a:off x="8081505" y="285728"/>
            <a:ext cx="3799219" cy="42386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D:\Маме\Учительская деятельность\Модератор\9 класс\9 класс 2 четверть\9 класс урок 25\1380949412_08.jpg"/>
          <p:cNvPicPr>
            <a:picLocks noChangeAspect="1" noChangeArrowheads="1"/>
          </p:cNvPicPr>
          <p:nvPr/>
        </p:nvPicPr>
        <p:blipFill>
          <a:blip r:embed="rId3"/>
          <a:srcRect l="28425" r="27397"/>
          <a:stretch>
            <a:fillRect/>
          </a:stretch>
        </p:blipFill>
        <p:spPr bwMode="auto">
          <a:xfrm>
            <a:off x="1" y="285728"/>
            <a:ext cx="3775450" cy="43100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6972" y="4857760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Дом-музей поэта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селе Константиново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Маме\Учительская деятельность\Модератор\9 класс\9 класс 2 четверть\9 класс урок 25\1380353950_06.jpg"/>
          <p:cNvPicPr>
            <a:picLocks noChangeAspect="1" noChangeArrowheads="1"/>
          </p:cNvPicPr>
          <p:nvPr/>
        </p:nvPicPr>
        <p:blipFill>
          <a:blip r:embed="rId4"/>
          <a:srcRect l="27397" r="27397"/>
          <a:stretch>
            <a:fillRect/>
          </a:stretch>
        </p:blipFill>
        <p:spPr bwMode="auto">
          <a:xfrm>
            <a:off x="3612884" y="1682018"/>
            <a:ext cx="4468621" cy="49854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Klepiki 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775" y="285728"/>
            <a:ext cx="9144000" cy="60928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5072074"/>
            <a:ext cx="4500594" cy="135732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Школа в Спас-Клепиках, где учился Есенин</a:t>
            </a:r>
            <a:endParaRPr lang="ru-RU" dirty="0"/>
          </a:p>
        </p:txBody>
      </p:sp>
      <p:pic>
        <p:nvPicPr>
          <p:cNvPr id="29700" name="Picture 4" descr="https://upload.wikimedia.org/wikipedia/commons/thumb/e/e6/%D0%A1%D0%B5%D1%80%D0%B3%D0%B5%D0%B9_%D0%95%D1%81%D0%B5%D0%BD%D0%B8%D0%BD_%D1%81_%D1%81%D1%91%D1%81%D1%82%D1%80%D0%B0%D0%BC%D0%B8_%D0%9A%D0%B0%D1%82%D0%B5%D0%B9_%D0%B8_%D0%A8%D1%83%D1%80%D0%BE%D0%B9.jpg/220px-%D0%A1%D0%B5%D1%80%D0%B3%D0%B5%D0%B9_%D0%95%D1%81%D0%B5%D0%BD%D0%B8%D0%BD_%D1%81_%D1%81%D1%91%D1%81%D1%82%D1%80%D0%B0%D0%BC%D0%B8_%D0%9A%D0%B0%D1%82%D0%B5%D0%B9_%D0%B8_%D0%A8%D1%83%D1%80%D0%BE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71" y="892115"/>
            <a:ext cx="2643206" cy="36878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1600201"/>
            <a:ext cx="564360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    В 1913 </a:t>
            </a:r>
            <a:r>
              <a:rPr lang="ru-RU" dirty="0" smtClean="0"/>
              <a:t>году </a:t>
            </a:r>
            <a:r>
              <a:rPr lang="ru-RU" dirty="0" smtClean="0"/>
              <a:t>Есенин поступил</a:t>
            </a:r>
            <a:r>
              <a:rPr lang="ru-RU" dirty="0" smtClean="0"/>
              <a:t> вольнослушателем на историко-философское отделение в Московский </a:t>
            </a:r>
            <a:r>
              <a:rPr lang="ru-RU" dirty="0" smtClean="0"/>
              <a:t>городской </a:t>
            </a:r>
            <a:r>
              <a:rPr lang="ru-RU" dirty="0" smtClean="0"/>
              <a:t>народный университет имени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А</a:t>
            </a:r>
            <a:r>
              <a:rPr lang="ru-RU" dirty="0" smtClean="0"/>
              <a:t>. Л. Шанявского.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Работал </a:t>
            </a:r>
            <a:r>
              <a:rPr lang="ru-RU" dirty="0" smtClean="0"/>
              <a:t>в типографии,</a:t>
            </a:r>
            <a:endParaRPr lang="ru-RU" dirty="0"/>
          </a:p>
        </p:txBody>
      </p:sp>
      <p:pic>
        <p:nvPicPr>
          <p:cNvPr id="30724" name="Picture 4" descr="File:Московский Городской народный университ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7" y="214290"/>
            <a:ext cx="5845640" cy="35718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26" name="Picture 6" descr="https://upload.wikimedia.org/wikipedia/commons/thumb/e/e1/1916._%D0%A1%D0%B5%D1%80%D0%B3%D0%B5%D0%B9_%D0%95%D1%81%D0%B5%D0%BD%D0%B8%D0%BD_%D0%B8_%D0%A1%D0%B5%D1%80%D0%B3%D0%B5%D0%B9_%D0%93%D0%BE%D1%80%D0%BE%D0%B4%D0%B5%D1%86%D0%BA%D0%B8%D0%B9.jpg/220px-1916._%D0%A1%D0%B5%D1%80%D0%B3%D0%B5%D0%B9_%D0%95%D1%81%D0%B5%D0%BD%D0%B8%D0%BD_%D0%B8_%D0%A1%D0%B5%D1%80%D0%B3%D0%B5%D0%B9_%D0%93%D0%BE%D1%80%D0%BE%D0%B4%D0%B5%D1%86%D0%BA%D0%B8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6238">
            <a:off x="8870969" y="3000372"/>
            <a:ext cx="2514600" cy="36464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30" name="Picture 10" descr="Есенин, с днем рождения | Yanka Mazmanid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7697" y="3643314"/>
            <a:ext cx="3000372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600201"/>
            <a:ext cx="4143404" cy="4525963"/>
          </a:xfrm>
        </p:spPr>
        <p:txBody>
          <a:bodyPr/>
          <a:lstStyle/>
          <a:p>
            <a:r>
              <a:rPr lang="ru-RU" dirty="0" smtClean="0"/>
              <a:t>В январе 1914 </a:t>
            </a:r>
            <a:r>
              <a:rPr lang="ru-RU" dirty="0" smtClean="0"/>
              <a:t>года  в московском детском </a:t>
            </a:r>
            <a:r>
              <a:rPr lang="ru-RU" dirty="0" smtClean="0"/>
              <a:t>журнале </a:t>
            </a:r>
            <a:r>
              <a:rPr lang="ru-RU" dirty="0" smtClean="0"/>
              <a:t>«Мирок» опубликовано стихотворение «Береза». </a:t>
            </a:r>
          </a:p>
        </p:txBody>
      </p:sp>
      <p:pic>
        <p:nvPicPr>
          <p:cNvPr id="32770" name="Picture 2" descr="Презентация для дошкольников &quot;Белая береза&quot; для заучивания стихотворения С. Есенина"/>
          <p:cNvPicPr>
            <a:picLocks noChangeAspect="1" noChangeArrowheads="1"/>
          </p:cNvPicPr>
          <p:nvPr/>
        </p:nvPicPr>
        <p:blipFill>
          <a:blip r:embed="rId2"/>
          <a:srcRect l="3906" t="1909" r="42057" b="2604"/>
          <a:stretch>
            <a:fillRect/>
          </a:stretch>
        </p:blipFill>
        <p:spPr bwMode="auto">
          <a:xfrm>
            <a:off x="6656391" y="428604"/>
            <a:ext cx="4786346" cy="63433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772" name="Picture 4" descr="Портреты С. Есенина в книжной графике. - С.А. Есенин ::: Жизнь моя, иль ты  приснилась мне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548"/>
          <a:stretch>
            <a:fillRect/>
          </a:stretch>
        </p:blipFill>
        <p:spPr bwMode="auto">
          <a:xfrm>
            <a:off x="4370375" y="1714499"/>
            <a:ext cx="3071834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33" y="1714488"/>
            <a:ext cx="7833852" cy="49292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1916 году вышел первый сборник — «Радуница». О Есенине заговорили как о самобытном поэте-лирике, художнике «дивных красок», творце, у которого есть будущее. </a:t>
            </a:r>
            <a:endParaRPr lang="ru-RU" dirty="0" smtClean="0"/>
          </a:p>
          <a:p>
            <a:r>
              <a:rPr lang="ru-RU" dirty="0" smtClean="0"/>
              <a:t>Сам </a:t>
            </a:r>
            <a:r>
              <a:rPr lang="ru-RU" dirty="0" smtClean="0"/>
              <a:t>поэт писал: «Стихи мои произвели большое впечатление. Все лучшие журналы того времени стали печатать меня, а осенью появилась моя первая книга «Радуница». О ней много писали. Все в один голос говорили, что я талант. Я знал это лучше </a:t>
            </a:r>
            <a:r>
              <a:rPr lang="ru-RU" dirty="0" smtClean="0"/>
              <a:t>других».</a:t>
            </a:r>
            <a:endParaRPr lang="ru-RU" dirty="0"/>
          </a:p>
        </p:txBody>
      </p:sp>
      <p:pic>
        <p:nvPicPr>
          <p:cNvPr id="31748" name="Picture 4" descr="Интересные факты из жизни Сергея Есен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5283" y="2500306"/>
            <a:ext cx="2786082" cy="38523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КУЗНЕЦОВА В. Е. Портреты Есенина - С.А. Есенин ::: Жизнь моя, иль ты  приснилась мне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2209" y="357166"/>
            <a:ext cx="2106354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214422"/>
            <a:ext cx="5643602" cy="514353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1921 году поэт с 13 мая по 3 июня гостил в Ташкенте у своего друга, ташкентского поэта Александра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Ширяевца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 приглашению директора Туркестанской публичной библиотеки 25 мая 1921 года Есенин выступил в помещении библиотеки на литературном вечере, устроенном его друзьями, перед слушателями «Студии искусств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 </a:t>
            </a:r>
          </a:p>
        </p:txBody>
      </p:sp>
      <p:pic>
        <p:nvPicPr>
          <p:cNvPr id="33794" name="Picture 2" descr="http://t-smertina.narod.ru/litphoto/talent-poet/shiryaevec-6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3667" y="214291"/>
            <a:ext cx="2958459" cy="40719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796" name="AutoShape 4" descr="Сергей Есенин и Александр Ширяевец в... - Проект &quot; Есенин-Ширяевец.Ока-Волга&quot;  | Faceboo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Сергей Есенин и Александр Ширяевец в... - Проект &quot; Есенин-Ширяевец.Ока-Волга&quot;  | Faceboo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/>
          <a:srcRect l="36884" t="21485" r="36762" b="30664"/>
          <a:stretch>
            <a:fillRect/>
          </a:stretch>
        </p:blipFill>
        <p:spPr bwMode="auto">
          <a:xfrm>
            <a:off x="6227763" y="2928934"/>
            <a:ext cx="3429024" cy="3500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350</Words>
  <PresentationFormat>Произвольный</PresentationFormat>
  <Paragraphs>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«Отговорила роща золотая…»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Маманя</dc:creator>
  <cp:lastModifiedBy>Ulia</cp:lastModifiedBy>
  <cp:revision>48</cp:revision>
  <dcterms:created xsi:type="dcterms:W3CDTF">2017-01-11T15:22:18Z</dcterms:created>
  <dcterms:modified xsi:type="dcterms:W3CDTF">2020-11-10T15:07:44Z</dcterms:modified>
</cp:coreProperties>
</file>