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56" r:id="rId3"/>
    <p:sldId id="262" r:id="rId4"/>
    <p:sldId id="263" r:id="rId5"/>
    <p:sldId id="274" r:id="rId6"/>
    <p:sldId id="275" r:id="rId7"/>
    <p:sldId id="276" r:id="rId8"/>
    <p:sldId id="277" r:id="rId9"/>
    <p:sldId id="279" r:id="rId10"/>
    <p:sldId id="278" r:id="rId11"/>
    <p:sldId id="281" r:id="rId12"/>
    <p:sldId id="280" r:id="rId13"/>
    <p:sldId id="268" r:id="rId14"/>
    <p:sldId id="282" r:id="rId15"/>
    <p:sldId id="284" r:id="rId16"/>
    <p:sldId id="289" r:id="rId17"/>
    <p:sldId id="285" r:id="rId18"/>
    <p:sldId id="288" r:id="rId19"/>
    <p:sldId id="287" r:id="rId20"/>
    <p:sldId id="283" r:id="rId21"/>
    <p:sldId id="286" r:id="rId22"/>
  </p:sldIdLst>
  <p:sldSz cx="12169775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768" y="-96"/>
      </p:cViewPr>
      <p:guideLst>
        <p:guide orient="horz" pos="2160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3" y="2130426"/>
            <a:ext cx="10344309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6" y="3886200"/>
            <a:ext cx="8518843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74639"/>
            <a:ext cx="2738199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89" y="274639"/>
            <a:ext cx="8011769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8" y="4406901"/>
            <a:ext cx="10344309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8" y="2906713"/>
            <a:ext cx="10344309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00201"/>
            <a:ext cx="537498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00201"/>
            <a:ext cx="537498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535113"/>
            <a:ext cx="537709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174875"/>
            <a:ext cx="537709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7" y="1535113"/>
            <a:ext cx="537921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7" y="2174875"/>
            <a:ext cx="537921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73050"/>
            <a:ext cx="400377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73051"/>
            <a:ext cx="680324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89" y="1435101"/>
            <a:ext cx="400377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4800600"/>
            <a:ext cx="730186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12775"/>
            <a:ext cx="730186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367338"/>
            <a:ext cx="730186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74638"/>
            <a:ext cx="1095279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600201"/>
            <a:ext cx="1095279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89" y="6356351"/>
            <a:ext cx="28396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7" y="6356351"/>
            <a:ext cx="3853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2" y="6356351"/>
            <a:ext cx="28396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" y="-262246"/>
            <a:ext cx="12157712" cy="23253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2757" y="241937"/>
            <a:ext cx="8286297" cy="1170816"/>
          </a:xfrm>
          <a:prstGeom prst="rect">
            <a:avLst/>
          </a:prstGeom>
        </p:spPr>
        <p:txBody>
          <a:bodyPr vert="horz" wrap="square" lIns="0" tIns="31733" rIns="0" bIns="0" rtlCol="0">
            <a:spAutoFit/>
          </a:bodyPr>
          <a:lstStyle/>
          <a:p>
            <a:pPr marL="27596" algn="ctr">
              <a:spcBef>
                <a:spcPts val="248"/>
              </a:spcBef>
            </a:pPr>
            <a:r>
              <a:rPr lang="ru-RU" sz="7400" spc="-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Русский язык</a:t>
            </a:r>
            <a:endParaRPr sz="7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06422" y="2340421"/>
            <a:ext cx="8927383" cy="4211284"/>
          </a:xfrm>
          <a:prstGeom prst="rect">
            <a:avLst/>
          </a:prstGeom>
        </p:spPr>
        <p:txBody>
          <a:bodyPr vert="horz" wrap="square" lIns="0" tIns="30356" rIns="0" bIns="0" rtlCol="0">
            <a:spAutoFit/>
          </a:bodyPr>
          <a:lstStyle/>
          <a:p>
            <a:pPr marL="13031"/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Сергей Есенин</a:t>
            </a:r>
            <a:endParaRPr lang="ru-RU" sz="42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3031"/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«Отговорила роща золотая…»</a:t>
            </a:r>
            <a:endParaRPr lang="ru-RU" sz="42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3031"/>
            <a:endParaRPr lang="ru-RU" sz="41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4533" marR="632680">
              <a:spcBef>
                <a:spcPts val="1519"/>
              </a:spcBef>
            </a:pPr>
            <a:r>
              <a:rPr lang="ru-RU" sz="4100" b="1" spc="5" dirty="0" err="1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100" b="1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4533" marR="632680">
              <a:spcBef>
                <a:spcPts val="1519"/>
              </a:spcBef>
            </a:pPr>
            <a:r>
              <a:rPr lang="ru-RU" sz="4100" b="1" spc="5" dirty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lang="ru-RU" sz="4100" dirty="0">
              <a:latin typeface="Arial"/>
              <a:cs typeface="Arial"/>
            </a:endParaRPr>
          </a:p>
          <a:p>
            <a:pPr marL="40014">
              <a:spcBef>
                <a:spcPts val="239"/>
              </a:spcBef>
            </a:pPr>
            <a:endParaRPr sz="3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4035" y="2402677"/>
            <a:ext cx="726433" cy="1906031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6" name="object 6"/>
          <p:cNvSpPr/>
          <p:nvPr/>
        </p:nvSpPr>
        <p:spPr>
          <a:xfrm>
            <a:off x="924035" y="4675252"/>
            <a:ext cx="726433" cy="14661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grpSp>
        <p:nvGrpSpPr>
          <p:cNvPr id="7" name="object 15"/>
          <p:cNvGrpSpPr/>
          <p:nvPr/>
        </p:nvGrpSpPr>
        <p:grpSpPr>
          <a:xfrm>
            <a:off x="731421" y="392422"/>
            <a:ext cx="986447" cy="1062871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36354" y="130100"/>
            <a:ext cx="1902556" cy="1539487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02229" y="936498"/>
            <a:ext cx="1169903" cy="520332"/>
          </a:xfrm>
          <a:prstGeom prst="rect">
            <a:avLst/>
          </a:prstGeom>
        </p:spPr>
        <p:txBody>
          <a:bodyPr vert="horz" wrap="square" lIns="0" tIns="12380" rIns="0" bIns="0" rtlCol="0">
            <a:spAutoFit/>
          </a:bodyPr>
          <a:lstStyle/>
          <a:p>
            <a:pPr algn="ctr">
              <a:spcBef>
                <a:spcPts val="97"/>
              </a:spcBef>
            </a:pPr>
            <a:r>
              <a:rPr sz="33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3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3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182704" y="203409"/>
            <a:ext cx="1463505" cy="711268"/>
          </a:xfrm>
          <a:prstGeom prst="rect">
            <a:avLst/>
          </a:prstGeom>
        </p:spPr>
        <p:txBody>
          <a:bodyPr vert="horz" wrap="square" lIns="0" tIns="16289" rIns="0" bIns="0" rtlCol="0">
            <a:spAutoFit/>
          </a:bodyPr>
          <a:lstStyle/>
          <a:p>
            <a:pPr algn="ctr">
              <a:spcBef>
                <a:spcPts val="129"/>
              </a:spcBef>
            </a:pPr>
            <a:r>
              <a:rPr lang="ru-RU" sz="450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4500">
              <a:latin typeface="Arial"/>
              <a:cs typeface="Arial"/>
            </a:endParaRPr>
          </a:p>
        </p:txBody>
      </p:sp>
      <p:pic>
        <p:nvPicPr>
          <p:cNvPr id="1026" name="Picture 2" descr="Подпись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99333" y="4357694"/>
            <a:ext cx="3328702" cy="4222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1"/>
            <a:ext cx="6299201" cy="4829195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Туркестан Есенин приехал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на поезде, и в вагоне жил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всё время своего пребывания в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Ташкенте. Затем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 этом поезде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ездил в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 Самарканд, 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Бухару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Ашхабад.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3 июня 1921 года Сергей Есенин уехал из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Ташкента. </a:t>
            </a:r>
          </a:p>
          <a:p>
            <a:r>
              <a:rPr lang="ru-RU" baseline="30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4818" name="Picture 2" descr="Музей Сергея Есенина - Музеи и галереи Ташкент - Каталог - Afisha.uz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0705" y="1643050"/>
            <a:ext cx="5042945" cy="335758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8409" y="4357694"/>
            <a:ext cx="4786346" cy="2286016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По стечению обстоятельств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бóльшая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часть жизни дочери поэта Татьяны прошла в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Ташкенте.</a:t>
            </a:r>
            <a:endParaRPr lang="ru-RU" dirty="0"/>
          </a:p>
        </p:txBody>
      </p:sp>
      <p:pic>
        <p:nvPicPr>
          <p:cNvPr id="4" name="Picture 8" descr="Были ли дети у поэта с есенина. Дети есенина и их судьб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85151" y="357166"/>
            <a:ext cx="3714776" cy="602873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6" descr="ЕСЕНИНА ТАТЬЯНА СЕРГЕЕВНА (Писательница, дочь С.Есенина)* :: Мемориал  памяти :: Мемориальное агентство по уходу за памятниками и местами  захоронения в Узбекистане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7037" y="285728"/>
            <a:ext cx="2153146" cy="304094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4" descr="Есенин С.А.: Татьяна Сергеевна Есенина в Ташкент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13119" y="428604"/>
            <a:ext cx="3839763" cy="307181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5533" y="1285860"/>
            <a:ext cx="6643734" cy="535785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1921 году Есенину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попал в руки сборник «Персидские лирики X—XV веков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». Есенин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был очарован этой книгой: «Он ходил по комнате и декламировал Омара Хайяма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».</a:t>
            </a:r>
          </a:p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Приезжая в Тифлис и Баку, поэт  мечтал посетить Турцию и Иран.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Среди переводов «Персидских мотивов» на другие языки —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работы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Эркина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Вахидова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(в которых имя героини цикла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Шаганэ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заменено на собирательное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Шаханим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— «моя шахиня» или «моя принцесса»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5842" name="Picture 2" descr="https://upload.wikimedia.org/wikipedia/commons/thumb/f/ff/%D0%A1%D0%B5%D1%80%D0%B3%D0%B5%D0%B9_%D0%95%D1%81%D0%B5%D0%BD%D0%B8%D0%BD_%281922%29.jpg/200px-%D0%A1%D0%B5%D1%80%D0%B3%D0%B5%D0%B9_%D0%95%D1%81%D0%B5%D0%BD%D0%B8%D0%BD_%281922%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71035" y="357166"/>
            <a:ext cx="2503777" cy="414340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5844" name="Picture 4" descr="Книга «Персидские мотивы» Сергей Есенин купить на YAKABOO.ua |  978-966-03-6217-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99267" y="3071810"/>
            <a:ext cx="2435927" cy="3457555"/>
          </a:xfrm>
          <a:prstGeom prst="rect">
            <a:avLst/>
          </a:prstGeom>
          <a:noFill/>
        </p:spPr>
      </p:pic>
      <p:pic>
        <p:nvPicPr>
          <p:cNvPr id="35846" name="Picture 6" descr="Персидские мотивы — Википедия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85019" y="329242"/>
            <a:ext cx="1785950" cy="252187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74638"/>
            <a:ext cx="10952798" cy="1011222"/>
          </a:xfrm>
        </p:spPr>
        <p:txBody>
          <a:bodyPr/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«Отговорила роща золотая…»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http://xn--d1acimmaskq.xn--p1ai/photo/bd/bd4cadbc5fc02f0ea0fd68b926b301b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13053" y="1357298"/>
            <a:ext cx="8928497" cy="4143404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</p:pic>
      <p:sp>
        <p:nvSpPr>
          <p:cNvPr id="5" name="TextBox 4"/>
          <p:cNvSpPr txBox="1"/>
          <p:nvPr/>
        </p:nvSpPr>
        <p:spPr>
          <a:xfrm>
            <a:off x="1369979" y="5857892"/>
            <a:ext cx="103585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Романс на слова С.Есенина исполняет Николай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Сличенко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Как сложилась судьба актера из х/ф «Свадьба в Малиновке». Николай Сличенко  | ВКУС ПОПУЛЯРНОСТИ | Яндекс Дзе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8409" y="1357298"/>
            <a:ext cx="2727301" cy="40196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" y="571481"/>
            <a:ext cx="6370640" cy="300039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Отговорила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роща золотая</a:t>
            </a:r>
            <a:br>
              <a:rPr lang="ru-RU" sz="3000" dirty="0" smtClean="0">
                <a:latin typeface="Arial" pitchFamily="34" charset="0"/>
                <a:cs typeface="Arial" pitchFamily="34" charset="0"/>
              </a:rPr>
            </a:br>
            <a:r>
              <a:rPr lang="ru-RU" sz="3000" dirty="0" smtClean="0">
                <a:latin typeface="Arial" pitchFamily="34" charset="0"/>
                <a:cs typeface="Arial" pitchFamily="34" charset="0"/>
              </a:rPr>
              <a:t>Берёзовым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весёлым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языком,</a:t>
            </a:r>
            <a:br>
              <a:rPr lang="ru-RU" sz="3000" dirty="0" smtClean="0">
                <a:latin typeface="Arial" pitchFamily="34" charset="0"/>
                <a:cs typeface="Arial" pitchFamily="34" charset="0"/>
              </a:rPr>
            </a:br>
            <a:r>
              <a:rPr lang="ru-RU" sz="3000" dirty="0" smtClean="0">
                <a:latin typeface="Arial" pitchFamily="34" charset="0"/>
                <a:cs typeface="Arial" pitchFamily="34" charset="0"/>
              </a:rPr>
              <a:t>И журавли, печально пролетая,</a:t>
            </a:r>
            <a:br>
              <a:rPr lang="ru-RU" sz="3000" dirty="0" smtClean="0">
                <a:latin typeface="Arial" pitchFamily="34" charset="0"/>
                <a:cs typeface="Arial" pitchFamily="34" charset="0"/>
              </a:rPr>
            </a:br>
            <a:r>
              <a:rPr lang="ru-RU" sz="3000" dirty="0" smtClean="0">
                <a:latin typeface="Arial" pitchFamily="34" charset="0"/>
                <a:cs typeface="Arial" pitchFamily="34" charset="0"/>
              </a:rPr>
              <a:t>Уж не жалеют больше ни о ком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https://img.ust-tarka.ru/2011-04/thumbs/1302506618_p105009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98024" y="2857497"/>
            <a:ext cx="6271751" cy="4000504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</p:pic>
      <p:pic>
        <p:nvPicPr>
          <p:cNvPr id="6" name="Picture 4" descr="http://www.sevmb.com/spaw2/uploads/images/0_ea3a9_b3ba9829_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 flipH="1">
            <a:off x="2227235" y="3937616"/>
            <a:ext cx="3855653" cy="292038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227103" y="4143380"/>
            <a:ext cx="20794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р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оща = лес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7890" name="Picture 2" descr="D:\клипарт\зверушки\птицы\0_785fe_d126e8a5_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27763" y="1428736"/>
            <a:ext cx="1671647" cy="1503321"/>
          </a:xfrm>
          <a:prstGeom prst="rect">
            <a:avLst/>
          </a:prstGeom>
          <a:noFill/>
        </p:spPr>
      </p:pic>
      <p:pic>
        <p:nvPicPr>
          <p:cNvPr id="37891" name="Picture 3" descr="D:\клипарт\зверушки\птицы\0_785ff_8fe11c7b_S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99399" y="1214422"/>
            <a:ext cx="1442132" cy="941392"/>
          </a:xfrm>
          <a:prstGeom prst="rect">
            <a:avLst/>
          </a:prstGeom>
          <a:noFill/>
        </p:spPr>
      </p:pic>
      <p:pic>
        <p:nvPicPr>
          <p:cNvPr id="37892" name="Picture 4" descr="D:\клипарт\зверушки\птицы\0_78601_c10424bc_S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442473" y="1071546"/>
            <a:ext cx="1521008" cy="1074741"/>
          </a:xfrm>
          <a:prstGeom prst="rect">
            <a:avLst/>
          </a:prstGeom>
          <a:noFill/>
        </p:spPr>
      </p:pic>
      <p:pic>
        <p:nvPicPr>
          <p:cNvPr id="37893" name="Picture 5" descr="D:\клипарт\зверушки\птицы\0_78600_8580a2c8_S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442209" y="357166"/>
            <a:ext cx="1526275" cy="7127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" y="571480"/>
            <a:ext cx="9513912" cy="371477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Кого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жалеть? Ведь каждый в мире странник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—</a:t>
            </a:r>
            <a:br>
              <a:rPr lang="ru-RU" sz="3000" dirty="0" smtClean="0">
                <a:latin typeface="Arial" pitchFamily="34" charset="0"/>
                <a:cs typeface="Arial" pitchFamily="34" charset="0"/>
              </a:rPr>
            </a:br>
            <a:r>
              <a:rPr lang="ru-RU" sz="3000" dirty="0" smtClean="0">
                <a:latin typeface="Arial" pitchFamily="34" charset="0"/>
                <a:cs typeface="Arial" pitchFamily="34" charset="0"/>
              </a:rPr>
              <a:t>Пройдет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, зайдет и вновь оставит дом.</a:t>
            </a:r>
            <a:br>
              <a:rPr lang="ru-RU" sz="3000" dirty="0" smtClean="0">
                <a:latin typeface="Arial" pitchFamily="34" charset="0"/>
                <a:cs typeface="Arial" pitchFamily="34" charset="0"/>
              </a:rPr>
            </a:br>
            <a:r>
              <a:rPr lang="ru-RU" sz="3000" dirty="0" smtClean="0">
                <a:latin typeface="Arial" pitchFamily="34" charset="0"/>
                <a:cs typeface="Arial" pitchFamily="34" charset="0"/>
              </a:rPr>
              <a:t>О всех ушедших грезит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коноплянник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000" dirty="0" smtClean="0">
                <a:latin typeface="Arial" pitchFamily="34" charset="0"/>
                <a:cs typeface="Arial" pitchFamily="34" charset="0"/>
              </a:rPr>
            </a:br>
            <a:r>
              <a:rPr lang="ru-RU" sz="3000" dirty="0" smtClean="0">
                <a:latin typeface="Arial" pitchFamily="34" charset="0"/>
                <a:cs typeface="Arial" pitchFamily="34" charset="0"/>
              </a:rPr>
              <a:t>С широким месяцем над голубым прудом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en-US" sz="3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с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транник = путешественник –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darbadar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darvesh</a:t>
            </a:r>
            <a:endParaRPr lang="ru-RU" sz="3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   грезить = мечтать –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orzu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qilmoq</a:t>
            </a:r>
            <a:endParaRPr lang="ru-RU" sz="3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коноплянник</a:t>
            </a:r>
            <a:endParaRPr lang="ru-RU" sz="3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9938" name="Picture 2" descr="Конопля посевна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05900" y="2286000"/>
            <a:ext cx="3063875" cy="457200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9940" name="Picture 4" descr="https://upload.wikimedia.org/wikipedia/commons/thumb/f/ff/%D0%9B%D1%91%D0%BD_%28%D0%B2%D0%B8%D0%B4%D1%8B_%D0%B8%D0%B7%D0%B4%D0%B5%D0%B4%D0%B8%D0%B9_%D0%B8_%D1%81%D1%82%D0%B0%D1%80%D0%B8%D0%BD%D0%BD%D1%8B%D0%B5_%D0%B8%D0%BD%D1%81%D1%82%D1%80%D1%83%D0%BC%D0%B5%D0%BD%D1%82%D1%8B%29.JPG/350px-%D0%9B%D1%91%D0%BD_%28%D0%B2%D0%B8%D0%B4%D1%8B_%D0%B8%D0%B7%D0%B4%D0%B5%D0%B4%D0%B8%D0%B9_%D0%B8_%D1%81%D1%82%D0%B0%D1%80%D0%B8%D0%BD%D0%BD%D1%8B%D0%B5_%D0%B8%D0%BD%D1%81%D1%82%D1%80%D1%83%D0%BC%D0%B5%D0%BD%D1%82%D1%8B%2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27169" y="4329831"/>
            <a:ext cx="4357718" cy="252816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9942" name="Picture 6" descr="https://upload.wikimedia.org/wikipedia/commons/thumb/0/0c/Cannabis_harvesting_%28USSR%2C_1956%29.png/220px-Cannabis_harvesting_%28USSR%2C_1956%29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99201" y="3391872"/>
            <a:ext cx="2657476" cy="346612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8489" y="1928801"/>
            <a:ext cx="6119340" cy="41973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Чьи </a:t>
            </a:r>
            <a:r>
              <a:rPr lang="ru-RU" dirty="0" smtClean="0"/>
              <a:t>стихи напоминают вам строчки Есенина</a:t>
            </a:r>
            <a:r>
              <a:rPr lang="ru-RU" dirty="0" smtClean="0"/>
              <a:t>?</a:t>
            </a:r>
          </a:p>
          <a:p>
            <a:pPr>
              <a:buNone/>
            </a:pPr>
            <a:r>
              <a:rPr lang="ru-RU" dirty="0" smtClean="0"/>
              <a:t>  В </a:t>
            </a:r>
            <a:r>
              <a:rPr lang="ru-RU" dirty="0" smtClean="0"/>
              <a:t>чем близость Есенина и </a:t>
            </a:r>
            <a:r>
              <a:rPr lang="ru-RU" dirty="0" err="1" smtClean="0"/>
              <a:t>Хайама</a:t>
            </a:r>
            <a:r>
              <a:rPr lang="ru-RU" dirty="0" smtClean="0"/>
              <a:t>?</a:t>
            </a:r>
          </a:p>
          <a:p>
            <a:pPr>
              <a:buNone/>
            </a:pPr>
            <a:r>
              <a:rPr lang="ru-RU" dirty="0" smtClean="0"/>
              <a:t> </a:t>
            </a:r>
          </a:p>
          <a:p>
            <a:pPr>
              <a:buNone/>
            </a:pPr>
            <a:r>
              <a:rPr lang="ru-RU" dirty="0" smtClean="0"/>
              <a:t>   Человек </a:t>
            </a:r>
            <a:r>
              <a:rPr lang="ru-RU" dirty="0" smtClean="0"/>
              <a:t>на Земле гость, странник, как и пролетающие журавли.</a:t>
            </a:r>
          </a:p>
          <a:p>
            <a:endParaRPr lang="ru-RU" dirty="0"/>
          </a:p>
        </p:txBody>
      </p:sp>
      <p:pic>
        <p:nvPicPr>
          <p:cNvPr id="45058" name="Picture 2" descr="Омар Хайям, поэт и персонаж - Год Литературы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421" r="20517"/>
          <a:stretch>
            <a:fillRect/>
          </a:stretch>
        </p:blipFill>
        <p:spPr bwMode="auto">
          <a:xfrm flipH="1">
            <a:off x="6584953" y="1071546"/>
            <a:ext cx="3434868" cy="3500462"/>
          </a:xfrm>
          <a:prstGeom prst="rect">
            <a:avLst/>
          </a:prstGeom>
          <a:noFill/>
        </p:spPr>
      </p:pic>
      <p:sp>
        <p:nvSpPr>
          <p:cNvPr id="45060" name="AutoShape 4" descr="Горькое вино мудрости Омара Хайяма - Дмитрий Буянов - ИА REGNUM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5061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36335" t="21484" r="37860" b="24805"/>
          <a:stretch>
            <a:fillRect/>
          </a:stretch>
        </p:blipFill>
        <p:spPr bwMode="auto">
          <a:xfrm>
            <a:off x="8513779" y="2579707"/>
            <a:ext cx="3655996" cy="4278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6971" y="500042"/>
            <a:ext cx="7727962" cy="2643206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300" dirty="0" smtClean="0">
                <a:latin typeface="Arial" pitchFamily="34" charset="0"/>
                <a:cs typeface="Arial" pitchFamily="34" charset="0"/>
              </a:rPr>
              <a:t>Стою </a:t>
            </a:r>
            <a:r>
              <a:rPr lang="ru-RU" sz="3300" dirty="0" smtClean="0">
                <a:latin typeface="Arial" pitchFamily="34" charset="0"/>
                <a:cs typeface="Arial" pitchFamily="34" charset="0"/>
              </a:rPr>
              <a:t>один среди равнины </a:t>
            </a:r>
            <a:r>
              <a:rPr lang="ru-RU" sz="3300" dirty="0" smtClean="0">
                <a:latin typeface="Arial" pitchFamily="34" charset="0"/>
                <a:cs typeface="Arial" pitchFamily="34" charset="0"/>
              </a:rPr>
              <a:t>голой,</a:t>
            </a:r>
            <a:br>
              <a:rPr lang="ru-RU" sz="3300" dirty="0" smtClean="0">
                <a:latin typeface="Arial" pitchFamily="34" charset="0"/>
                <a:cs typeface="Arial" pitchFamily="34" charset="0"/>
              </a:rPr>
            </a:br>
            <a:r>
              <a:rPr lang="ru-RU" sz="3300" dirty="0" smtClean="0">
                <a:latin typeface="Arial" pitchFamily="34" charset="0"/>
                <a:cs typeface="Arial" pitchFamily="34" charset="0"/>
              </a:rPr>
              <a:t>А журавлей относит ветер в даль,</a:t>
            </a:r>
            <a:br>
              <a:rPr lang="ru-RU" sz="3300" dirty="0" smtClean="0">
                <a:latin typeface="Arial" pitchFamily="34" charset="0"/>
                <a:cs typeface="Arial" pitchFamily="34" charset="0"/>
              </a:rPr>
            </a:br>
            <a:r>
              <a:rPr lang="ru-RU" sz="3300" dirty="0" smtClean="0">
                <a:latin typeface="Arial" pitchFamily="34" charset="0"/>
                <a:cs typeface="Arial" pitchFamily="34" charset="0"/>
              </a:rPr>
              <a:t>Я полон дум о юности весёлой,</a:t>
            </a:r>
            <a:br>
              <a:rPr lang="ru-RU" sz="3300" dirty="0" smtClean="0">
                <a:latin typeface="Arial" pitchFamily="34" charset="0"/>
                <a:cs typeface="Arial" pitchFamily="34" charset="0"/>
              </a:rPr>
            </a:br>
            <a:r>
              <a:rPr lang="ru-RU" sz="3300" dirty="0" smtClean="0">
                <a:latin typeface="Arial" pitchFamily="34" charset="0"/>
                <a:cs typeface="Arial" pitchFamily="34" charset="0"/>
              </a:rPr>
              <a:t>Но ничего в прошедшем мне не жаль.</a:t>
            </a:r>
          </a:p>
          <a:p>
            <a:pPr>
              <a:buNone/>
            </a:pPr>
            <a:r>
              <a:rPr lang="ru-RU" sz="3300" dirty="0" smtClean="0">
                <a:latin typeface="Arial" pitchFamily="34" charset="0"/>
                <a:cs typeface="Arial" pitchFamily="34" charset="0"/>
              </a:rPr>
              <a:t>    </a:t>
            </a:r>
            <a:endParaRPr lang="ru-RU" sz="33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4" descr="http://www.sevmb.com/spaw2/uploads/images/0_ea3a9_b3ba9829_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H="1">
            <a:off x="1870045" y="3500438"/>
            <a:ext cx="3855653" cy="2920384"/>
          </a:xfrm>
          <a:prstGeom prst="rect">
            <a:avLst/>
          </a:prstGeom>
          <a:noFill/>
        </p:spPr>
      </p:pic>
      <p:pic>
        <p:nvPicPr>
          <p:cNvPr id="38914" name="Picture 2" descr="Текст песни «Отговорила роща золотая» Сергея Есенин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80564" y="2500307"/>
            <a:ext cx="5689211" cy="43576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 txBox="1">
            <a:spLocks/>
          </p:cNvSpPr>
          <p:nvPr/>
        </p:nvSpPr>
        <p:spPr>
          <a:xfrm>
            <a:off x="298409" y="571480"/>
            <a:ext cx="7786742" cy="55007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200" dirty="0" smtClean="0"/>
              <a:t> </a:t>
            </a:r>
            <a:r>
              <a:rPr lang="ru-RU" sz="3200" dirty="0" smtClean="0"/>
              <a:t> 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Не жаль мне лет, растраченных напрасно,</a:t>
            </a:r>
            <a:b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</a:b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Не жаль души сиреневую 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цветь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</a:t>
            </a:r>
            <a:b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</a:b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В саду горит костёр рябины красной,</a:t>
            </a:r>
            <a:b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</a:b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Но никого не может он согреть.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Как вы понимаете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п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оэтические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образы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«души сиреневая 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цветь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», </a:t>
            </a:r>
          </a:p>
          <a:p>
            <a:pPr marL="342900" indent="-342900">
              <a:spcBef>
                <a:spcPct val="20000"/>
              </a:spcBef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«костёр рябины красной»?</a:t>
            </a:r>
            <a:r>
              <a:rPr lang="ru-RU" sz="2800" dirty="0" smtClean="0"/>
              <a:t> </a:t>
            </a:r>
            <a:endParaRPr lang="ru-RU" sz="2800" dirty="0" smtClean="0"/>
          </a:p>
          <a:p>
            <a:pPr marL="342900" indent="-342900">
              <a:spcBef>
                <a:spcPct val="20000"/>
              </a:spcBef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Почему прошлое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окрашено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сиреневый цвет, а настоящее –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золотой 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красный?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4" descr="http://tunnel.ru/media/images/2016-10/post/98992/2016-10-08_170955.jpg"/>
          <p:cNvPicPr>
            <a:picLocks noChangeAspect="1" noChangeArrowheads="1"/>
          </p:cNvPicPr>
          <p:nvPr/>
        </p:nvPicPr>
        <p:blipFill>
          <a:blip r:embed="rId2" cstate="print"/>
          <a:srcRect l="3566" r="5348"/>
          <a:stretch>
            <a:fillRect/>
          </a:stretch>
        </p:blipFill>
        <p:spPr bwMode="auto">
          <a:xfrm>
            <a:off x="6084887" y="2965346"/>
            <a:ext cx="5856207" cy="3674349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</p:pic>
      <p:pic>
        <p:nvPicPr>
          <p:cNvPr id="41986" name="Picture 2" descr="Купить сирень в интернет магазине с доставкой по Екатеринбургу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870969" y="214290"/>
            <a:ext cx="2428892" cy="2370138"/>
          </a:xfrm>
          <a:prstGeom prst="rect">
            <a:avLst/>
          </a:prstGeom>
          <a:noFill/>
        </p:spPr>
      </p:pic>
      <p:pic>
        <p:nvPicPr>
          <p:cNvPr id="41988" name="Picture 4" descr="Рябина - Полезные и опасные свойства рябины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99267" y="928670"/>
            <a:ext cx="2784982" cy="19288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 txBox="1">
            <a:spLocks/>
          </p:cNvSpPr>
          <p:nvPr/>
        </p:nvSpPr>
        <p:spPr>
          <a:xfrm>
            <a:off x="226971" y="357166"/>
            <a:ext cx="7143800" cy="521497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Не обгорят рябиновые кисти,</a:t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</a:b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От желтизны не пропадёт трава.</a:t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</a:b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Как дерево роняет тихо листья,</a:t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</a:b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Так я роняю грустные слова.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Кисть –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panja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popuk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Ронять –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tushirmoq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to‘kmoq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С чем сравнивает себя </a:t>
            </a:r>
          </a:p>
          <a:p>
            <a:pPr marL="342900" indent="-342900">
              <a:spcBef>
                <a:spcPct val="200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герой стихотворения?</a:t>
            </a:r>
            <a:r>
              <a:rPr lang="ru-RU" sz="3200" dirty="0" smtClean="0"/>
              <a:t> </a:t>
            </a:r>
            <a:endParaRPr lang="ru-RU" sz="3200" dirty="0" smtClean="0"/>
          </a:p>
          <a:p>
            <a:pPr marL="342900" indent="-342900">
              <a:spcBef>
                <a:spcPct val="200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Мир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изменяется, но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рощ</a:t>
            </a:r>
          </a:p>
          <a:p>
            <a:pPr marL="342900" indent="-342900">
              <a:spcBef>
                <a:spcPct val="200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вновь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заговорит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весёлым </a:t>
            </a:r>
          </a:p>
          <a:p>
            <a:pPr marL="342900" indent="-342900">
              <a:spcBef>
                <a:spcPct val="200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языком берёз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весной.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4" descr="http://egeriya.ru/upload/01_on-line_journal/10._October/14.10.16/osen3_.jpg"/>
          <p:cNvPicPr>
            <a:picLocks noChangeAspect="1" noChangeArrowheads="1"/>
          </p:cNvPicPr>
          <p:nvPr/>
        </p:nvPicPr>
        <p:blipFill>
          <a:blip r:embed="rId2" cstate="print"/>
          <a:srcRect t="10499" b="10499"/>
          <a:stretch>
            <a:fillRect/>
          </a:stretch>
        </p:blipFill>
        <p:spPr bwMode="auto">
          <a:xfrm>
            <a:off x="5227631" y="3438758"/>
            <a:ext cx="6942144" cy="341924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0"/>
          </a:effectLst>
        </p:spPr>
      </p:pic>
      <p:pic>
        <p:nvPicPr>
          <p:cNvPr id="5" name="Picture 4" descr="Рябина - Полезные и опасные свойства рябины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13647" y="714356"/>
            <a:ext cx="2784982" cy="19288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МАМАНЯ\Pictures\img01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112" y="285728"/>
            <a:ext cx="4394578" cy="528641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5609502" y="4786323"/>
            <a:ext cx="5740226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«Моя лирика жива </a:t>
            </a:r>
          </a:p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одной большой любовью,</a:t>
            </a:r>
          </a:p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 любовью к Родине»</a:t>
            </a:r>
          </a:p>
          <a:p>
            <a:endParaRPr lang="ru-RU" dirty="0"/>
          </a:p>
        </p:txBody>
      </p:sp>
      <p:pic>
        <p:nvPicPr>
          <p:cNvPr id="6" name="Рисунок 5" descr="C:\Users\МАМАНЯ\Pictures\img024.jpg"/>
          <p:cNvPicPr/>
          <p:nvPr/>
        </p:nvPicPr>
        <p:blipFill>
          <a:blip r:embed="rId3" cstate="print"/>
          <a:srcRect l="5750"/>
          <a:stretch>
            <a:fillRect/>
          </a:stretch>
        </p:blipFill>
        <p:spPr bwMode="auto">
          <a:xfrm>
            <a:off x="6227763" y="428604"/>
            <a:ext cx="5388460" cy="4143404"/>
          </a:xfrm>
          <a:prstGeom prst="round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1512855" y="5857892"/>
            <a:ext cx="21066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1895 - 1925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 txBox="1">
            <a:spLocks/>
          </p:cNvSpPr>
          <p:nvPr/>
        </p:nvSpPr>
        <p:spPr>
          <a:xfrm>
            <a:off x="369847" y="357166"/>
            <a:ext cx="7786742" cy="628654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</a:t>
            </a: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И если время, ветром разметая,</a:t>
            </a:r>
            <a:b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</a:b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Сгребёт их все в один ненужный ком…</a:t>
            </a:r>
            <a:b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</a:b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Скажите так… что роща золотая</a:t>
            </a:r>
            <a:b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</a:b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Отговорила милым языком.</a:t>
            </a:r>
            <a:endParaRPr kumimoji="0" lang="en-US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Сгребать –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to‘plamoq</a:t>
            </a:r>
            <a:endParaRPr lang="ru-RU" sz="3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Какое слово в стихотворении </a:t>
            </a:r>
            <a:endParaRPr lang="ru-RU" sz="3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повторялось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несколько раз? </a:t>
            </a:r>
            <a:endParaRPr lang="ru-RU" sz="3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Какое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слово «самое страшное»? </a:t>
            </a:r>
          </a:p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Почему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так страшно быть ненужным?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Человек и время. Поэт и время.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Можно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ли победить время?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800" baseline="0" dirty="0" smtClean="0">
                <a:latin typeface="Arial" pitchFamily="34" charset="0"/>
                <a:cs typeface="Arial" pitchFamily="34" charset="0"/>
              </a:rPr>
              <a:t>Можно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ли всегда оставаться нужным?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7" descr="Отговорила роща золотая — Сергей Есенин — Стихи, картинки и любовь…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56457" y="1844680"/>
            <a:ext cx="5013318" cy="5013320"/>
          </a:xfrm>
          <a:prstGeom prst="rect">
            <a:avLst/>
          </a:prstGeom>
          <a:noFill/>
        </p:spPr>
      </p:pic>
      <p:pic>
        <p:nvPicPr>
          <p:cNvPr id="7" name="Picture 8" descr="КУЗНЕЦОВА В. Е. Портреты Есенина - С.А. Есенин ::: Жизнь моя, иль ты  приснилась мне...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56457" y="1857364"/>
            <a:ext cx="2106354" cy="26431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Задание для самостоятельной работы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4033" name="Picture 1" descr="D:\клипарт\школьники\деловые\TYzH7h4RX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71853" y="1357299"/>
            <a:ext cx="6627677" cy="5500702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84557" y="1500174"/>
            <a:ext cx="5905026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Ответить на вопросы учебника.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     Выучить наизусть 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    понравившиеся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   строчки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File:Дом, где родился С.А. Есенин. Константиново..JPG"/>
          <p:cNvPicPr>
            <a:picLocks noChangeAspect="1" noChangeArrowheads="1"/>
          </p:cNvPicPr>
          <p:nvPr/>
        </p:nvPicPr>
        <p:blipFill>
          <a:blip r:embed="rId2"/>
          <a:srcRect r="4826"/>
          <a:stretch>
            <a:fillRect/>
          </a:stretch>
        </p:blipFill>
        <p:spPr bwMode="auto">
          <a:xfrm>
            <a:off x="3467061" y="0"/>
            <a:ext cx="8702714" cy="6858001"/>
          </a:xfrm>
          <a:prstGeom prst="rect">
            <a:avLst/>
          </a:prstGeom>
          <a:noFill/>
        </p:spPr>
      </p:pic>
      <p:pic>
        <p:nvPicPr>
          <p:cNvPr id="1026" name="Picture 2" descr="D:\Маме\Учительская деятельность\Модератор\9 класс\9 класс 2 четверть\9 класс урок 25\1380353855_01.jpg"/>
          <p:cNvPicPr>
            <a:picLocks noChangeAspect="1" noChangeArrowheads="1"/>
          </p:cNvPicPr>
          <p:nvPr/>
        </p:nvPicPr>
        <p:blipFill>
          <a:blip r:embed="rId3"/>
          <a:srcRect l="27397" t="2551" r="27397" b="4081"/>
          <a:stretch>
            <a:fillRect/>
          </a:stretch>
        </p:blipFill>
        <p:spPr bwMode="auto">
          <a:xfrm>
            <a:off x="9179196" y="0"/>
            <a:ext cx="2990579" cy="3500462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55533" y="2500306"/>
            <a:ext cx="414340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Где родился 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и провёл детство С.Есенин?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Маме\Учительская деятельность\Модератор\9 класс\9 класс 2 четверть\9 класс урок 25\1380353896_07.jpg"/>
          <p:cNvPicPr>
            <a:picLocks noChangeAspect="1" noChangeArrowheads="1"/>
          </p:cNvPicPr>
          <p:nvPr/>
        </p:nvPicPr>
        <p:blipFill>
          <a:blip r:embed="rId2"/>
          <a:srcRect l="27740" r="27054"/>
          <a:stretch>
            <a:fillRect/>
          </a:stretch>
        </p:blipFill>
        <p:spPr bwMode="auto">
          <a:xfrm>
            <a:off x="8081505" y="285728"/>
            <a:ext cx="3799219" cy="423864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53" name="Picture 5" descr="D:\Маме\Учительская деятельность\Модератор\9 класс\9 класс 2 четверть\9 класс урок 25\1380949412_08.jpg"/>
          <p:cNvPicPr>
            <a:picLocks noChangeAspect="1" noChangeArrowheads="1"/>
          </p:cNvPicPr>
          <p:nvPr/>
        </p:nvPicPr>
        <p:blipFill>
          <a:blip r:embed="rId3"/>
          <a:srcRect l="28425" r="27397"/>
          <a:stretch>
            <a:fillRect/>
          </a:stretch>
        </p:blipFill>
        <p:spPr bwMode="auto">
          <a:xfrm>
            <a:off x="1" y="285728"/>
            <a:ext cx="3775450" cy="431008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26972" y="4857760"/>
            <a:ext cx="32861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Дом-музей поэта 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в селе Константиново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 descr="D:\Маме\Учительская деятельность\Модератор\9 класс\9 класс 2 четверть\9 класс урок 25\1380353950_06.jpg"/>
          <p:cNvPicPr>
            <a:picLocks noChangeAspect="1" noChangeArrowheads="1"/>
          </p:cNvPicPr>
          <p:nvPr/>
        </p:nvPicPr>
        <p:blipFill>
          <a:blip r:embed="rId4"/>
          <a:srcRect l="27397" r="27397"/>
          <a:stretch>
            <a:fillRect/>
          </a:stretch>
        </p:blipFill>
        <p:spPr bwMode="auto">
          <a:xfrm>
            <a:off x="3612884" y="1682018"/>
            <a:ext cx="4468621" cy="498547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File:Klepiki schoo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25775" y="285728"/>
            <a:ext cx="9144000" cy="609282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8409" y="5072074"/>
            <a:ext cx="4500594" cy="1357321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Школа в Спас-Клепиках, где учился Есенин</a:t>
            </a:r>
            <a:endParaRPr lang="ru-RU" dirty="0"/>
          </a:p>
        </p:txBody>
      </p:sp>
      <p:pic>
        <p:nvPicPr>
          <p:cNvPr id="29700" name="Picture 4" descr="https://upload.wikimedia.org/wikipedia/commons/thumb/e/e6/%D0%A1%D0%B5%D1%80%D0%B3%D0%B5%D0%B9_%D0%95%D1%81%D0%B5%D0%BD%D0%B8%D0%BD_%D1%81_%D1%81%D1%91%D1%81%D1%82%D1%80%D0%B0%D0%BC%D0%B8_%D0%9A%D0%B0%D1%82%D0%B5%D0%B9_%D0%B8_%D0%A8%D1%83%D1%80%D0%BE%D0%B9.jpg/220px-%D0%A1%D0%B5%D1%80%D0%B3%D0%B5%D0%B9_%D0%95%D1%81%D0%B5%D0%BD%D0%B8%D0%BD_%D1%81_%D1%81%D1%91%D1%81%D1%82%D1%80%D0%B0%D0%BC%D0%B8_%D0%9A%D0%B0%D1%82%D0%B5%D0%B9_%D0%B8_%D0%A8%D1%83%D1%80%D0%BE%D0%B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6971" y="892115"/>
            <a:ext cx="2643206" cy="368780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6971" y="1600201"/>
            <a:ext cx="5643602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 </a:t>
            </a:r>
            <a:r>
              <a:rPr lang="ru-RU" dirty="0" smtClean="0"/>
              <a:t>    В 1913 </a:t>
            </a:r>
            <a:r>
              <a:rPr lang="ru-RU" dirty="0" smtClean="0"/>
              <a:t>году </a:t>
            </a:r>
            <a:r>
              <a:rPr lang="ru-RU" dirty="0" smtClean="0"/>
              <a:t>Есенин поступил</a:t>
            </a:r>
            <a:r>
              <a:rPr lang="ru-RU" dirty="0" smtClean="0"/>
              <a:t> вольнослушателем на историко-философское отделение в Московский </a:t>
            </a:r>
            <a:r>
              <a:rPr lang="ru-RU" dirty="0" smtClean="0"/>
              <a:t>городской </a:t>
            </a:r>
            <a:r>
              <a:rPr lang="ru-RU" dirty="0" smtClean="0"/>
              <a:t>народный университет имени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   А</a:t>
            </a:r>
            <a:r>
              <a:rPr lang="ru-RU" dirty="0" smtClean="0"/>
              <a:t>. Л. Шанявского.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   Работал </a:t>
            </a:r>
            <a:r>
              <a:rPr lang="ru-RU" dirty="0" smtClean="0"/>
              <a:t>в типографии,</a:t>
            </a:r>
            <a:endParaRPr lang="ru-RU" dirty="0"/>
          </a:p>
        </p:txBody>
      </p:sp>
      <p:pic>
        <p:nvPicPr>
          <p:cNvPr id="30724" name="Picture 4" descr="File:Московский Городской народный университет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84887" y="214290"/>
            <a:ext cx="5845640" cy="357187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0726" name="Picture 6" descr="https://upload.wikimedia.org/wikipedia/commons/thumb/e/e1/1916._%D0%A1%D0%B5%D1%80%D0%B3%D0%B5%D0%B9_%D0%95%D1%81%D0%B5%D0%BD%D0%B8%D0%BD_%D0%B8_%D0%A1%D0%B5%D1%80%D0%B3%D0%B5%D0%B9_%D0%93%D0%BE%D1%80%D0%BE%D0%B4%D0%B5%D1%86%D0%BA%D0%B8%D0%B9.jpg/220px-1916._%D0%A1%D0%B5%D1%80%D0%B3%D0%B5%D0%B9_%D0%95%D1%81%D0%B5%D0%BD%D0%B8%D0%BD_%D0%B8_%D0%A1%D0%B5%D1%80%D0%B3%D0%B5%D0%B9_%D0%93%D0%BE%D1%80%D0%BE%D0%B4%D0%B5%D1%86%D0%BA%D0%B8%D0%B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66238">
            <a:off x="8870969" y="3000372"/>
            <a:ext cx="2514600" cy="364648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0730" name="Picture 10" descr="Есенин, с днем рождения | Yanka Mazmanidi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27697" y="3643314"/>
            <a:ext cx="3000372" cy="30003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8409" y="1600201"/>
            <a:ext cx="4143404" cy="4525963"/>
          </a:xfrm>
        </p:spPr>
        <p:txBody>
          <a:bodyPr/>
          <a:lstStyle/>
          <a:p>
            <a:r>
              <a:rPr lang="ru-RU" dirty="0" smtClean="0"/>
              <a:t>В январе 1914 </a:t>
            </a:r>
            <a:r>
              <a:rPr lang="ru-RU" dirty="0" smtClean="0"/>
              <a:t>года  в московском детском </a:t>
            </a:r>
            <a:r>
              <a:rPr lang="ru-RU" dirty="0" smtClean="0"/>
              <a:t>журнале </a:t>
            </a:r>
            <a:r>
              <a:rPr lang="ru-RU" dirty="0" smtClean="0"/>
              <a:t>«Мирок» опубликовано стихотворение «Береза». </a:t>
            </a:r>
          </a:p>
        </p:txBody>
      </p:sp>
      <p:pic>
        <p:nvPicPr>
          <p:cNvPr id="32770" name="Picture 2" descr="Презентация для дошкольников &quot;Белая береза&quot; для заучивания стихотворения С. Есенина"/>
          <p:cNvPicPr>
            <a:picLocks noChangeAspect="1" noChangeArrowheads="1"/>
          </p:cNvPicPr>
          <p:nvPr/>
        </p:nvPicPr>
        <p:blipFill>
          <a:blip r:embed="rId2"/>
          <a:srcRect l="3906" t="1909" r="42057" b="2604"/>
          <a:stretch>
            <a:fillRect/>
          </a:stretch>
        </p:blipFill>
        <p:spPr bwMode="auto">
          <a:xfrm>
            <a:off x="6656391" y="428604"/>
            <a:ext cx="4786346" cy="634335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2772" name="Picture 4" descr="Портреты С. Есенина в книжной графике. - С.А. Есенин ::: Жизнь моя, иль ты  приснилась мне...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25548"/>
          <a:stretch>
            <a:fillRect/>
          </a:stretch>
        </p:blipFill>
        <p:spPr bwMode="auto">
          <a:xfrm>
            <a:off x="4370375" y="1714499"/>
            <a:ext cx="3071834" cy="51435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5533" y="1714488"/>
            <a:ext cx="7833852" cy="4929222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В 1916 году вышел первый сборник — «Радуница». О Есенине заговорили как о самобытном поэте-лирике, художнике «дивных красок», творце, у которого есть будущее. </a:t>
            </a:r>
            <a:endParaRPr lang="ru-RU" dirty="0" smtClean="0"/>
          </a:p>
          <a:p>
            <a:r>
              <a:rPr lang="ru-RU" dirty="0" smtClean="0"/>
              <a:t>Сам </a:t>
            </a:r>
            <a:r>
              <a:rPr lang="ru-RU" dirty="0" smtClean="0"/>
              <a:t>поэт писал: «Стихи мои произвели большое впечатление. Все лучшие журналы того времени стали печатать меня, а осенью появилась моя первая книга «Радуница». О ней много писали. Все в один голос говорили, что я талант. Я знал это лучше </a:t>
            </a:r>
            <a:r>
              <a:rPr lang="ru-RU" dirty="0" smtClean="0"/>
              <a:t>других».</a:t>
            </a:r>
            <a:endParaRPr lang="ru-RU" dirty="0"/>
          </a:p>
        </p:txBody>
      </p:sp>
      <p:pic>
        <p:nvPicPr>
          <p:cNvPr id="31748" name="Picture 4" descr="Интересные факты из жизни Сергея Есенин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85283" y="2500306"/>
            <a:ext cx="2786082" cy="385237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8" descr="КУЗНЕЦОВА В. Е. Портреты Есенина - С.А. Есенин ::: Жизнь моя, иль ты  приснилась мне...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42209" y="357166"/>
            <a:ext cx="2106354" cy="26431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8409" y="1214422"/>
            <a:ext cx="5643602" cy="5143535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  В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1921 году поэт с 13 мая по 3 июня гостил в Ташкенте у своего друга, ташкентского поэта Александра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Ширяевца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По приглашению директора Туркестанской публичной библиотеки 25 мая 1921 года Есенин выступил в помещении библиотеки на литературном вечере, устроенном его друзьями, перед слушателями «Студии искусств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». </a:t>
            </a:r>
          </a:p>
        </p:txBody>
      </p:sp>
      <p:pic>
        <p:nvPicPr>
          <p:cNvPr id="33794" name="Picture 2" descr="http://t-smertina.narod.ru/litphoto/talent-poet/shiryaevec-6t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63667" y="214291"/>
            <a:ext cx="2958459" cy="407196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3796" name="AutoShape 4" descr="Сергей Есенин и Александр Ширяевец в... - Проект &quot; Есенин-Ширяевец.Ока-Волга&quot;  | Facebook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8" name="AutoShape 6" descr="Сергей Есенин и Александр Ширяевец в... - Проект &quot; Есенин-Ширяевец.Ока-Волга&quot;  | Facebook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3799" name="Picture 7"/>
          <p:cNvPicPr>
            <a:picLocks noChangeAspect="1" noChangeArrowheads="1"/>
          </p:cNvPicPr>
          <p:nvPr/>
        </p:nvPicPr>
        <p:blipFill>
          <a:blip r:embed="rId3"/>
          <a:srcRect l="36884" t="21485" r="36762" b="30664"/>
          <a:stretch>
            <a:fillRect/>
          </a:stretch>
        </p:blipFill>
        <p:spPr bwMode="auto">
          <a:xfrm>
            <a:off x="6227763" y="2928934"/>
            <a:ext cx="3429024" cy="350046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350</Words>
  <PresentationFormat>Произвольный</PresentationFormat>
  <Paragraphs>77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Русский язык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«Отговорила роща золотая…»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Задание для самостоятельной работы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Маманя</dc:creator>
  <cp:lastModifiedBy>Ulia</cp:lastModifiedBy>
  <cp:revision>48</cp:revision>
  <dcterms:created xsi:type="dcterms:W3CDTF">2017-01-11T15:22:18Z</dcterms:created>
  <dcterms:modified xsi:type="dcterms:W3CDTF">2020-11-10T15:07:44Z</dcterms:modified>
</cp:coreProperties>
</file>