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9" r:id="rId2"/>
    <p:sldId id="256" r:id="rId3"/>
    <p:sldId id="257" r:id="rId4"/>
    <p:sldId id="330" r:id="rId5"/>
    <p:sldId id="264" r:id="rId6"/>
    <p:sldId id="300" r:id="rId7"/>
    <p:sldId id="274" r:id="rId8"/>
    <p:sldId id="301" r:id="rId9"/>
    <p:sldId id="302" r:id="rId10"/>
    <p:sldId id="33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31" r:id="rId37"/>
    <p:sldId id="333" r:id="rId38"/>
    <p:sldId id="291" r:id="rId39"/>
    <p:sldId id="277" r:id="rId40"/>
    <p:sldId id="278" r:id="rId41"/>
    <p:sldId id="283" r:id="rId42"/>
    <p:sldId id="289" r:id="rId4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E4996-17B7-4F1F-AA8F-CB8E32A6B297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EB0A5-83B9-4299-B762-66E90DC0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7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EB0A5-83B9-4299-B762-66E90DC02F5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4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3245"/>
            <a:ext cx="12179916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6487" y="471165"/>
            <a:ext cx="8301430" cy="1028423"/>
          </a:xfrm>
          <a:prstGeom prst="rect">
            <a:avLst/>
          </a:prstGeom>
        </p:spPr>
        <p:txBody>
          <a:bodyPr vert="horz" wrap="square" lIns="0" tIns="30925" rIns="0" bIns="0" rtlCol="0">
            <a:spAutoFit/>
          </a:bodyPr>
          <a:lstStyle/>
          <a:p>
            <a:pPr marL="26894" algn="ctr">
              <a:spcBef>
                <a:spcPts val="241"/>
              </a:spcBef>
            </a:pPr>
            <a:r>
              <a:rPr lang="ru-RU" sz="7200" b="1" spc="-11" dirty="0" smtClean="0">
                <a:solidFill>
                  <a:schemeClr val="bg1"/>
                </a:solidFill>
              </a:rPr>
              <a:t>Русский язык</a:t>
            </a:r>
            <a:endParaRPr sz="7200" b="1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6882" y="2521528"/>
            <a:ext cx="6005262" cy="4287448"/>
          </a:xfrm>
          <a:prstGeom prst="rect">
            <a:avLst/>
          </a:prstGeom>
        </p:spPr>
        <p:txBody>
          <a:bodyPr vert="horz" wrap="square" lIns="0" tIns="29583" rIns="0" bIns="0" rtlCol="0">
            <a:spAutoFit/>
          </a:bodyPr>
          <a:lstStyle/>
          <a:p>
            <a:pPr marL="12700"/>
            <a:r>
              <a:rPr lang="ru-RU" sz="4400" b="1" spc="-10" dirty="0" err="1" smtClean="0">
                <a:solidFill>
                  <a:srgbClr val="0070C0"/>
                </a:solidFill>
                <a:latin typeface="Arial"/>
                <a:cs typeface="Arial"/>
              </a:rPr>
              <a:t>А.М.Горький</a:t>
            </a:r>
            <a:endParaRPr lang="ru-RU" sz="4400" b="1" spc="-1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marL="12700"/>
            <a:r>
              <a:rPr lang="ru-RU" sz="4400" b="1" spc="-10" dirty="0" smtClean="0">
                <a:solidFill>
                  <a:srgbClr val="0070C0"/>
                </a:solidFill>
                <a:latin typeface="Arial"/>
                <a:cs typeface="Arial"/>
              </a:rPr>
              <a:t>Старуха </a:t>
            </a:r>
            <a:r>
              <a:rPr lang="ru-RU" sz="4400" b="1" spc="-10" dirty="0" err="1" smtClean="0">
                <a:solidFill>
                  <a:srgbClr val="0070C0"/>
                </a:solidFill>
                <a:latin typeface="Arial"/>
                <a:cs typeface="Arial"/>
              </a:rPr>
              <a:t>Изергиль</a:t>
            </a:r>
            <a:r>
              <a:rPr lang="ru-RU" sz="4400" b="1" spc="-10" dirty="0" smtClean="0">
                <a:solidFill>
                  <a:srgbClr val="0070C0"/>
                </a:solidFill>
                <a:latin typeface="Arial"/>
                <a:cs typeface="Arial"/>
              </a:rPr>
              <a:t> (2)</a:t>
            </a:r>
            <a:endParaRPr lang="ru-RU" sz="4400" b="1" spc="-1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ts val="2730"/>
              </a:lnSpc>
            </a:pPr>
            <a:endParaRPr lang="ru-RU" sz="4000" b="1" spc="-1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12700">
              <a:lnSpc>
                <a:spcPts val="2730"/>
              </a:lnSpc>
            </a:pPr>
            <a:endParaRPr lang="ru-RU" sz="4000" b="1" spc="-1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err="1" smtClean="0">
                <a:solidFill>
                  <a:srgbClr val="231F20"/>
                </a:solidFill>
                <a:latin typeface="Arial"/>
                <a:cs typeface="Arial"/>
              </a:rPr>
              <a:t>Мусурманова</a:t>
            </a:r>
            <a:r>
              <a:rPr lang="ru-RU" sz="4000" b="1" spc="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</a:p>
          <a:p>
            <a:pPr marL="33655" marR="616585">
              <a:spcBef>
                <a:spcPts val="1480"/>
              </a:spcBef>
            </a:pPr>
            <a:r>
              <a:rPr lang="ru-RU" sz="4000" b="1" spc="5" dirty="0" smtClean="0">
                <a:solidFill>
                  <a:srgbClr val="231F20"/>
                </a:solidFill>
                <a:latin typeface="Arial"/>
                <a:cs typeface="Arial"/>
              </a:rPr>
              <a:t>Юлия Юрьевна</a:t>
            </a:r>
            <a:endParaRPr lang="ru-RU" sz="4000" dirty="0" smtClean="0">
              <a:latin typeface="Arial"/>
              <a:cs typeface="Arial"/>
            </a:endParaRPr>
          </a:p>
          <a:p>
            <a:pPr marL="38996">
              <a:spcBef>
                <a:spcPts val="233"/>
              </a:spcBef>
            </a:pPr>
            <a:endParaRPr sz="3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794" y="2575157"/>
            <a:ext cx="727760" cy="160100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504" y="4572001"/>
            <a:ext cx="727760" cy="13881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15"/>
          <p:cNvGrpSpPr/>
          <p:nvPr/>
        </p:nvGrpSpPr>
        <p:grpSpPr>
          <a:xfrm>
            <a:off x="732757" y="610825"/>
            <a:ext cx="988248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0"/>
          <p:cNvGrpSpPr/>
          <p:nvPr/>
        </p:nvGrpSpPr>
        <p:grpSpPr>
          <a:xfrm>
            <a:off x="10054681" y="367371"/>
            <a:ext cx="1906032" cy="1428760"/>
            <a:chOff x="4686759" y="212868"/>
            <a:chExt cx="634365" cy="634365"/>
          </a:xfrm>
        </p:grpSpPr>
        <p:sp>
          <p:nvSpPr>
            <p:cNvPr id="30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4"/>
          <p:cNvSpPr txBox="1"/>
          <p:nvPr/>
        </p:nvSpPr>
        <p:spPr>
          <a:xfrm>
            <a:off x="10421226" y="1115770"/>
            <a:ext cx="11720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200" spc="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sz="3200" spc="-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ласс</a:t>
            </a:r>
            <a:endParaRPr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10201299" y="435408"/>
            <a:ext cx="1466178" cy="6931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sz="4400" b="1" spc="10" dirty="0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727" r="10000" b="31364"/>
          <a:stretch>
            <a:fillRect/>
          </a:stretch>
        </p:blipFill>
        <p:spPr bwMode="auto">
          <a:xfrm>
            <a:off x="748145" y="422563"/>
            <a:ext cx="1427019" cy="126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6" descr="D:\Маме\Учительская деятельность\школа\конспекты уроков 6-9\9 класс иллюстрации\данко\Безимени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2554" y="2748099"/>
            <a:ext cx="3071834" cy="3647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6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194" t="20601" r="8657" b="13251"/>
          <a:stretch/>
        </p:blipFill>
        <p:spPr>
          <a:xfrm>
            <a:off x="1343472" y="908720"/>
            <a:ext cx="960106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0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260648"/>
            <a:ext cx="5688632" cy="604867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Страх родился среди них, сковал им крепкие руки, ужас родили женщины плачем над трупами умерших от смрада и над судьбой скованных страхом живых, — и трусливые слова стали слышны в лесу, сначала робкие и тихие, а потом все громче и громче… Уже хотели идти к врагу и принести ему в дар волю свою, и никто уже, испуганный смертью, не боялся рабской жизни…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35" t="25850" r="38188" b="17451"/>
          <a:stretch/>
        </p:blipFill>
        <p:spPr>
          <a:xfrm>
            <a:off x="5931982" y="260648"/>
            <a:ext cx="585265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600201"/>
            <a:ext cx="4536504" cy="45259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 тут явился Данко и спас всех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один.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Данко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— один из тех людей, молодой красавец. Красивые — всегда смелы.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4" t="25850" r="38188" b="14856"/>
          <a:stretch/>
        </p:blipFill>
        <p:spPr>
          <a:xfrm>
            <a:off x="5303912" y="836712"/>
            <a:ext cx="626607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692697"/>
            <a:ext cx="4824536" cy="54334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 вот он говорит им, своим товарищам:</a:t>
            </a:r>
          </a:p>
          <a:p>
            <a:pPr marL="0" indent="0">
              <a:buNone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своротить камня с пути думою. Кто ничего не делает, с тем ничего не станется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Что мы тратим силы на думу да тоску? Вставайте, пойдем в лес и пройдем его сквозь, ведь имеет же он конец —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всё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на свете имеет конец!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Идёмте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! Ну! Гей!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6901" r="38778" b="22634"/>
          <a:stretch/>
        </p:blipFill>
        <p:spPr>
          <a:xfrm>
            <a:off x="5447928" y="333143"/>
            <a:ext cx="6192688" cy="3815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824" y="5864555"/>
            <a:ext cx="6059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Под лежачий камень вода не течёт</a:t>
            </a:r>
          </a:p>
        </p:txBody>
      </p:sp>
    </p:spTree>
    <p:extLst>
      <p:ext uri="{BB962C8B-B14F-4D97-AF65-F5344CB8AC3E}">
        <p14:creationId xmlns:p14="http://schemas.microsoft.com/office/powerpoint/2010/main" val="4287603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419025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Посмотрели на него и увидали, что он лучший из всех, потому что в очах его светилось много силы и живого огня.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Веди ты нас! — сказали они.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Тогда он повел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8546"/>
          <a:stretch/>
        </p:blipFill>
        <p:spPr>
          <a:xfrm>
            <a:off x="5123358" y="404664"/>
            <a:ext cx="644525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5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600201"/>
            <a:ext cx="4680520" cy="4525963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Повел их Данко. Дружно все пошли за ним — верили в него. Трудный путь это был! Темно было, и на каждом шагу болото разевало свою жадную гнилую пасть, глотая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людей, …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4" t="26901" r="38188" b="14301"/>
          <a:stretch/>
        </p:blipFill>
        <p:spPr>
          <a:xfrm>
            <a:off x="5694813" y="404664"/>
            <a:ext cx="601781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46943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… и </a:t>
            </a:r>
            <a:r>
              <a:rPr lang="ru-RU" dirty="0"/>
              <a:t>деревья заступали дорогу могучей стеной. Переплелись их ветки между собой; как змеи, протянулись всюду корни, и каждый шаг много стоил пота и крови тем людям.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7451"/>
          <a:stretch/>
        </p:blipFill>
        <p:spPr>
          <a:xfrm>
            <a:off x="5591944" y="279789"/>
            <a:ext cx="5976664" cy="408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1600201"/>
            <a:ext cx="396044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Долго шли они… Все гуще становился лес, все меньше было сил! И вот стали роптать на Данко, говоря, что напрасно он, молодой и неопытный, повел их куда-то. А он шел впереди их и был бодр и ясен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1" r="38188" b="15149"/>
          <a:stretch/>
        </p:blipFill>
        <p:spPr>
          <a:xfrm>
            <a:off x="5350290" y="548680"/>
            <a:ext cx="607430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7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332656"/>
            <a:ext cx="5616624" cy="557748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был трудный путь, и люди, утомленные им, пали духом. Но им стыдно было сознаться в бессилии, и вот они в злобе и гневе обрушились на Данко, человека, который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шёл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впереди их. И стали они упрекать его в неумении управлять ими, — вот как!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Остановились они и под торжествующий шум леса, среди дрожащей тьмы, усталые и злые, стали судить Данко.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Ты, — сказали они, — ничтожный и вредный человек для нас! 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повёл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 и утомил, и за это ты погибнешь!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24800"/>
          <a:stretch/>
        </p:blipFill>
        <p:spPr>
          <a:xfrm>
            <a:off x="6168008" y="332656"/>
            <a:ext cx="568863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2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1268760"/>
            <a:ext cx="476632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Вы сказали: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«Веди!»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— и 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повёл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! — крикнул Данко, становясь против них грудью.— Во мне есть мужество вести, вот потому 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повёл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вас! А вы? Что сделали вы в помощь себе? Вы только шли и не умели сохранить силы на путь более долгий! Вы только шли, шли,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стадо овец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23750"/>
          <a:stretch/>
        </p:blipFill>
        <p:spPr>
          <a:xfrm>
            <a:off x="5879976" y="332656"/>
            <a:ext cx="568863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95934" y="2130426"/>
            <a:ext cx="4572032" cy="1470025"/>
          </a:xfrm>
        </p:spPr>
        <p:txBody>
          <a:bodyPr/>
          <a:lstStyle/>
          <a:p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Максим Горький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67174" y="3886200"/>
            <a:ext cx="6357982" cy="2757510"/>
          </a:xfrm>
        </p:spPr>
        <p:txBody>
          <a:bodyPr>
            <a:noAutofit/>
          </a:bodyPr>
          <a:lstStyle/>
          <a:p>
            <a:r>
              <a:rPr lang="ru-RU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Старуха </a:t>
            </a:r>
            <a:r>
              <a:rPr lang="ru-RU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Изергиль</a:t>
            </a:r>
            <a:endParaRPr lang="ru-RU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1026" name="Picture 2" descr="D:\Маме\Учительская деятельность\школа\конспекты уроков 6-9\9 класс иллюстрации\данко\imgpreview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44" y="0"/>
            <a:ext cx="4125310" cy="542928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80729"/>
            <a:ext cx="4694312" cy="20882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Но эти слова разъярили их </a:t>
            </a:r>
            <a:r>
              <a:rPr lang="ru-RU" dirty="0" smtClean="0"/>
              <a:t>ещё </a:t>
            </a:r>
            <a:r>
              <a:rPr lang="ru-RU" dirty="0"/>
              <a:t>более.</a:t>
            </a:r>
          </a:p>
          <a:p>
            <a:pPr marL="0" indent="0">
              <a:buNone/>
            </a:pPr>
            <a:r>
              <a:rPr lang="ru-RU" dirty="0"/>
              <a:t>— Ты </a:t>
            </a:r>
            <a:r>
              <a:rPr lang="ru-RU" dirty="0" smtClean="0"/>
              <a:t>умрёшь</a:t>
            </a:r>
            <a:r>
              <a:rPr lang="ru-RU" dirty="0"/>
              <a:t>! Ты </a:t>
            </a:r>
            <a:r>
              <a:rPr lang="ru-RU" dirty="0" smtClean="0"/>
              <a:t>умрёшь</a:t>
            </a:r>
            <a:r>
              <a:rPr lang="ru-RU" dirty="0"/>
              <a:t>! — ревели они.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7450"/>
          <a:stretch/>
        </p:blipFill>
        <p:spPr>
          <a:xfrm>
            <a:off x="5879976" y="404664"/>
            <a:ext cx="56886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0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4622304" cy="2044823"/>
          </a:xfrm>
        </p:spPr>
        <p:txBody>
          <a:bodyPr/>
          <a:lstStyle/>
          <a:p>
            <a:r>
              <a:rPr lang="ru-RU" dirty="0"/>
              <a:t>А лес все гудел и гудел, вторя их крикам, и молнии разрывали тьму в клочья.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356" t="27299" r="37985" b="17747"/>
          <a:stretch/>
        </p:blipFill>
        <p:spPr>
          <a:xfrm>
            <a:off x="5734740" y="404664"/>
            <a:ext cx="597788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65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217240"/>
            <a:ext cx="5126360" cy="58760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Данко смотрел на тех, ради которых он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понёс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труд, и видел, что они —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звери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Много людей стояло вокруг него, но не было на лицах их благородства, и нельзя было ему ждать пощады от них. Тогда и в его сердце вскипело негодование, но от жалости к людям оно погасло. Он любил людей и думал, что, может быть, без него они погибнут.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153" t="25850" r="38188" b="23751"/>
          <a:stretch/>
        </p:blipFill>
        <p:spPr>
          <a:xfrm>
            <a:off x="5740460" y="188640"/>
            <a:ext cx="60441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2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51983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— Что сделаю я для людей?! — сильнее грома крикнул Данко.</a:t>
            </a:r>
          </a:p>
          <a:p>
            <a:pPr marL="0" indent="0">
              <a:buNone/>
            </a:pPr>
            <a:r>
              <a:rPr lang="ru-RU" dirty="0"/>
              <a:t>И вдруг он разорвал руками себе грудь и вырвал из </a:t>
            </a:r>
            <a:r>
              <a:rPr lang="ru-RU" dirty="0" smtClean="0"/>
              <a:t>неё своё </a:t>
            </a:r>
            <a:r>
              <a:rPr lang="ru-RU" dirty="0"/>
              <a:t>сердце и высоко поднял его над головой.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4" t="25850" r="38188" b="20600"/>
          <a:stretch/>
        </p:blipFill>
        <p:spPr>
          <a:xfrm>
            <a:off x="6096000" y="332656"/>
            <a:ext cx="561662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296551"/>
            <a:ext cx="4896544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Оно пылало так ярко, как солнце, и ярче солнца, и весь лес замолчал, освещенный этим факелом великой любви к людям, а тьма разлетелась от света его и там, глубоко в лесу, дрожащая, пала в гнилой зев болота.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6901" r="38188" b="20601"/>
          <a:stretch/>
        </p:blipFill>
        <p:spPr>
          <a:xfrm>
            <a:off x="5951984" y="277650"/>
            <a:ext cx="56886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8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3356992"/>
            <a:ext cx="4478288" cy="1540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Люди же, </a:t>
            </a:r>
            <a:r>
              <a:rPr lang="ru-RU" dirty="0" smtClean="0"/>
              <a:t>изумлённые</a:t>
            </a:r>
            <a:r>
              <a:rPr lang="ru-RU" dirty="0"/>
              <a:t>, стали как камни.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5350"/>
          <a:stretch/>
        </p:blipFill>
        <p:spPr>
          <a:xfrm>
            <a:off x="5879976" y="476672"/>
            <a:ext cx="568863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3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4622304" cy="45259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Идём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! — крикнул Данко и бросился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вперёд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свое место, высоко держа горящее сердце и освещая им путь людям.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7451"/>
          <a:stretch/>
        </p:blipFill>
        <p:spPr>
          <a:xfrm>
            <a:off x="5707957" y="332656"/>
            <a:ext cx="600466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5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404664"/>
            <a:ext cx="455029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Они бросились за ним, очарованные. Тогда лес снова зашумел, удивленно качая вершинами, но его шум был заглушен топотом бегущих людей. Все бежали быстро и смело, увлекаемые чудесным зрелищем горящего сердца.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1151"/>
          <a:stretch/>
        </p:blipFill>
        <p:spPr>
          <a:xfrm>
            <a:off x="5807968" y="404664"/>
            <a:ext cx="568863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0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284984"/>
            <a:ext cx="4406280" cy="284118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 теперь гибли, но гибли без жалоб и слез.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4" t="25850" r="38188" b="14856"/>
          <a:stretch/>
        </p:blipFill>
        <p:spPr>
          <a:xfrm>
            <a:off x="5374545" y="332656"/>
            <a:ext cx="6266071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575480"/>
            <a:ext cx="5782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Жалеет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 Данко тех, кто погиб?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11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924944"/>
            <a:ext cx="4334272" cy="32012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 Данко всё был впереди, и сердце его всё пылало, пылало!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4767"/>
          <a:stretch/>
        </p:blipFill>
        <p:spPr>
          <a:xfrm>
            <a:off x="5074172" y="332655"/>
            <a:ext cx="6638452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2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4333333"/>
            <a:ext cx="8208912" cy="24197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Сегодня на уроке мы узнаем, откуда взять силы жить и побеждать, если жить – кажется невозможным.</a:t>
            </a:r>
          </a:p>
          <a:p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Памятник Данко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7" y="2220016"/>
            <a:ext cx="3384377" cy="453308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260648"/>
            <a:ext cx="5198368" cy="57215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вот вдруг лес расступился перед ним, расступился и остался сзади, плотный и немой, а Данко и все те люди сразу окунулись в море солнечного света и чистого воздуха, промытого дождем. Гроза была — там, сзади них, над лесом, а тут сияло солнце, вздыхала степь, блестела трава в брильянтах дождя и золотом сверкала река… Был вечер, и от лучей заката река казалась красной, как та кровь, что била горячей струей из разорванной груди Данко.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9551"/>
          <a:stretch/>
        </p:blipFill>
        <p:spPr>
          <a:xfrm>
            <a:off x="6168008" y="260648"/>
            <a:ext cx="568863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65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2204864"/>
            <a:ext cx="4968552" cy="3921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Кинул взор вперед себя на ширь степи гордый смельчак Данко, — кинул он радостный взор на свободную землю и засмеялся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9551"/>
          <a:stretch/>
        </p:blipFill>
        <p:spPr>
          <a:xfrm>
            <a:off x="5477008" y="260648"/>
            <a:ext cx="623561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37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789040"/>
            <a:ext cx="4334272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 потом упал и — умер.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15434"/>
          <a:stretch/>
        </p:blipFill>
        <p:spPr>
          <a:xfrm>
            <a:off x="5087888" y="332656"/>
            <a:ext cx="640871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64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068960"/>
            <a:ext cx="4262264" cy="305720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Люди же, радостные и полные надежд, не заметили смерти </a:t>
            </a:r>
            <a:r>
              <a:rPr lang="ru-RU" dirty="0" smtClean="0"/>
              <a:t>его…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6901" r="38188" b="14862"/>
          <a:stretch/>
        </p:blipFill>
        <p:spPr>
          <a:xfrm>
            <a:off x="5346665" y="349090"/>
            <a:ext cx="6437967" cy="4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37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3614192" cy="226084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… и </a:t>
            </a:r>
            <a:r>
              <a:rPr lang="ru-RU" dirty="0"/>
              <a:t>не видали, что </a:t>
            </a:r>
            <a:r>
              <a:rPr lang="ru-RU" dirty="0" smtClean="0"/>
              <a:t>ещё </a:t>
            </a:r>
            <a:r>
              <a:rPr lang="ru-RU" dirty="0"/>
              <a:t>пылает рядом с трупом Данко его смелое сердце.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1" r="38188" b="17732"/>
          <a:stretch/>
        </p:blipFill>
        <p:spPr>
          <a:xfrm>
            <a:off x="5216302" y="404664"/>
            <a:ext cx="635230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18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404664"/>
            <a:ext cx="46223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Только один осторожный человек заметил это и, боясь чего-то, наступил на гордое сердце ногой… И вот оно, рассыпавшись в искры, угасло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153" t="25850" r="38188" b="20601"/>
          <a:stretch/>
        </p:blipFill>
        <p:spPr>
          <a:xfrm>
            <a:off x="5505817" y="404664"/>
            <a:ext cx="613479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19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692696"/>
            <a:ext cx="8568952" cy="5840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Какими мы видим людей в легенде о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Данко? Лучше ли они тех, что описаны в легенде о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Ларре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люди не заметили смерти Данко?</a:t>
            </a:r>
          </a:p>
          <a:p>
            <a:pPr marL="0" indent="0">
              <a:buNone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Чего испугался осторожный человек? Заметили ли люди осторожного человека? </a:t>
            </a:r>
          </a:p>
          <a:p>
            <a:pPr marL="0" indent="0">
              <a:buNone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случилось бы с Данко, если бы он не упал? </a:t>
            </a:r>
          </a:p>
          <a:p>
            <a:pPr marL="0" indent="0">
              <a:buNone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бы вы сделали с искрами от горящего сердца </a:t>
            </a:r>
            <a:r>
              <a:rPr lang="ru-RU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Данко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2" name="Picture 2" descr="D:\Маме\Учительская деятельность\школа\конспекты уроков 6-9\9 класс иллюстрации\данко\79620989_Serdce_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36160" y="3274217"/>
            <a:ext cx="4492625" cy="3583783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60501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194" t="20601" r="8657" b="13251"/>
          <a:stretch/>
        </p:blipFill>
        <p:spPr>
          <a:xfrm>
            <a:off x="1663508" y="836712"/>
            <a:ext cx="896099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32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5013176"/>
            <a:ext cx="6912768" cy="11129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основе легенды о Данко лежит 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библейская история о Моисее</a:t>
            </a:r>
            <a:r>
              <a:rPr lang="ru-RU" dirty="0" smtClean="0"/>
              <a:t>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7170" name="Picture 2" descr="https://upload.wikimedia.org/wikipedia/commons/thumb/4/4a/Rembrandt_Harmensz._van_Rijn_079.jpg/220px-Rembrandt_Harmensz._van_Rijn_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32656"/>
            <a:ext cx="279560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'Moses' by Michelangelo JBU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32656"/>
            <a:ext cx="24482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остер филь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188640"/>
            <a:ext cx="1728192" cy="24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1464" y="4365104"/>
            <a:ext cx="5139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Микеланджело     Рембрандт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4253" y="2564904"/>
            <a:ext cx="5143525" cy="385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58" y="2786058"/>
            <a:ext cx="6357942" cy="391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90048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Пророк Даниил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44" y="928671"/>
            <a:ext cx="2786082" cy="420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2144" y="274638"/>
            <a:ext cx="3672408" cy="70609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Словарная работа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16632"/>
            <a:ext cx="792088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мужественный  -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mardona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смелый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храбрый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jasur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botir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jasoratli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dovyurak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решительный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dadil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болото –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гнилой –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sasigan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пасть –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искра -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uchqun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злоба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adovat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гнев –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g‘azab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сковать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kishanlamoq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роптать –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nolimoq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упрекать –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ta’na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ассвирепеть –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g‘azabini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sochmoq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пылать = гореть </a:t>
            </a:r>
          </a:p>
        </p:txBody>
      </p:sp>
      <p:pic>
        <p:nvPicPr>
          <p:cNvPr id="19458" name="Picture 2" descr="D:\Маме\Учительская деятельность\школа\конспекты уроков 6-9\9 класс иллюстрации\данко\61175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5030" y="969288"/>
            <a:ext cx="4346636" cy="5722155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31666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Мавзолей Ходжа </a:t>
            </a:r>
            <a:r>
              <a:rPr lang="ru-RU" dirty="0" err="1" smtClean="0"/>
              <a:t>Данияра</a:t>
            </a:r>
            <a:r>
              <a:rPr lang="ru-RU" dirty="0" smtClean="0"/>
              <a:t> в Самарканде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55440" y="911387"/>
            <a:ext cx="4476742" cy="3357556"/>
          </a:xfrm>
          <a:prstGeom prst="round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3314" name="Picture 2" descr="D:\Маме\Учительская деятельность\школа\конспекты уроков 6-9\9 класс иллюстрации\данко\069adefcb961a4bd5e8fa8def84894b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21425" y="911387"/>
            <a:ext cx="4500809" cy="335755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9376" y="4298629"/>
            <a:ext cx="10513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Согласно легендам, пророк Ходжа-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Данияр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был сподвижником арабского проповедника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Кусама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ибн Аббаса. Полагают также, что Ходжа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Данияр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— это пророк Даниил, чьи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останки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(рука) были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привезены в Самарканд Тимуром из города Сузы. Над местом их захоронения был построен мавзолей, перестроенный в начале XX века.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718648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Задумайтесь!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4"/>
            <a:ext cx="9289032" cy="511256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рассказе три главных героя: </a:t>
            </a:r>
            <a:r>
              <a:rPr lang="ru-RU" dirty="0" err="1"/>
              <a:t>Ларра</a:t>
            </a:r>
            <a:r>
              <a:rPr lang="ru-RU" dirty="0"/>
              <a:t>, Данко и </a:t>
            </a:r>
            <a:r>
              <a:rPr lang="ru-RU" dirty="0" err="1"/>
              <a:t>Изергиль</a:t>
            </a:r>
            <a:r>
              <a:rPr lang="ru-RU" dirty="0"/>
              <a:t>. Какой </a:t>
            </a:r>
            <a:r>
              <a:rPr lang="ru-RU" dirty="0" smtClean="0"/>
              <a:t>след </a:t>
            </a:r>
            <a:r>
              <a:rPr lang="ru-RU" dirty="0"/>
              <a:t>остаётся от каждого из них?</a:t>
            </a:r>
          </a:p>
          <a:p>
            <a:pPr marL="0" indent="0">
              <a:buNone/>
            </a:pPr>
            <a:r>
              <a:rPr lang="ru-RU" dirty="0" smtClean="0"/>
              <a:t>Почему от </a:t>
            </a:r>
            <a:r>
              <a:rPr lang="ru-RU" dirty="0" err="1"/>
              <a:t>Ларры</a:t>
            </a:r>
            <a:r>
              <a:rPr lang="ru-RU" dirty="0"/>
              <a:t> – </a:t>
            </a:r>
            <a:r>
              <a:rPr lang="ru-RU" dirty="0" smtClean="0"/>
              <a:t>тень, которая </a:t>
            </a:r>
            <a:r>
              <a:rPr lang="ru-RU" dirty="0"/>
              <a:t>«всё ищет, ходит, ходит</a:t>
            </a:r>
            <a:r>
              <a:rPr lang="ru-RU" dirty="0" smtClean="0"/>
              <a:t>» - тьма?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Почему от </a:t>
            </a:r>
            <a:r>
              <a:rPr lang="ru-RU" dirty="0"/>
              <a:t>Данко – голубые </a:t>
            </a:r>
            <a:r>
              <a:rPr lang="ru-RU" dirty="0" smtClean="0"/>
              <a:t>искры, свет?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Зачем старая  </a:t>
            </a:r>
            <a:r>
              <a:rPr lang="ru-RU" dirty="0" err="1"/>
              <a:t>Изергиль</a:t>
            </a:r>
            <a:r>
              <a:rPr lang="ru-RU" dirty="0"/>
              <a:t> </a:t>
            </a:r>
            <a:r>
              <a:rPr lang="ru-RU" dirty="0" smtClean="0"/>
              <a:t>рассказывает молодым легенды?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Как вы понимаете слова </a:t>
            </a:r>
            <a:r>
              <a:rPr lang="ru-RU" dirty="0" err="1" smtClean="0"/>
              <a:t>М.Горького</a:t>
            </a:r>
            <a:r>
              <a:rPr lang="ru-RU" dirty="0" smtClean="0"/>
              <a:t>: «Превосходная </a:t>
            </a:r>
            <a:r>
              <a:rPr lang="ru-RU" dirty="0"/>
              <a:t>должность – быть на земле человеком!»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8194" name="Picture 2" descr="https://www.chitalnya.ru/upload3/235/ed175347481c69974905fdfd730b1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6466" y="282651"/>
            <a:ext cx="2544189" cy="32903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0431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Чем понравилась вам эта легенда?</a:t>
            </a:r>
          </a:p>
          <a:p>
            <a:pPr marL="0" indent="0">
              <a:buNone/>
            </a:pPr>
            <a:r>
              <a:rPr lang="ru-RU" dirty="0" smtClean="0"/>
              <a:t>Горят ли еще искорки в ваших глазах? </a:t>
            </a:r>
          </a:p>
          <a:p>
            <a:pPr marL="0" indent="0">
              <a:buNone/>
            </a:pPr>
            <a:r>
              <a:rPr lang="ru-RU" dirty="0" smtClean="0"/>
              <a:t>Что сделаете вы для людей сегодня? </a:t>
            </a:r>
          </a:p>
          <a:p>
            <a:pPr marL="0" indent="0">
              <a:buNone/>
            </a:pPr>
            <a:r>
              <a:rPr lang="ru-RU" dirty="0" smtClean="0"/>
              <a:t>М</a:t>
            </a:r>
            <a:r>
              <a:rPr lang="ru-RU" dirty="0" smtClean="0"/>
              <a:t>.</a:t>
            </a:r>
            <a:r>
              <a:rPr lang="en-US" smtClean="0"/>
              <a:t> </a:t>
            </a:r>
            <a:r>
              <a:rPr lang="ru-RU" smtClean="0"/>
              <a:t>Горького</a:t>
            </a:r>
            <a:r>
              <a:rPr lang="ru-RU" dirty="0" smtClean="0"/>
              <a:t>: «Превосходная должность – быть на земле человеком!»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301814"/>
            <a:ext cx="7848872" cy="60795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был наказан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Ларра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sz="4000" dirty="0"/>
              <a:t>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Жаль ли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вам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этого героя? </a:t>
            </a: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Нравятся ли вам его соплеменники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Какими вы увидели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людей в этой легенде?</a:t>
            </a:r>
          </a:p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Люди жестоки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, хотят видеть мучения обидчика, не жалеют его мать, «которая стояла перед ними на коленях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». Они 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смеются над страданиями </a:t>
            </a:r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Ларры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Старейшины - самолюбивые.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ожет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, не зря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Ларра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презирал людей? </a:t>
            </a: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ужны ли ему люди? Мог ли он стать другим? Чего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ему не хватает, чтобы сделать шаг навстречу людям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67722" y="2294464"/>
            <a:ext cx="2928958" cy="412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D:\клипарт\зверушки\орел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4232" y="478565"/>
            <a:ext cx="2686056" cy="1639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279610"/>
            <a:ext cx="7997719" cy="5174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жизни, знаешь ли ты, всегда есть место подвигам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 те, которые не находят их для себя, — те просто лентяи или трусы, или не понимают жизни, потому что, кабы люди понимали жизнь, каждый захотел бы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оставить после себя свою тень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ней. И тогда жизнь не пожирала бы людей бесследно…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    Двигать, двигаться, движение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illustrators.ru/uploads/illustration/image/1245789/main_44hk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079" y="1"/>
            <a:ext cx="3858920" cy="57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8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3571877"/>
            <a:ext cx="8229600" cy="285751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…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степной дали … вспыхивали маленькие голубые огоньки. То там, то тут они на миг являлись и гасли, точно несколько людей, рассыпавшихся по степи далеко друг от друга, искали в ней что-то, зажигая спички, которые ветер тотчас же гасил. Это были очень странные голубые языки огня, намекавшие на что-то сказочное.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D:\клипарт\Огонь\0_93ccb_d741019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53256" y="2664443"/>
            <a:ext cx="857256" cy="777245"/>
          </a:xfrm>
          <a:prstGeom prst="rect">
            <a:avLst/>
          </a:prstGeom>
          <a:noFill/>
        </p:spPr>
      </p:pic>
      <p:pic>
        <p:nvPicPr>
          <p:cNvPr id="10244" name="Picture 4" descr="D:\клипарт\Огонь\0_93ccb_d741019_S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95538" y="2643182"/>
            <a:ext cx="1110084" cy="1006476"/>
          </a:xfrm>
          <a:prstGeom prst="rect">
            <a:avLst/>
          </a:prstGeom>
          <a:noFill/>
        </p:spPr>
      </p:pic>
      <p:pic>
        <p:nvPicPr>
          <p:cNvPr id="10245" name="Picture 5" descr="D:\клипарт\Огонь\0_93ccb_d741019_S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024958" y="5715016"/>
            <a:ext cx="881062" cy="798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332656"/>
            <a:ext cx="9577064" cy="61206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Эти искры от горящего сердца Данко. Было на свете сердце, которое однажды вспыхнуло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огнём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 И вот от него эти искры.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Я расскажу тебе про это… Тоже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старая сказка… Старое, все старое!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 Смотрели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бы в старину зорко — там все отгадки найдутся…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не вижу разве жизнь? Ох, все вижу, хоть и плохи мои глаза! И вижу я, что не живут люди, а всё примеряются, примеряются и кладут на это всю жизнь. И когда обворуют сами себя, истратив время, то начнут плакаться на судьбу. Что же тут — судьба?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сам себе судьба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! Всяких людей я нынче вижу, а вот сильных нет!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/>
          </a:p>
        </p:txBody>
      </p:sp>
      <p:pic>
        <p:nvPicPr>
          <p:cNvPr id="4" name="Picture 2" descr="https://learn-chinese.ru/wp-content/uploads/fullsize11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-3775" r="20201" b="3775"/>
          <a:stretch/>
        </p:blipFill>
        <p:spPr bwMode="auto">
          <a:xfrm>
            <a:off x="9729948" y="188640"/>
            <a:ext cx="2355547" cy="22322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5807968" y="0"/>
            <a:ext cx="4824537" cy="3291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53" t="25850" r="38188" b="20265"/>
          <a:stretch/>
        </p:blipFill>
        <p:spPr>
          <a:xfrm>
            <a:off x="623392" y="27444"/>
            <a:ext cx="4949888" cy="3215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352" y="3441680"/>
            <a:ext cx="11299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Жили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земле в старину одни люди, непроходимые леса окружали с трех сторон таборы этих людей, а с четвертой — была степь. Были это веселые, сильные и смелые люди. И вот пришла однажды тяжелая пора: явились откуда-то иные племена и прогнали прежних в глубь леса. Там были болота и тьма, потому что лес был старый, и так густо переплелись его ветви, что сквозь них не видать было неба, и лучи солнца едва могли пробить себе дорогу до болот сквозь густую листву. Но когда его лучи падали на воду болот, то подымался смрад, и от него люди гибли один за другим. Тогда стали плакать жены и дети этого племени, а отцы задумались и впали в тоску. </a:t>
            </a:r>
          </a:p>
        </p:txBody>
      </p:sp>
    </p:spTree>
    <p:extLst>
      <p:ext uri="{BB962C8B-B14F-4D97-AF65-F5344CB8AC3E}">
        <p14:creationId xmlns:p14="http://schemas.microsoft.com/office/powerpoint/2010/main" val="8622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1132</Words>
  <Application>Microsoft Office PowerPoint</Application>
  <PresentationFormat>Широкоэкранный</PresentationFormat>
  <Paragraphs>96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Arial Black</vt:lpstr>
      <vt:lpstr>Calibri</vt:lpstr>
      <vt:lpstr>Тема Office</vt:lpstr>
      <vt:lpstr>Русский язык</vt:lpstr>
      <vt:lpstr>Максим Горький</vt:lpstr>
      <vt:lpstr>Презентация PowerPoint</vt:lpstr>
      <vt:lpstr>Словарная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Пророк Даниил</vt:lpstr>
      <vt:lpstr>Мавзолей Ходжа Данияра в Самарканде </vt:lpstr>
      <vt:lpstr>Задумайтесь!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Максим Горький</dc:title>
  <dc:creator>Маманя</dc:creator>
  <cp:lastModifiedBy>Учетная запись Майкрософт</cp:lastModifiedBy>
  <cp:revision>132</cp:revision>
  <dcterms:created xsi:type="dcterms:W3CDTF">2015-02-19T15:23:13Z</dcterms:created>
  <dcterms:modified xsi:type="dcterms:W3CDTF">2020-11-04T04:27:37Z</dcterms:modified>
</cp:coreProperties>
</file>