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80" r:id="rId2"/>
    <p:sldId id="379" r:id="rId3"/>
    <p:sldId id="502" r:id="rId4"/>
    <p:sldId id="505" r:id="rId5"/>
    <p:sldId id="509" r:id="rId6"/>
    <p:sldId id="506" r:id="rId7"/>
    <p:sldId id="507" r:id="rId8"/>
    <p:sldId id="508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466" r:id="rId2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00A8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1" autoAdjust="0"/>
    <p:restoredTop sz="92409" autoAdjust="0"/>
  </p:normalViewPr>
  <p:slideViewPr>
    <p:cSldViewPr>
      <p:cViewPr varScale="1">
        <p:scale>
          <a:sx n="60" d="100"/>
          <a:sy n="60" d="100"/>
        </p:scale>
        <p:origin x="-834" y="-96"/>
      </p:cViewPr>
      <p:guideLst>
        <p:guide orient="horz" pos="2880"/>
        <p:guide orient="horz" pos="6391"/>
        <p:guide pos="2327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что такое придаточные определительные предложения;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какие союзные слова используются в них;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на каком месте в предложении находится придаточное определительное.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 custLinFactNeighborX="-426" custLinFactNeighborY="-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21DDB-8071-4FEC-831A-EAEE27E020F5}" type="presOf" srcId="{D04ABFA8-7904-45FB-AF2C-7449BD89C99D}" destId="{A5DF0E25-5A13-41DB-8E41-5BE95C2D578C}" srcOrd="0" destOrd="0" presId="urn:microsoft.com/office/officeart/2005/8/layout/chevron2"/>
    <dgm:cxn modelId="{36928CC0-116B-419D-AEC4-474BDBD12A16}" type="presOf" srcId="{0E6E15E1-B53C-4765-9487-17655BD0C3CB}" destId="{2EFBEF8F-D011-4090-8183-E58FDACFE3E8}" srcOrd="0" destOrd="0" presId="urn:microsoft.com/office/officeart/2005/8/layout/chevron2"/>
    <dgm:cxn modelId="{6774BF5B-614D-482B-9FDC-650D28BAE265}" type="presOf" srcId="{4C9A9843-A0CB-40F1-961E-80BE990839B7}" destId="{F0CC10CE-394A-4AAD-9AB1-58B4509C3DB1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6D671AC5-605E-4E22-BEA0-921162844672}" type="presOf" srcId="{890EEF95-D8F2-4D5F-BA8E-A4EDF0125D41}" destId="{4A3E2AA6-F356-4903-8782-4766A94E5C4A}" srcOrd="0" destOrd="0" presId="urn:microsoft.com/office/officeart/2005/8/layout/chevron2"/>
    <dgm:cxn modelId="{436C174E-FAB5-4B6D-9625-85CA471D6315}" type="presOf" srcId="{A2CDB74B-31DB-45FF-88FE-5D8AA4D10CAD}" destId="{0EB44FF6-5E89-4996-805E-942CDD35A176}" srcOrd="0" destOrd="0" presId="urn:microsoft.com/office/officeart/2005/8/layout/chevron2"/>
    <dgm:cxn modelId="{E107A17E-F684-400A-B61E-E5D1C7247C1D}" type="presOf" srcId="{9D85395B-3487-4D50-8112-2831CA3DA419}" destId="{FB74238E-9E9A-4553-B5DF-CCDF2822CA8F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3CE11681-5CF1-4F35-B0D3-95461F7716BA}" type="presOf" srcId="{B7975532-1A88-41F5-875D-4ADAAF4DA0F4}" destId="{7BEE4076-CA6C-490B-BB0E-0487D88FE7DD}" srcOrd="0" destOrd="0" presId="urn:microsoft.com/office/officeart/2005/8/layout/chevron2"/>
    <dgm:cxn modelId="{DA55CA1F-0FB2-45A3-BE48-3F6EAE756FAB}" type="presParOf" srcId="{FB74238E-9E9A-4553-B5DF-CCDF2822CA8F}" destId="{612D3238-7C3F-44FF-9A0A-1574B8F385E7}" srcOrd="0" destOrd="0" presId="urn:microsoft.com/office/officeart/2005/8/layout/chevron2"/>
    <dgm:cxn modelId="{AFA4C97A-50B9-49A8-A7FD-FA6A214F5BB2}" type="presParOf" srcId="{612D3238-7C3F-44FF-9A0A-1574B8F385E7}" destId="{F0CC10CE-394A-4AAD-9AB1-58B4509C3DB1}" srcOrd="0" destOrd="0" presId="urn:microsoft.com/office/officeart/2005/8/layout/chevron2"/>
    <dgm:cxn modelId="{70417611-00D4-4D02-874A-AA5E1B8B508D}" type="presParOf" srcId="{612D3238-7C3F-44FF-9A0A-1574B8F385E7}" destId="{2EFBEF8F-D011-4090-8183-E58FDACFE3E8}" srcOrd="1" destOrd="0" presId="urn:microsoft.com/office/officeart/2005/8/layout/chevron2"/>
    <dgm:cxn modelId="{BC3EAAB1-91C1-4D58-A0A0-2438012AFE63}" type="presParOf" srcId="{FB74238E-9E9A-4553-B5DF-CCDF2822CA8F}" destId="{B073EC52-E8C8-484D-A7D5-FBEA9C27DB74}" srcOrd="1" destOrd="0" presId="urn:microsoft.com/office/officeart/2005/8/layout/chevron2"/>
    <dgm:cxn modelId="{73E04E36-A034-4A45-A329-56B7ECEBE5B1}" type="presParOf" srcId="{FB74238E-9E9A-4553-B5DF-CCDF2822CA8F}" destId="{1D7E4400-B756-4587-93CB-28F8159EC874}" srcOrd="2" destOrd="0" presId="urn:microsoft.com/office/officeart/2005/8/layout/chevron2"/>
    <dgm:cxn modelId="{D36045C7-AC59-4D7E-B0AA-BAD5B21A39D1}" type="presParOf" srcId="{1D7E4400-B756-4587-93CB-28F8159EC874}" destId="{7BEE4076-CA6C-490B-BB0E-0487D88FE7DD}" srcOrd="0" destOrd="0" presId="urn:microsoft.com/office/officeart/2005/8/layout/chevron2"/>
    <dgm:cxn modelId="{019F5A02-E0DE-43D6-8C5B-264B5F7766FE}" type="presParOf" srcId="{1D7E4400-B756-4587-93CB-28F8159EC874}" destId="{4A3E2AA6-F356-4903-8782-4766A94E5C4A}" srcOrd="1" destOrd="0" presId="urn:microsoft.com/office/officeart/2005/8/layout/chevron2"/>
    <dgm:cxn modelId="{6F10EB5F-F993-472B-9F55-B5B3B62AFB92}" type="presParOf" srcId="{FB74238E-9E9A-4553-B5DF-CCDF2822CA8F}" destId="{53766628-950E-4CE6-A5AD-8FEC55178EDE}" srcOrd="3" destOrd="0" presId="urn:microsoft.com/office/officeart/2005/8/layout/chevron2"/>
    <dgm:cxn modelId="{70BAF3E2-9AF4-4461-8921-1AA34C2595BD}" type="presParOf" srcId="{FB74238E-9E9A-4553-B5DF-CCDF2822CA8F}" destId="{90D56CE2-DD1F-4F3D-92B5-1855DF6A4BAB}" srcOrd="4" destOrd="0" presId="urn:microsoft.com/office/officeart/2005/8/layout/chevron2"/>
    <dgm:cxn modelId="{8D86BBB0-22FB-4874-BEF0-1C512E9BB7AC}" type="presParOf" srcId="{90D56CE2-DD1F-4F3D-92B5-1855DF6A4BAB}" destId="{0EB44FF6-5E89-4996-805E-942CDD35A176}" srcOrd="0" destOrd="0" presId="urn:microsoft.com/office/officeart/2005/8/layout/chevron2"/>
    <dgm:cxn modelId="{35D7FC5E-9374-4EC3-A00F-4B6CA8B7F52B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69344" y="269814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1" y="628939"/>
        <a:ext cx="1256940" cy="538689"/>
      </dsp:txXfrm>
    </dsp:sp>
    <dsp:sp modelId="{2EFBEF8F-D011-4090-8183-E58FDACFE3E8}">
      <dsp:nvSpPr>
        <dsp:cNvPr id="0" name=""/>
        <dsp:cNvSpPr/>
      </dsp:nvSpPr>
      <dsp:spPr>
        <a:xfrm rot="5400000">
          <a:off x="4932761" y="-3675350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устроено сложное 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57447"/>
        <a:ext cx="8461825" cy="1053207"/>
      </dsp:txXfrm>
    </dsp:sp>
    <dsp:sp modelId="{7BEE4076-CA6C-490B-BB0E-0487D88FE7DD}">
      <dsp:nvSpPr>
        <dsp:cNvPr id="0" name=""/>
        <dsp:cNvSpPr/>
      </dsp:nvSpPr>
      <dsp:spPr>
        <a:xfrm rot="5400000">
          <a:off x="-269344" y="1873196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1" y="2232321"/>
        <a:ext cx="1256940" cy="538689"/>
      </dsp:txXfrm>
    </dsp:sp>
    <dsp:sp modelId="{4A3E2AA6-F356-4903-8782-4766A94E5C4A}">
      <dsp:nvSpPr>
        <dsp:cNvPr id="0" name=""/>
        <dsp:cNvSpPr/>
      </dsp:nvSpPr>
      <dsp:spPr>
        <a:xfrm rot="5400000">
          <a:off x="4932761" y="-2071969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</a:t>
          </a:r>
          <a:r>
            <a:rPr lang="ru-RU" sz="3200" kern="1200" smtClean="0">
              <a:latin typeface="Arial" pitchFamily="34" charset="0"/>
              <a:cs typeface="Arial" pitchFamily="34" charset="0"/>
            </a:rPr>
            <a:t>устроено сложносочиненное </a:t>
          </a:r>
          <a:r>
            <a:rPr lang="ru-RU" sz="3200" kern="1200" dirty="0" smtClean="0">
              <a:latin typeface="Arial" pitchFamily="34" charset="0"/>
              <a:cs typeface="Arial" pitchFamily="34" charset="0"/>
            </a:rPr>
            <a:t>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1660828"/>
        <a:ext cx="8461825" cy="1053207"/>
      </dsp:txXfrm>
    </dsp:sp>
    <dsp:sp modelId="{0EB44FF6-5E89-4996-805E-942CDD35A176}">
      <dsp:nvSpPr>
        <dsp:cNvPr id="0" name=""/>
        <dsp:cNvSpPr/>
      </dsp:nvSpPr>
      <dsp:spPr>
        <a:xfrm rot="5400000">
          <a:off x="-269344" y="3476577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1" y="3835702"/>
        <a:ext cx="1256940" cy="538689"/>
      </dsp:txXfrm>
    </dsp:sp>
    <dsp:sp modelId="{A5DF0E25-5A13-41DB-8E41-5BE95C2D578C}">
      <dsp:nvSpPr>
        <dsp:cNvPr id="0" name=""/>
        <dsp:cNvSpPr/>
      </dsp:nvSpPr>
      <dsp:spPr>
        <a:xfrm rot="5400000">
          <a:off x="4932761" y="-468587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связаны между собой части сложносочиненного предложения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256940" y="3264210"/>
        <a:ext cx="8461825" cy="1053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5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5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6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4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9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288036"/>
            <a:ext cx="10497312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6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5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5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75358"/>
            <a:ext cx="12788911" cy="24415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14" y="254033"/>
            <a:ext cx="8716502" cy="1227500"/>
          </a:xfrm>
          <a:prstGeom prst="rect">
            <a:avLst/>
          </a:prstGeom>
        </p:spPr>
        <p:txBody>
          <a:bodyPr vert="horz" wrap="square" lIns="0" tIns="33322" rIns="0" bIns="0" rtlCol="0">
            <a:spAutoFit/>
          </a:bodyPr>
          <a:lstStyle/>
          <a:p>
            <a:pPr marL="28978" algn="ctr">
              <a:spcBef>
                <a:spcPts val="260"/>
              </a:spcBef>
            </a:pPr>
            <a:r>
              <a:rPr lang="ru-RU" sz="7758" spc="-12" dirty="0"/>
              <a:t>Русский язык</a:t>
            </a:r>
            <a:endParaRPr sz="7758" dirty="0"/>
          </a:p>
        </p:txBody>
      </p:sp>
      <p:sp>
        <p:nvSpPr>
          <p:cNvPr id="4" name="object 4"/>
          <p:cNvSpPr txBox="1"/>
          <p:nvPr/>
        </p:nvSpPr>
        <p:spPr>
          <a:xfrm>
            <a:off x="1900207" y="2457442"/>
            <a:ext cx="6286543" cy="4505207"/>
          </a:xfrm>
          <a:prstGeom prst="rect">
            <a:avLst/>
          </a:prstGeom>
        </p:spPr>
        <p:txBody>
          <a:bodyPr vert="horz" wrap="square" lIns="0" tIns="31876" rIns="0" bIns="0" rtlCol="0">
            <a:spAutoFit/>
          </a:bodyPr>
          <a:lstStyle/>
          <a:p>
            <a:pPr marL="13684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охарактеризовать предмет или указать на какой-либо его 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признак</a:t>
            </a:r>
            <a:endParaRPr lang="ru-RU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4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4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4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4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4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987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2011" y="2522817"/>
            <a:ext cx="764148" cy="2001333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6" name="object 6"/>
          <p:cNvSpPr/>
          <p:nvPr/>
        </p:nvSpPr>
        <p:spPr>
          <a:xfrm>
            <a:off x="972011" y="4909022"/>
            <a:ext cx="764148" cy="15394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grpSp>
        <p:nvGrpSpPr>
          <p:cNvPr id="7" name="object 15"/>
          <p:cNvGrpSpPr/>
          <p:nvPr/>
        </p:nvGrpSpPr>
        <p:grpSpPr>
          <a:xfrm>
            <a:off x="769395" y="412043"/>
            <a:ext cx="1037660" cy="111601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grpSp>
        <p:nvGrpSpPr>
          <p:cNvPr id="29" name="object 10"/>
          <p:cNvGrpSpPr/>
          <p:nvPr/>
        </p:nvGrpSpPr>
        <p:grpSpPr>
          <a:xfrm>
            <a:off x="10557416" y="136608"/>
            <a:ext cx="2001333" cy="1616461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942287" y="983331"/>
            <a:ext cx="1230642" cy="543721"/>
          </a:xfrm>
          <a:prstGeom prst="rect">
            <a:avLst/>
          </a:prstGeom>
        </p:spPr>
        <p:txBody>
          <a:bodyPr vert="horz" wrap="square" lIns="0" tIns="13000" rIns="0" bIns="0" rtlCol="0">
            <a:spAutoFit/>
          </a:bodyPr>
          <a:lstStyle/>
          <a:p>
            <a:pPr algn="ctr">
              <a:spcBef>
                <a:spcPts val="102"/>
              </a:spcBef>
            </a:pPr>
            <a:r>
              <a:rPr sz="3448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448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448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711368" y="213587"/>
            <a:ext cx="1539487" cy="746831"/>
          </a:xfrm>
          <a:prstGeom prst="rect">
            <a:avLst/>
          </a:prstGeom>
        </p:spPr>
        <p:txBody>
          <a:bodyPr vert="horz" wrap="square" lIns="0" tIns="1710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lang="ru-RU" sz="4741" b="1" spc="1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741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71446" y="236918"/>
            <a:ext cx="1643074" cy="1506143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686683" y="1957377"/>
            <a:ext cx="470108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8855102" y="3550030"/>
            <a:ext cx="2071698" cy="70276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который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00008" y="171426"/>
            <a:ext cx="12001584" cy="885806"/>
          </a:xfrm>
        </p:spPr>
        <p:txBody>
          <a:bodyPr/>
          <a:lstStyle/>
          <a:p>
            <a:r>
              <a:rPr lang="ru-RU" sz="4400" b="1" dirty="0" smtClean="0"/>
              <a:t>СПП с придаточными определительными </a:t>
            </a:r>
            <a:endParaRPr lang="ru-RU" sz="44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1446" y="1168479"/>
            <a:ext cx="12073022" cy="5663089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aniqlovchi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ergash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gapli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ergashgan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qo’shma</a:t>
            </a:r>
            <a:r>
              <a:rPr lang="en-US" sz="3200" dirty="0" smtClean="0">
                <a:solidFill>
                  <a:srgbClr val="0070C0"/>
                </a:solidFill>
              </a:rPr>
              <a:t> gap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2800" dirty="0" smtClean="0"/>
              <a:t>Придаточные определительные предложения отвечают на вопросы </a:t>
            </a:r>
            <a:r>
              <a:rPr lang="ru-RU" sz="2800" b="1" i="1" dirty="0" smtClean="0"/>
              <a:t>какой? какая? какое? какие? </a:t>
            </a:r>
            <a:r>
              <a:rPr lang="ru-RU" sz="2800" dirty="0" smtClean="0"/>
              <a:t>Они определяют слово в главной части и обычно соединяются с ним союзным словом </a:t>
            </a:r>
            <a:r>
              <a:rPr lang="ru-RU" sz="2800" b="1" i="1" dirty="0" smtClean="0"/>
              <a:t>который </a:t>
            </a:r>
            <a:r>
              <a:rPr lang="ru-RU" sz="2800" dirty="0" smtClean="0"/>
              <a:t>(</a:t>
            </a:r>
            <a:r>
              <a:rPr lang="ru-RU" sz="2800" b="1" i="1" dirty="0" smtClean="0"/>
              <a:t>какой? чей?</a:t>
            </a:r>
            <a:r>
              <a:rPr lang="ru-RU" sz="2800" dirty="0" smtClean="0"/>
              <a:t>). </a:t>
            </a:r>
          </a:p>
          <a:p>
            <a:r>
              <a:rPr lang="ru-RU" sz="2800" dirty="0" smtClean="0"/>
              <a:t>Союзное слово </a:t>
            </a:r>
            <a:r>
              <a:rPr lang="ru-RU" sz="2800" b="1" i="1" dirty="0" smtClean="0"/>
              <a:t>который </a:t>
            </a:r>
            <a:r>
              <a:rPr lang="ru-RU" sz="2800" dirty="0" smtClean="0"/>
              <a:t>согласуется с определяемым словом в роде и числе.</a:t>
            </a:r>
          </a:p>
          <a:p>
            <a:r>
              <a:rPr lang="ru-RU" sz="2800" i="1" dirty="0" smtClean="0"/>
              <a:t>Мне </a:t>
            </a:r>
            <a:r>
              <a:rPr lang="ru-RU" sz="2800" i="1" u="dbl" dirty="0" smtClean="0"/>
              <a:t>понравился</a:t>
            </a:r>
            <a:r>
              <a:rPr lang="ru-RU" sz="2800" i="1" dirty="0" smtClean="0"/>
              <a:t> </a:t>
            </a:r>
            <a:r>
              <a:rPr lang="ru-RU" sz="2800" i="1" u="sng" dirty="0" smtClean="0"/>
              <a:t>пейзаж</a:t>
            </a:r>
            <a:r>
              <a:rPr lang="ru-RU" sz="2800" i="1" dirty="0" smtClean="0"/>
              <a:t> (как</a:t>
            </a:r>
            <a:r>
              <a:rPr lang="ru-RU" sz="2800" i="1" dirty="0" smtClean="0">
                <a:solidFill>
                  <a:srgbClr val="C00000"/>
                </a:solidFill>
              </a:rPr>
              <a:t>ой</a:t>
            </a:r>
            <a:r>
              <a:rPr lang="ru-RU" sz="2800" i="1" dirty="0" smtClean="0"/>
              <a:t>?), </a:t>
            </a:r>
            <a:r>
              <a:rPr lang="ru-RU" sz="2800" b="1" i="1" u="sng" dirty="0" smtClean="0"/>
              <a:t>котор</a:t>
            </a:r>
            <a:r>
              <a:rPr lang="ru-RU" sz="2800" b="1" i="1" u="sng" dirty="0" smtClean="0">
                <a:solidFill>
                  <a:srgbClr val="C00000"/>
                </a:solidFill>
              </a:rPr>
              <a:t>ый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висел</a:t>
            </a:r>
            <a:r>
              <a:rPr lang="ru-RU" sz="2800" i="1" dirty="0" smtClean="0"/>
              <a:t> на стене.</a:t>
            </a:r>
          </a:p>
          <a:p>
            <a:r>
              <a:rPr lang="ru-RU" sz="2800" i="1" dirty="0" smtClean="0"/>
              <a:t>                                               </a:t>
            </a:r>
            <a:r>
              <a:rPr lang="ru-RU" sz="2800" dirty="0" smtClean="0"/>
              <a:t> [ ], (который).</a:t>
            </a:r>
          </a:p>
          <a:p>
            <a:r>
              <a:rPr lang="ru-RU" sz="2800" i="1" u="sng" dirty="0" smtClean="0"/>
              <a:t>Натюрморт </a:t>
            </a:r>
            <a:r>
              <a:rPr lang="ru-RU" sz="2800" i="1" dirty="0" smtClean="0"/>
              <a:t>– </a:t>
            </a:r>
            <a:r>
              <a:rPr lang="ru-RU" sz="2800" i="1" u="dbl" dirty="0" smtClean="0"/>
              <a:t>картина</a:t>
            </a:r>
            <a:r>
              <a:rPr lang="ru-RU" sz="2800" i="1" dirty="0" smtClean="0"/>
              <a:t> (как</a:t>
            </a:r>
            <a:r>
              <a:rPr lang="ru-RU" sz="2800" i="1" dirty="0" smtClean="0">
                <a:solidFill>
                  <a:srgbClr val="C00000"/>
                </a:solidFill>
              </a:rPr>
              <a:t>ая</a:t>
            </a:r>
            <a:r>
              <a:rPr lang="ru-RU" sz="2800" i="1" dirty="0" smtClean="0"/>
              <a:t>?), </a:t>
            </a:r>
            <a:r>
              <a:rPr lang="ru-RU" sz="2800" b="1" i="1" u="sng" dirty="0" smtClean="0"/>
              <a:t>котор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ая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изображает</a:t>
            </a:r>
            <a:r>
              <a:rPr lang="ru-RU" sz="2800" i="1" dirty="0" smtClean="0"/>
              <a:t> предметы. </a:t>
            </a:r>
          </a:p>
          <a:p>
            <a:r>
              <a:rPr lang="ru-RU" sz="2800" i="1" dirty="0" smtClean="0"/>
              <a:t>                                                </a:t>
            </a:r>
            <a:r>
              <a:rPr lang="ru-RU" sz="2800" dirty="0" smtClean="0"/>
              <a:t>[ ], (которая).</a:t>
            </a:r>
          </a:p>
          <a:p>
            <a:r>
              <a:rPr lang="ru-RU" sz="2800" i="1" u="sng" dirty="0" smtClean="0"/>
              <a:t>Живопись</a:t>
            </a:r>
            <a:r>
              <a:rPr lang="ru-RU" sz="2800" i="1" dirty="0" smtClean="0"/>
              <a:t> – </a:t>
            </a:r>
            <a:r>
              <a:rPr lang="ru-RU" sz="2800" i="1" u="dbl" dirty="0" smtClean="0"/>
              <a:t>искусство</a:t>
            </a:r>
            <a:r>
              <a:rPr lang="ru-RU" sz="2800" i="1" dirty="0" smtClean="0"/>
              <a:t> (как</a:t>
            </a:r>
            <a:r>
              <a:rPr lang="ru-RU" sz="2800" i="1" dirty="0" smtClean="0">
                <a:solidFill>
                  <a:srgbClr val="C00000"/>
                </a:solidFill>
              </a:rPr>
              <a:t>ое</a:t>
            </a:r>
            <a:r>
              <a:rPr lang="ru-RU" sz="2800" i="1" dirty="0" smtClean="0"/>
              <a:t>?), </a:t>
            </a:r>
            <a:r>
              <a:rPr lang="ru-RU" sz="2800" b="1" i="1" u="sng" dirty="0" smtClean="0"/>
              <a:t>котор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ое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показывает</a:t>
            </a:r>
            <a:r>
              <a:rPr lang="ru-RU" sz="2800" i="1" dirty="0" smtClean="0"/>
              <a:t> мир с помощью красок. </a:t>
            </a:r>
            <a:r>
              <a:rPr lang="ru-RU" sz="2800" dirty="0" smtClean="0"/>
              <a:t>                                   [ ], (которое).</a:t>
            </a:r>
          </a:p>
          <a:p>
            <a:endParaRPr lang="ru-RU" sz="2800" dirty="0"/>
          </a:p>
        </p:txBody>
      </p:sp>
      <p:pic>
        <p:nvPicPr>
          <p:cNvPr id="5" name="Picture 2" descr="D:\клипарт\школа\0_8e912_1f948904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8452" y="3386136"/>
            <a:ext cx="1143008" cy="1143008"/>
          </a:xfrm>
          <a:prstGeom prst="rect">
            <a:avLst/>
          </a:prstGeom>
          <a:noFill/>
        </p:spPr>
      </p:pic>
      <p:pic>
        <p:nvPicPr>
          <p:cNvPr id="6" name="Picture 3" descr="D:\клипарт\небо\0_e824b_76e2fddb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6222" y="6029342"/>
            <a:ext cx="1000132" cy="958460"/>
          </a:xfrm>
          <a:prstGeom prst="rect">
            <a:avLst/>
          </a:prstGeom>
          <a:noFill/>
        </p:spPr>
      </p:pic>
      <p:pic>
        <p:nvPicPr>
          <p:cNvPr id="2050" name="Picture 2" descr="D:\клипарт\школа\0_8e913_4ad5db73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730030" y="4386268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328702" y="242864"/>
            <a:ext cx="11472898" cy="1096454"/>
          </a:xfrm>
        </p:spPr>
        <p:txBody>
          <a:bodyPr/>
          <a:lstStyle/>
          <a:p>
            <a:pPr algn="ctr"/>
            <a:r>
              <a:rPr lang="ru-RU" sz="4000" b="1" dirty="0" smtClean="0"/>
              <a:t>СПП с придаточными определительными 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14434"/>
            <a:ext cx="11930146" cy="3785652"/>
          </a:xfrm>
        </p:spPr>
        <p:txBody>
          <a:bodyPr/>
          <a:lstStyle/>
          <a:p>
            <a:r>
              <a:rPr lang="ru-RU" sz="2800" b="1" i="1" dirty="0" smtClean="0"/>
              <a:t>В</a:t>
            </a:r>
            <a:r>
              <a:rPr lang="ru-RU" sz="2800" dirty="0" smtClean="0"/>
              <a:t> сложноподчинённых предложениях с придаточными определительными могут быть союзные слова – наречия </a:t>
            </a:r>
          </a:p>
          <a:p>
            <a:r>
              <a:rPr lang="ru-RU" sz="2800" b="1" i="1" dirty="0" smtClean="0"/>
              <a:t>где, когда, куда, откуда.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r>
              <a:rPr lang="ru-RU" sz="2800" i="1" u="sng" dirty="0" smtClean="0"/>
              <a:t>Мы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приехали</a:t>
            </a:r>
            <a:r>
              <a:rPr lang="ru-RU" sz="2800" i="1" dirty="0" smtClean="0"/>
              <a:t> </a:t>
            </a:r>
            <a:r>
              <a:rPr lang="ru-RU" sz="2800" b="1" i="1" dirty="0" smtClean="0"/>
              <a:t>в горо</a:t>
            </a:r>
            <a:r>
              <a:rPr lang="ru-RU" sz="2800" i="1" dirty="0" smtClean="0"/>
              <a:t>д, </a:t>
            </a:r>
            <a:r>
              <a:rPr lang="ru-RU" sz="2800" b="1" i="1" u="dotDash" dirty="0" smtClean="0"/>
              <a:t>в котором</a:t>
            </a:r>
            <a:r>
              <a:rPr lang="ru-RU" sz="2800" b="1" i="1" dirty="0" smtClean="0"/>
              <a:t> </a:t>
            </a:r>
            <a:r>
              <a:rPr lang="ru-RU" sz="2800" i="1" u="dbl" dirty="0" smtClean="0"/>
              <a:t>родился</a:t>
            </a:r>
            <a:r>
              <a:rPr lang="ru-RU" sz="2800" i="1" dirty="0" smtClean="0"/>
              <a:t> </a:t>
            </a:r>
            <a:r>
              <a:rPr lang="ru-RU" sz="2800" i="1" u="sng" dirty="0" err="1" smtClean="0"/>
              <a:t>Мухтар</a:t>
            </a:r>
            <a:r>
              <a:rPr lang="ru-RU" sz="2800" i="1" u="sng" dirty="0" smtClean="0"/>
              <a:t> </a:t>
            </a:r>
            <a:r>
              <a:rPr lang="ru-RU" sz="2800" i="1" u="sng" dirty="0" err="1" smtClean="0"/>
              <a:t>Ашрафи</a:t>
            </a:r>
            <a:r>
              <a:rPr lang="ru-RU" sz="2800" i="1" dirty="0" smtClean="0"/>
              <a:t>. </a:t>
            </a:r>
          </a:p>
          <a:p>
            <a:r>
              <a:rPr lang="ru-RU" sz="2800" dirty="0" smtClean="0"/>
              <a:t>                                  [ ], (в котором).</a:t>
            </a:r>
          </a:p>
          <a:p>
            <a:r>
              <a:rPr lang="ru-RU" sz="2800" i="1" u="sng" dirty="0" smtClean="0"/>
              <a:t>Мы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приехали</a:t>
            </a:r>
            <a:r>
              <a:rPr lang="ru-RU" sz="2800" i="1" dirty="0" smtClean="0"/>
              <a:t> </a:t>
            </a:r>
            <a:r>
              <a:rPr lang="ru-RU" sz="2800" b="1" i="1" dirty="0" smtClean="0"/>
              <a:t>в город</a:t>
            </a:r>
            <a:r>
              <a:rPr lang="ru-RU" sz="2800" i="1" dirty="0" smtClean="0"/>
              <a:t>, </a:t>
            </a:r>
            <a:r>
              <a:rPr lang="ru-RU" sz="2800" b="1" i="1" u="dotDash" dirty="0" smtClean="0"/>
              <a:t>где</a:t>
            </a:r>
            <a:r>
              <a:rPr lang="ru-RU" sz="2800" b="1" i="1" dirty="0" smtClean="0"/>
              <a:t> </a:t>
            </a:r>
            <a:r>
              <a:rPr lang="ru-RU" sz="2800" i="1" u="dbl" dirty="0" smtClean="0"/>
              <a:t>родился</a:t>
            </a:r>
            <a:r>
              <a:rPr lang="ru-RU" sz="2800" i="1" dirty="0" smtClean="0"/>
              <a:t> </a:t>
            </a:r>
            <a:r>
              <a:rPr lang="ru-RU" sz="2800" i="1" u="sng" dirty="0" err="1" smtClean="0"/>
              <a:t>Мухтар</a:t>
            </a:r>
            <a:r>
              <a:rPr lang="ru-RU" sz="2800" i="1" u="sng" dirty="0" smtClean="0"/>
              <a:t> </a:t>
            </a:r>
            <a:r>
              <a:rPr lang="ru-RU" sz="2800" i="1" u="sng" dirty="0" err="1" smtClean="0"/>
              <a:t>Ашрафи</a:t>
            </a:r>
            <a:endParaRPr lang="ru-RU" sz="2800" i="1" dirty="0" smtClean="0"/>
          </a:p>
          <a:p>
            <a:r>
              <a:rPr lang="ru-RU" sz="2800" dirty="0" smtClean="0"/>
              <a:t>                                  [ ], (где).</a:t>
            </a:r>
          </a:p>
          <a:p>
            <a:endParaRPr lang="ru-RU" dirty="0"/>
          </a:p>
        </p:txBody>
      </p:sp>
      <p:pic>
        <p:nvPicPr>
          <p:cNvPr id="28674" name="Picture 2" descr="Неизвестный Ташкент: Мухтар Ашрафи и музыка на просторах муз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32" y="4886334"/>
            <a:ext cx="3225014" cy="20660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676" name="Picture 4" descr="http://storage.vot.uz/source/1/ZmQshYeB4bRrRRo6es_KrpjZ4Ccrow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842" y="4886334"/>
            <a:ext cx="3254934" cy="20824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6" descr="http://storage.vot.uz/source/1/jeJiE16qOuXDvpXL5gFqMDpUvzDclMkf.jpg"/>
          <p:cNvPicPr>
            <a:picLocks noChangeAspect="1" noChangeArrowheads="1"/>
          </p:cNvPicPr>
          <p:nvPr/>
        </p:nvPicPr>
        <p:blipFill>
          <a:blip r:embed="rId4"/>
          <a:srcRect l="13117" t="5329" r="13920" b="9868"/>
          <a:stretch>
            <a:fillRect/>
          </a:stretch>
        </p:blipFill>
        <p:spPr bwMode="auto">
          <a:xfrm>
            <a:off x="6686552" y="4886334"/>
            <a:ext cx="2786082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680" name="Picture 8" descr="http://storage.vot.uz/source/1/wgWkV_82_W7r9bMBoQjlPmLngeGJFITc.jpg"/>
          <p:cNvPicPr>
            <a:picLocks noChangeAspect="1" noChangeArrowheads="1"/>
          </p:cNvPicPr>
          <p:nvPr/>
        </p:nvPicPr>
        <p:blipFill>
          <a:blip r:embed="rId5" cstate="print"/>
          <a:srcRect r="7893"/>
          <a:stretch>
            <a:fillRect/>
          </a:stretch>
        </p:blipFill>
        <p:spPr bwMode="auto">
          <a:xfrm>
            <a:off x="9544072" y="4886334"/>
            <a:ext cx="3000396" cy="20840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682" name="Picture 10" descr="Дом — музей Мухтара Ашрафи — Orient Mice — Tour Operator to Uzbekistan &amp;  Central As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90689" y="1171558"/>
            <a:ext cx="1679776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760" y="1457310"/>
            <a:ext cx="11072890" cy="3785652"/>
          </a:xfrm>
        </p:spPr>
        <p:txBody>
          <a:bodyPr/>
          <a:lstStyle/>
          <a:p>
            <a:r>
              <a:rPr lang="ru-RU" sz="2800" dirty="0" smtClean="0"/>
              <a:t>Придаточное определительное всегда стоит </a:t>
            </a:r>
            <a:r>
              <a:rPr lang="ru-RU" sz="2800" dirty="0" smtClean="0">
                <a:solidFill>
                  <a:srgbClr val="C00000"/>
                </a:solidFill>
              </a:rPr>
              <a:t>после</a:t>
            </a:r>
            <a:r>
              <a:rPr lang="ru-RU" sz="2800" dirty="0" smtClean="0"/>
              <a:t> слова, </a:t>
            </a:r>
          </a:p>
          <a:p>
            <a:r>
              <a:rPr lang="ru-RU" sz="2800" dirty="0" smtClean="0"/>
              <a:t>к которому относится.</a:t>
            </a:r>
          </a:p>
          <a:p>
            <a:endParaRPr lang="ru-RU" sz="2800" dirty="0" smtClean="0"/>
          </a:p>
          <a:p>
            <a:r>
              <a:rPr lang="ru-RU" sz="2800" i="1" u="sng" dirty="0" smtClean="0"/>
              <a:t>Мы</a:t>
            </a:r>
            <a:r>
              <a:rPr lang="ru-RU" sz="2800" i="1" dirty="0" smtClean="0"/>
              <a:t> </a:t>
            </a:r>
            <a:r>
              <a:rPr lang="ru-RU" sz="2800" i="1" u="dbl" dirty="0" smtClean="0"/>
              <a:t>приехали</a:t>
            </a:r>
            <a:r>
              <a:rPr lang="ru-RU" sz="2800" i="1" dirty="0" smtClean="0"/>
              <a:t> </a:t>
            </a:r>
            <a:r>
              <a:rPr lang="ru-RU" sz="2800" b="1" i="1" dirty="0" smtClean="0"/>
              <a:t>в город</a:t>
            </a:r>
            <a:r>
              <a:rPr lang="ru-RU" sz="2800" i="1" dirty="0" smtClean="0"/>
              <a:t>, </a:t>
            </a:r>
            <a:r>
              <a:rPr lang="ru-RU" sz="2800" b="1" i="1" u="dotDash" dirty="0" smtClean="0"/>
              <a:t>где</a:t>
            </a:r>
            <a:r>
              <a:rPr lang="ru-RU" sz="2800" b="1" i="1" dirty="0" smtClean="0"/>
              <a:t> </a:t>
            </a:r>
            <a:r>
              <a:rPr lang="ru-RU" sz="2800" i="1" u="dbl" dirty="0" smtClean="0"/>
              <a:t>родился</a:t>
            </a:r>
            <a:r>
              <a:rPr lang="ru-RU" sz="2800" i="1" dirty="0" smtClean="0"/>
              <a:t> </a:t>
            </a:r>
            <a:r>
              <a:rPr lang="ru-RU" sz="2800" i="1" u="sng" dirty="0" err="1" smtClean="0"/>
              <a:t>Мухтар</a:t>
            </a:r>
            <a:r>
              <a:rPr lang="ru-RU" sz="2800" i="1" u="sng" dirty="0" smtClean="0"/>
              <a:t> </a:t>
            </a:r>
            <a:r>
              <a:rPr lang="ru-RU" sz="2800" i="1" u="sng" dirty="0" err="1" smtClean="0"/>
              <a:t>Ашрафи</a:t>
            </a:r>
            <a:endParaRPr lang="ru-RU" sz="2800" i="1" dirty="0" smtClean="0"/>
          </a:p>
          <a:p>
            <a:r>
              <a:rPr lang="ru-RU" sz="2800" dirty="0" smtClean="0"/>
              <a:t>                                  [ ], (где).</a:t>
            </a:r>
          </a:p>
          <a:p>
            <a:endParaRPr lang="ru-RU" sz="2800" dirty="0" smtClean="0"/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 город</a:t>
            </a:r>
            <a:r>
              <a:rPr lang="ru-RU" sz="2800" i="1" dirty="0" smtClean="0"/>
              <a:t>, </a:t>
            </a:r>
            <a:r>
              <a:rPr lang="ru-RU" sz="2800" b="1" i="1" u="dotDash" dirty="0" smtClean="0">
                <a:solidFill>
                  <a:srgbClr val="C00000"/>
                </a:solidFill>
              </a:rPr>
              <a:t>где</a:t>
            </a:r>
            <a:r>
              <a:rPr lang="ru-RU" sz="2800" b="1" i="1" dirty="0" smtClean="0"/>
              <a:t> </a:t>
            </a:r>
            <a:r>
              <a:rPr lang="ru-RU" sz="2800" i="1" dirty="0" smtClean="0"/>
              <a:t>родился </a:t>
            </a:r>
            <a:r>
              <a:rPr lang="ru-RU" sz="2800" i="1" dirty="0" err="1" smtClean="0"/>
              <a:t>Мухтар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Ашрафи</a:t>
            </a:r>
            <a:r>
              <a:rPr lang="ru-RU" sz="2800" i="1" dirty="0" smtClean="0"/>
              <a:t>, </a:t>
            </a:r>
            <a:r>
              <a:rPr lang="ru-RU" sz="2800" i="1" dirty="0" smtClean="0">
                <a:solidFill>
                  <a:srgbClr val="002060"/>
                </a:solidFill>
              </a:rPr>
              <a:t>мы приехали вчера</a:t>
            </a:r>
            <a:r>
              <a:rPr lang="ru-RU" sz="2800" i="1" dirty="0" smtClean="0"/>
              <a:t>.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               [ ,    (где),    ].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00008" y="171426"/>
            <a:ext cx="12001584" cy="1096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СПП с придаточными определительными 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25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842" y="2314566"/>
            <a:ext cx="13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454" y="3529012"/>
            <a:ext cx="13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972700" y="2028814"/>
            <a:ext cx="948233" cy="16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114389" y="4743458"/>
            <a:ext cx="1030378" cy="17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6757990" y="4600582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257396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47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570" y="1314434"/>
            <a:ext cx="12144460" cy="5047536"/>
          </a:xfrm>
        </p:spPr>
        <p:txBody>
          <a:bodyPr/>
          <a:lstStyle/>
          <a:p>
            <a:r>
              <a:rPr lang="ru-RU" sz="2400" dirty="0" smtClean="0"/>
              <a:t>На какие вопросы отвечают придаточные части в предложениях? </a:t>
            </a:r>
          </a:p>
          <a:p>
            <a:endParaRPr lang="ru-RU" sz="2400" dirty="0" smtClean="0"/>
          </a:p>
          <a:p>
            <a:r>
              <a:rPr lang="ru-RU" sz="2800" dirty="0" smtClean="0"/>
              <a:t>Возьми </a:t>
            </a:r>
            <a:r>
              <a:rPr lang="ru-RU" sz="2800" b="1" dirty="0" smtClean="0"/>
              <a:t>книгу</a:t>
            </a:r>
            <a:r>
              <a:rPr lang="ru-RU" sz="2800" dirty="0" smtClean="0"/>
              <a:t>, </a:t>
            </a:r>
            <a:r>
              <a:rPr lang="ru-RU" sz="2800" u="sng" dirty="0" smtClean="0">
                <a:solidFill>
                  <a:srgbClr val="C00000"/>
                </a:solidFill>
              </a:rPr>
              <a:t>которая</a:t>
            </a:r>
            <a:r>
              <a:rPr lang="ru-RU" sz="2800" dirty="0" smtClean="0"/>
              <a:t> тебе понравилась</a:t>
            </a:r>
          </a:p>
          <a:p>
            <a:endParaRPr lang="ru-RU" sz="2800" dirty="0" smtClean="0"/>
          </a:p>
          <a:p>
            <a:r>
              <a:rPr lang="ru-RU" sz="2800" b="1" dirty="0" smtClean="0"/>
              <a:t>Мальчика</a:t>
            </a:r>
            <a:r>
              <a:rPr lang="ru-RU" sz="2800" dirty="0" smtClean="0"/>
              <a:t>, </a:t>
            </a:r>
            <a:r>
              <a:rPr lang="ru-RU" sz="2800" u="sng" dirty="0" smtClean="0">
                <a:solidFill>
                  <a:srgbClr val="C00000"/>
                </a:solidFill>
              </a:rPr>
              <a:t>который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учится в нашей школе, </a:t>
            </a:r>
            <a:r>
              <a:rPr lang="ru-RU" sz="2800" u="sng" dirty="0" smtClean="0"/>
              <a:t>я</a:t>
            </a:r>
            <a:r>
              <a:rPr lang="ru-RU" sz="2800" dirty="0" smtClean="0"/>
              <a:t> пригласил к себе в гости.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Макет можно сделать </a:t>
            </a:r>
            <a:r>
              <a:rPr lang="ru-RU" sz="2800" b="1" dirty="0" smtClean="0"/>
              <a:t>из такого материала</a:t>
            </a:r>
            <a:r>
              <a:rPr lang="ru-RU" sz="2800" dirty="0" smtClean="0"/>
              <a:t>, </a:t>
            </a:r>
            <a:r>
              <a:rPr lang="ru-RU" sz="2800" u="sng" dirty="0" smtClean="0">
                <a:solidFill>
                  <a:srgbClr val="C00000"/>
                </a:solidFill>
              </a:rPr>
              <a:t>который</a:t>
            </a:r>
            <a:r>
              <a:rPr lang="ru-RU" sz="2800" dirty="0" smtClean="0"/>
              <a:t> удобен в работе.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Мы высоко ценим талант </a:t>
            </a:r>
            <a:r>
              <a:rPr lang="ru-RU" sz="2800" b="1" dirty="0" smtClean="0"/>
              <a:t>писателя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чьи</a:t>
            </a:r>
            <a:r>
              <a:rPr lang="ru-RU" sz="2800" dirty="0" smtClean="0"/>
              <a:t> произведения читает весь </a:t>
            </a:r>
            <a:r>
              <a:rPr lang="ru-RU" sz="2800" u="sng" dirty="0" smtClean="0"/>
              <a:t>мир.</a:t>
            </a:r>
            <a:endParaRPr lang="ru-RU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471710" y="1600186"/>
            <a:ext cx="136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какую?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26" y="2457442"/>
            <a:ext cx="143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какого?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0734" y="3600450"/>
            <a:ext cx="190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какого?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916" y="4957772"/>
            <a:ext cx="143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какого?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D:\клипарт\падежи\род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478" y="3314698"/>
            <a:ext cx="785818" cy="972865"/>
          </a:xfrm>
          <a:prstGeom prst="rect">
            <a:avLst/>
          </a:prstGeom>
          <a:noFill/>
        </p:spPr>
      </p:pic>
      <p:pic>
        <p:nvPicPr>
          <p:cNvPr id="6146" name="Picture 2" descr="D:\клипарт\падежи\вин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8" y="1743062"/>
            <a:ext cx="928694" cy="1160868"/>
          </a:xfrm>
          <a:prstGeom prst="rect">
            <a:avLst/>
          </a:prstGeom>
          <a:noFill/>
        </p:spPr>
      </p:pic>
      <p:pic>
        <p:nvPicPr>
          <p:cNvPr id="6147" name="Picture 3" descr="D:\клипарт\падежи\имен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8386" y="1743062"/>
            <a:ext cx="928694" cy="1162405"/>
          </a:xfrm>
          <a:prstGeom prst="rect">
            <a:avLst/>
          </a:prstGeom>
          <a:noFill/>
        </p:spPr>
      </p:pic>
      <p:pic>
        <p:nvPicPr>
          <p:cNvPr id="11" name="Picture 3" descr="D:\клипарт\падежи\имен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8188" y="3171822"/>
            <a:ext cx="928694" cy="1162405"/>
          </a:xfrm>
          <a:prstGeom prst="rect">
            <a:avLst/>
          </a:prstGeom>
          <a:noFill/>
        </p:spPr>
      </p:pic>
      <p:sp>
        <p:nvSpPr>
          <p:cNvPr id="13" name="Выгнутая вверх стрелка 12"/>
          <p:cNvSpPr/>
          <p:nvPr/>
        </p:nvSpPr>
        <p:spPr>
          <a:xfrm flipH="1">
            <a:off x="8472502" y="5172086"/>
            <a:ext cx="1216152" cy="3028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 descr="D:\клипарт\падежи\вини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784" y="4493425"/>
            <a:ext cx="857256" cy="1071571"/>
          </a:xfrm>
          <a:prstGeom prst="rect">
            <a:avLst/>
          </a:prstGeom>
          <a:noFill/>
        </p:spPr>
      </p:pic>
      <p:pic>
        <p:nvPicPr>
          <p:cNvPr id="1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6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828768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48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85694" y="1242996"/>
            <a:ext cx="12430212" cy="5539978"/>
          </a:xfrm>
        </p:spPr>
        <p:txBody>
          <a:bodyPr/>
          <a:lstStyle/>
          <a:p>
            <a:r>
              <a:rPr lang="ru-RU" sz="2400" dirty="0" smtClean="0"/>
              <a:t>Из двух простых предложений составьте сложное с придаточным определительным. Правильно вставьте союзные слова </a:t>
            </a:r>
            <a:r>
              <a:rPr lang="ru-RU" sz="2400" b="1" i="1" dirty="0" smtClean="0"/>
              <a:t>который, которая, которое, которые</a:t>
            </a:r>
            <a:r>
              <a:rPr lang="ru-RU" sz="2800" dirty="0" smtClean="0"/>
              <a:t>.</a:t>
            </a:r>
          </a:p>
          <a:p>
            <a:r>
              <a:rPr lang="ru-RU" sz="2600" dirty="0" smtClean="0"/>
              <a:t>Образец: </a:t>
            </a:r>
            <a:r>
              <a:rPr lang="ru-RU" sz="2600" dirty="0" err="1" smtClean="0"/>
              <a:t>Камаледдин</a:t>
            </a:r>
            <a:r>
              <a:rPr lang="ru-RU" sz="2600" dirty="0" smtClean="0"/>
              <a:t> </a:t>
            </a:r>
            <a:r>
              <a:rPr lang="ru-RU" sz="2600" dirty="0" err="1" smtClean="0"/>
              <a:t>Бехзод</a:t>
            </a:r>
            <a:r>
              <a:rPr lang="ru-RU" sz="2600" dirty="0" smtClean="0"/>
              <a:t> – знаменитый художник. </a:t>
            </a:r>
            <a:r>
              <a:rPr lang="ru-RU" sz="2600" b="1" dirty="0" smtClean="0">
                <a:solidFill>
                  <a:srgbClr val="C00000"/>
                </a:solidFill>
              </a:rPr>
              <a:t>Он</a:t>
            </a:r>
            <a:r>
              <a:rPr lang="ru-RU" sz="2600" b="1" dirty="0" smtClean="0"/>
              <a:t> </a:t>
            </a:r>
            <a:r>
              <a:rPr lang="ru-RU" sz="2600" dirty="0" smtClean="0"/>
              <a:t>рисовал книжные миниатюры. - </a:t>
            </a:r>
            <a:r>
              <a:rPr lang="ru-RU" sz="2600" dirty="0" err="1" smtClean="0"/>
              <a:t>Камаледдин</a:t>
            </a:r>
            <a:r>
              <a:rPr lang="ru-RU" sz="2600" dirty="0" smtClean="0"/>
              <a:t> </a:t>
            </a:r>
            <a:r>
              <a:rPr lang="ru-RU" sz="2600" dirty="0" err="1" smtClean="0"/>
              <a:t>Бехзод</a:t>
            </a:r>
            <a:r>
              <a:rPr lang="ru-RU" sz="2600" dirty="0" smtClean="0"/>
              <a:t> – знаменитый художник, </a:t>
            </a:r>
            <a:r>
              <a:rPr lang="ru-RU" sz="2600" b="1" i="1" dirty="0" smtClean="0">
                <a:solidFill>
                  <a:srgbClr val="C00000"/>
                </a:solidFill>
              </a:rPr>
              <a:t>который</a:t>
            </a:r>
            <a:r>
              <a:rPr lang="ru-RU" sz="2600" dirty="0" smtClean="0"/>
              <a:t> рисовал книжные миниатюры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1. Миниатюра – это небольшая иллюстрация. </a:t>
            </a:r>
            <a:r>
              <a:rPr lang="ru-RU" sz="2800" b="1" dirty="0" smtClean="0"/>
              <a:t>Она</a:t>
            </a:r>
            <a:r>
              <a:rPr lang="ru-RU" sz="2800" dirty="0" smtClean="0"/>
              <a:t> помогает понять текст. </a:t>
            </a:r>
          </a:p>
          <a:p>
            <a:r>
              <a:rPr lang="ru-RU" sz="2800" dirty="0" smtClean="0"/>
              <a:t>2. Рисунок «Постройка мечети» – это произведение искусства. </a:t>
            </a:r>
            <a:r>
              <a:rPr lang="ru-RU" sz="2800" b="1" dirty="0" smtClean="0"/>
              <a:t>Оно</a:t>
            </a:r>
            <a:r>
              <a:rPr lang="ru-RU" sz="2800" dirty="0" smtClean="0"/>
              <a:t> рассказывает о жизни </a:t>
            </a:r>
            <a:r>
              <a:rPr lang="ru-RU" sz="2800" dirty="0" err="1" smtClean="0"/>
              <a:t>Амира</a:t>
            </a:r>
            <a:r>
              <a:rPr lang="ru-RU" sz="2800" dirty="0" smtClean="0"/>
              <a:t> </a:t>
            </a:r>
            <a:r>
              <a:rPr lang="ru-RU" sz="2800" dirty="0" err="1" smtClean="0"/>
              <a:t>Темура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3. </a:t>
            </a:r>
            <a:r>
              <a:rPr lang="ru-RU" sz="2800" dirty="0" err="1" smtClean="0"/>
              <a:t>Юнус</a:t>
            </a:r>
            <a:r>
              <a:rPr lang="ru-RU" sz="2800" dirty="0" smtClean="0"/>
              <a:t> </a:t>
            </a:r>
            <a:r>
              <a:rPr lang="ru-RU" sz="2800" dirty="0" err="1" smtClean="0"/>
              <a:t>Раджаби</a:t>
            </a:r>
            <a:r>
              <a:rPr lang="ru-RU" sz="2800" dirty="0" smtClean="0"/>
              <a:t> – известный композитор. </a:t>
            </a:r>
            <a:r>
              <a:rPr lang="ru-RU" sz="2800" b="1" dirty="0" smtClean="0"/>
              <a:t>Он</a:t>
            </a:r>
            <a:r>
              <a:rPr lang="ru-RU" sz="2800" dirty="0" smtClean="0"/>
              <a:t> собрал и записал много народных песен.</a:t>
            </a:r>
          </a:p>
          <a:p>
            <a:r>
              <a:rPr lang="ru-RU" sz="2800" dirty="0" smtClean="0"/>
              <a:t>4. В музее хранятся работы художника. </a:t>
            </a:r>
            <a:r>
              <a:rPr lang="ru-RU" sz="2800" b="1" dirty="0" smtClean="0"/>
              <a:t>Эти работы</a:t>
            </a:r>
            <a:r>
              <a:rPr lang="ru-RU" sz="2800" dirty="0" smtClean="0"/>
              <a:t> могут видеть все посетители. </a:t>
            </a:r>
            <a:endParaRPr lang="ru-RU" sz="2800" dirty="0"/>
          </a:p>
        </p:txBody>
      </p:sp>
      <p:pic>
        <p:nvPicPr>
          <p:cNvPr id="5" name="Picture 2" descr="D:\клипарт\школа\0_8e912_1f948904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8592" y="4743458"/>
            <a:ext cx="1143008" cy="1143008"/>
          </a:xfrm>
          <a:prstGeom prst="rect">
            <a:avLst/>
          </a:prstGeom>
          <a:noFill/>
        </p:spPr>
      </p:pic>
      <p:pic>
        <p:nvPicPr>
          <p:cNvPr id="6" name="Picture 2" descr="D:\клипарт\школа\0_8e913_4ad5db73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15312" y="2743194"/>
            <a:ext cx="1071570" cy="1071570"/>
          </a:xfrm>
          <a:prstGeom prst="rect">
            <a:avLst/>
          </a:prstGeom>
          <a:noFill/>
        </p:spPr>
      </p:pic>
      <p:pic>
        <p:nvPicPr>
          <p:cNvPr id="7" name="Picture 3" descr="D:\клипарт\небо\0_e824b_76e2fddb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1460" y="4029078"/>
            <a:ext cx="785818" cy="753076"/>
          </a:xfrm>
          <a:prstGeom prst="rect">
            <a:avLst/>
          </a:prstGeom>
          <a:noFill/>
        </p:spPr>
      </p:pic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686024" y="242864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48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85694" y="1242996"/>
            <a:ext cx="12430212" cy="5909310"/>
          </a:xfrm>
        </p:spPr>
        <p:txBody>
          <a:bodyPr/>
          <a:lstStyle/>
          <a:p>
            <a:r>
              <a:rPr lang="ru-RU" sz="2400" dirty="0" smtClean="0"/>
              <a:t>Из двух простых предложений составьте сложное с придаточным определительным. Правильно вставьте союзные слова </a:t>
            </a:r>
            <a:r>
              <a:rPr lang="ru-RU" sz="2400" b="1" i="1" dirty="0" smtClean="0"/>
              <a:t>который, которая, которое, которые</a:t>
            </a:r>
            <a:r>
              <a:rPr lang="ru-RU" sz="2800" dirty="0" smtClean="0"/>
              <a:t>.</a:t>
            </a:r>
          </a:p>
          <a:p>
            <a:r>
              <a:rPr lang="ru-RU" sz="2600" dirty="0" smtClean="0"/>
              <a:t>Образец: </a:t>
            </a:r>
            <a:r>
              <a:rPr lang="ru-RU" sz="2600" dirty="0" err="1" smtClean="0"/>
              <a:t>Камаледдин</a:t>
            </a:r>
            <a:r>
              <a:rPr lang="ru-RU" sz="2600" dirty="0" smtClean="0"/>
              <a:t> </a:t>
            </a:r>
            <a:r>
              <a:rPr lang="ru-RU" sz="2600" dirty="0" err="1" smtClean="0"/>
              <a:t>Бехзод</a:t>
            </a:r>
            <a:r>
              <a:rPr lang="ru-RU" sz="2600" dirty="0" smtClean="0"/>
              <a:t> – знаменитый художник. </a:t>
            </a:r>
            <a:r>
              <a:rPr lang="ru-RU" sz="2600" b="1" dirty="0" smtClean="0"/>
              <a:t>Он </a:t>
            </a:r>
            <a:r>
              <a:rPr lang="ru-RU" sz="2600" dirty="0" smtClean="0"/>
              <a:t>рисовал книжные миниатюры. - </a:t>
            </a:r>
            <a:r>
              <a:rPr lang="ru-RU" sz="2600" dirty="0" err="1" smtClean="0"/>
              <a:t>Камаледдин</a:t>
            </a:r>
            <a:r>
              <a:rPr lang="ru-RU" sz="2600" dirty="0" smtClean="0"/>
              <a:t> </a:t>
            </a:r>
            <a:r>
              <a:rPr lang="ru-RU" sz="2600" dirty="0" err="1" smtClean="0"/>
              <a:t>Бехзод</a:t>
            </a:r>
            <a:r>
              <a:rPr lang="ru-RU" sz="2600" dirty="0" smtClean="0"/>
              <a:t> – знаменитый художник, </a:t>
            </a:r>
            <a:r>
              <a:rPr lang="ru-RU" sz="2600" b="1" i="1" dirty="0" smtClean="0"/>
              <a:t>который</a:t>
            </a:r>
            <a:r>
              <a:rPr lang="ru-RU" sz="2600" dirty="0" smtClean="0"/>
              <a:t> рисовал книжные миниатюры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1. Миниатюра – это небольшая </a:t>
            </a:r>
            <a:r>
              <a:rPr lang="ru-RU" sz="2800" dirty="0" smtClean="0">
                <a:solidFill>
                  <a:srgbClr val="C00000"/>
                </a:solidFill>
              </a:rPr>
              <a:t>иллюстрация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которая</a:t>
            </a:r>
            <a:r>
              <a:rPr lang="ru-RU" sz="2800" dirty="0" smtClean="0"/>
              <a:t> помогает понять текст. </a:t>
            </a:r>
          </a:p>
          <a:p>
            <a:r>
              <a:rPr lang="ru-RU" sz="2800" dirty="0" smtClean="0"/>
              <a:t>2. Рисунок «Постройка мечети» – это </a:t>
            </a:r>
            <a:r>
              <a:rPr lang="ru-RU" sz="2800" dirty="0" smtClean="0">
                <a:solidFill>
                  <a:srgbClr val="C00000"/>
                </a:solidFill>
              </a:rPr>
              <a:t>произведение</a:t>
            </a:r>
            <a:r>
              <a:rPr lang="ru-RU" sz="2800" dirty="0" smtClean="0"/>
              <a:t> искусства,  </a:t>
            </a:r>
            <a:r>
              <a:rPr lang="ru-RU" sz="2800" b="1" dirty="0" smtClean="0">
                <a:solidFill>
                  <a:srgbClr val="C00000"/>
                </a:solidFill>
              </a:rPr>
              <a:t>которое </a:t>
            </a:r>
            <a:r>
              <a:rPr lang="ru-RU" sz="2800" dirty="0" smtClean="0"/>
              <a:t>рассказывает о жизни </a:t>
            </a:r>
            <a:r>
              <a:rPr lang="ru-RU" sz="2800" dirty="0" err="1" smtClean="0"/>
              <a:t>Амира</a:t>
            </a:r>
            <a:r>
              <a:rPr lang="ru-RU" sz="2800" dirty="0" smtClean="0"/>
              <a:t> </a:t>
            </a:r>
            <a:r>
              <a:rPr lang="ru-RU" sz="2800" dirty="0" err="1" smtClean="0"/>
              <a:t>Темура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3. </a:t>
            </a:r>
            <a:r>
              <a:rPr lang="ru-RU" sz="2800" dirty="0" err="1" smtClean="0"/>
              <a:t>Юнус</a:t>
            </a:r>
            <a:r>
              <a:rPr lang="ru-RU" sz="2800" dirty="0" smtClean="0"/>
              <a:t> </a:t>
            </a:r>
            <a:r>
              <a:rPr lang="ru-RU" sz="2800" dirty="0" err="1" smtClean="0"/>
              <a:t>Раджаби</a:t>
            </a:r>
            <a:r>
              <a:rPr lang="ru-RU" sz="2800" dirty="0" smtClean="0"/>
              <a:t> – известный </a:t>
            </a:r>
            <a:r>
              <a:rPr lang="ru-RU" sz="2800" dirty="0" smtClean="0">
                <a:solidFill>
                  <a:srgbClr val="C00000"/>
                </a:solidFill>
              </a:rPr>
              <a:t>композитор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который </a:t>
            </a:r>
            <a:r>
              <a:rPr lang="ru-RU" sz="2800" dirty="0" smtClean="0"/>
              <a:t>собрал и записал много народных песен.</a:t>
            </a:r>
          </a:p>
          <a:p>
            <a:r>
              <a:rPr lang="ru-RU" sz="2800" dirty="0" smtClean="0"/>
              <a:t>4. В музее хранятся </a:t>
            </a:r>
            <a:r>
              <a:rPr lang="ru-RU" sz="2800" dirty="0" smtClean="0">
                <a:solidFill>
                  <a:srgbClr val="C00000"/>
                </a:solidFill>
              </a:rPr>
              <a:t>работы</a:t>
            </a:r>
            <a:r>
              <a:rPr lang="ru-RU" sz="2800" dirty="0" smtClean="0"/>
              <a:t> художника, </a:t>
            </a:r>
            <a:r>
              <a:rPr lang="ru-RU" sz="2800" b="1" dirty="0" smtClean="0">
                <a:solidFill>
                  <a:srgbClr val="C00000"/>
                </a:solidFill>
              </a:rPr>
              <a:t>которые</a:t>
            </a:r>
            <a:r>
              <a:rPr lang="ru-RU" sz="2800" dirty="0" smtClean="0"/>
              <a:t> могут видеть все посетители. </a:t>
            </a:r>
            <a:endParaRPr lang="ru-RU" sz="2800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28900" y="385740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49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570" y="1314434"/>
            <a:ext cx="7643866" cy="5940088"/>
          </a:xfrm>
        </p:spPr>
        <p:txBody>
          <a:bodyPr/>
          <a:lstStyle/>
          <a:p>
            <a:r>
              <a:rPr lang="ru-RU" sz="2800" dirty="0" smtClean="0"/>
              <a:t>Дополните высказывания по образцу.</a:t>
            </a:r>
          </a:p>
          <a:p>
            <a:r>
              <a:rPr lang="ru-RU" sz="2800" dirty="0" smtClean="0"/>
              <a:t>Образец: Леонардо да Винчи – художник … . </a:t>
            </a:r>
          </a:p>
          <a:p>
            <a:r>
              <a:rPr lang="ru-RU" sz="2800" dirty="0" smtClean="0"/>
              <a:t>– Леонардо да Винчи – художник, </a:t>
            </a:r>
            <a:r>
              <a:rPr lang="ru-RU" sz="2800" b="1" dirty="0" smtClean="0">
                <a:solidFill>
                  <a:srgbClr val="C00000"/>
                </a:solidFill>
              </a:rPr>
              <a:t>который</a:t>
            </a:r>
            <a:r>
              <a:rPr lang="ru-RU" sz="2800" dirty="0" smtClean="0"/>
              <a:t> нарисовал «Джоконду».</a:t>
            </a:r>
          </a:p>
          <a:p>
            <a:endParaRPr lang="ru-RU" sz="2800" dirty="0" smtClean="0"/>
          </a:p>
          <a:p>
            <a:r>
              <a:rPr lang="ru-RU" sz="2800" dirty="0" smtClean="0"/>
              <a:t> 1. Микеланджело – это скульптор, … . </a:t>
            </a:r>
          </a:p>
          <a:p>
            <a:r>
              <a:rPr lang="ru-RU" sz="2800" dirty="0" smtClean="0"/>
              <a:t>2. Тамара </a:t>
            </a:r>
            <a:r>
              <a:rPr lang="ru-RU" sz="2800" dirty="0" err="1" smtClean="0"/>
              <a:t>Ханум</a:t>
            </a:r>
            <a:r>
              <a:rPr lang="ru-RU" sz="2800" dirty="0" smtClean="0"/>
              <a:t> – танцовщица, … . </a:t>
            </a:r>
          </a:p>
          <a:p>
            <a:r>
              <a:rPr lang="ru-RU" sz="2800" dirty="0" smtClean="0"/>
              <a:t>3. Литература – это искусство, … . </a:t>
            </a:r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Аброр</a:t>
            </a:r>
            <a:r>
              <a:rPr lang="ru-RU" sz="2800" dirty="0" smtClean="0"/>
              <a:t> </a:t>
            </a:r>
            <a:r>
              <a:rPr lang="ru-RU" sz="2800" dirty="0" err="1" smtClean="0"/>
              <a:t>Хидоятов</a:t>
            </a:r>
            <a:r>
              <a:rPr lang="ru-RU" sz="2800" dirty="0" smtClean="0"/>
              <a:t> – артист, … . </a:t>
            </a:r>
          </a:p>
          <a:p>
            <a:r>
              <a:rPr lang="ru-RU" sz="2800" dirty="0" smtClean="0"/>
              <a:t>5. </a:t>
            </a:r>
            <a:r>
              <a:rPr lang="ru-RU" sz="2800" dirty="0" err="1" smtClean="0"/>
              <a:t>Муяссар</a:t>
            </a:r>
            <a:r>
              <a:rPr lang="ru-RU" sz="2800" dirty="0" smtClean="0"/>
              <a:t> </a:t>
            </a:r>
            <a:r>
              <a:rPr lang="ru-RU" sz="2800" dirty="0" err="1" smtClean="0"/>
              <a:t>Раззакова</a:t>
            </a:r>
            <a:r>
              <a:rPr lang="ru-RU" sz="2800" dirty="0" smtClean="0"/>
              <a:t> – певица, … . </a:t>
            </a:r>
          </a:p>
          <a:p>
            <a:r>
              <a:rPr lang="ru-RU" sz="2800" dirty="0" smtClean="0"/>
              <a:t>6. «Сикстинская мадонна» - произведение, … . 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1026" name="Picture 2" descr="ХИДОЯТОВ АБРОР (Театральный деятель)* :: Мемориал памяти :: Мемориальное  агентство по уходу за памятниками и местами захоронения в Узбекистане."/>
          <p:cNvPicPr>
            <a:picLocks noChangeAspect="1" noChangeArrowheads="1"/>
          </p:cNvPicPr>
          <p:nvPr/>
        </p:nvPicPr>
        <p:blipFill>
          <a:blip r:embed="rId2"/>
          <a:srcRect b="11111"/>
          <a:stretch>
            <a:fillRect/>
          </a:stretch>
        </p:blipFill>
        <p:spPr bwMode="auto">
          <a:xfrm flipH="1">
            <a:off x="10472766" y="1028682"/>
            <a:ext cx="2119628" cy="2714644"/>
          </a:xfrm>
          <a:prstGeom prst="rect">
            <a:avLst/>
          </a:prstGeom>
          <a:noFill/>
        </p:spPr>
      </p:pic>
      <p:pic>
        <p:nvPicPr>
          <p:cNvPr id="1028" name="Picture 4" descr="ТАМАРА ХАН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8188" y="2743194"/>
            <a:ext cx="2071702" cy="3117912"/>
          </a:xfrm>
          <a:prstGeom prst="rect">
            <a:avLst/>
          </a:prstGeom>
          <a:noFill/>
        </p:spPr>
      </p:pic>
      <p:pic>
        <p:nvPicPr>
          <p:cNvPr id="1030" name="Picture 6" descr="Про Муяссара Раззокова, семью, инстаграм, фото ⋆"/>
          <p:cNvPicPr>
            <a:picLocks noChangeAspect="1" noChangeArrowheads="1"/>
          </p:cNvPicPr>
          <p:nvPr/>
        </p:nvPicPr>
        <p:blipFill>
          <a:blip r:embed="rId4"/>
          <a:srcRect l="32748" r="23695"/>
          <a:stretch>
            <a:fillRect/>
          </a:stretch>
        </p:blipFill>
        <p:spPr bwMode="auto">
          <a:xfrm>
            <a:off x="10472766" y="3743326"/>
            <a:ext cx="2071702" cy="3005752"/>
          </a:xfrm>
          <a:prstGeom prst="rect">
            <a:avLst/>
          </a:prstGeom>
          <a:noFill/>
        </p:spPr>
      </p:pic>
      <p:pic>
        <p:nvPicPr>
          <p:cNvPr id="1032" name="Picture 8" descr="Микеланджело Буонарроти, Michelangelo Buonarroti. История изобразительного  искусст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8188" y="242864"/>
            <a:ext cx="2201412" cy="2428891"/>
          </a:xfrm>
          <a:prstGeom prst="rect">
            <a:avLst/>
          </a:prstGeom>
          <a:noFill/>
        </p:spPr>
      </p:pic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6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00272" y="385740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49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570" y="1314434"/>
            <a:ext cx="8643998" cy="5601533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1. Микеланджело – это </a:t>
            </a:r>
            <a:r>
              <a:rPr lang="ru-RU" sz="2800" dirty="0" smtClean="0">
                <a:solidFill>
                  <a:srgbClr val="C00000"/>
                </a:solidFill>
              </a:rPr>
              <a:t>скульптор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который</a:t>
            </a:r>
            <a:r>
              <a:rPr lang="ru-RU" sz="2800" dirty="0" smtClean="0"/>
              <a:t> создал  «Давида». </a:t>
            </a:r>
          </a:p>
          <a:p>
            <a:r>
              <a:rPr lang="ru-RU" sz="2800" dirty="0" smtClean="0"/>
              <a:t>2. Тамара </a:t>
            </a:r>
            <a:r>
              <a:rPr lang="ru-RU" sz="2800" dirty="0" err="1" smtClean="0"/>
              <a:t>Ханум</a:t>
            </a:r>
            <a:r>
              <a:rPr lang="ru-RU" sz="2800" dirty="0" smtClean="0"/>
              <a:t> – </a:t>
            </a:r>
            <a:r>
              <a:rPr lang="ru-RU" sz="2800" dirty="0" smtClean="0">
                <a:solidFill>
                  <a:srgbClr val="C00000"/>
                </a:solidFill>
              </a:rPr>
              <a:t>танцовщица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которая</a:t>
            </a:r>
            <a:r>
              <a:rPr lang="ru-RU" sz="2800" dirty="0" smtClean="0"/>
              <a:t> исполняла танцы народов мира . </a:t>
            </a:r>
          </a:p>
          <a:p>
            <a:r>
              <a:rPr lang="ru-RU" sz="2800" dirty="0" smtClean="0"/>
              <a:t>3. Литература – это </a:t>
            </a:r>
            <a:r>
              <a:rPr lang="ru-RU" sz="2800" dirty="0" smtClean="0">
                <a:solidFill>
                  <a:srgbClr val="C00000"/>
                </a:solidFill>
              </a:rPr>
              <a:t>искусство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которое </a:t>
            </a:r>
            <a:r>
              <a:rPr lang="ru-RU" sz="2800" dirty="0" smtClean="0">
                <a:solidFill>
                  <a:schemeClr val="tx1"/>
                </a:solidFill>
              </a:rPr>
              <a:t>любят взрослые и дети. </a:t>
            </a:r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Аброр</a:t>
            </a:r>
            <a:r>
              <a:rPr lang="ru-RU" sz="2800" dirty="0" smtClean="0"/>
              <a:t> </a:t>
            </a:r>
            <a:r>
              <a:rPr lang="ru-RU" sz="2800" dirty="0" err="1" smtClean="0"/>
              <a:t>Хидоятов</a:t>
            </a:r>
            <a:r>
              <a:rPr lang="ru-RU" sz="2800" dirty="0" smtClean="0"/>
              <a:t> – </a:t>
            </a:r>
            <a:r>
              <a:rPr lang="ru-RU" sz="2800" dirty="0" smtClean="0">
                <a:solidFill>
                  <a:srgbClr val="C00000"/>
                </a:solidFill>
              </a:rPr>
              <a:t>артист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который </a:t>
            </a:r>
            <a:r>
              <a:rPr lang="ru-RU" sz="2800" dirty="0" smtClean="0"/>
              <a:t>исполнял роль Отелло. </a:t>
            </a:r>
          </a:p>
          <a:p>
            <a:r>
              <a:rPr lang="ru-RU" sz="2800" dirty="0" smtClean="0"/>
              <a:t>5. </a:t>
            </a:r>
            <a:r>
              <a:rPr lang="ru-RU" sz="2800" dirty="0" err="1" smtClean="0"/>
              <a:t>Муяссар</a:t>
            </a:r>
            <a:r>
              <a:rPr lang="ru-RU" sz="2800" dirty="0" smtClean="0"/>
              <a:t> </a:t>
            </a:r>
            <a:r>
              <a:rPr lang="ru-RU" sz="2800" dirty="0" err="1" smtClean="0"/>
              <a:t>Раззакова</a:t>
            </a:r>
            <a:r>
              <a:rPr lang="ru-RU" sz="2800" dirty="0" smtClean="0"/>
              <a:t> – </a:t>
            </a:r>
            <a:r>
              <a:rPr lang="ru-RU" sz="2800" dirty="0" smtClean="0">
                <a:solidFill>
                  <a:srgbClr val="C00000"/>
                </a:solidFill>
              </a:rPr>
              <a:t>певица, которая </a:t>
            </a:r>
            <a:r>
              <a:rPr lang="ru-RU" sz="2800" dirty="0" smtClean="0"/>
              <a:t>покорила весь мир . </a:t>
            </a:r>
          </a:p>
          <a:p>
            <a:r>
              <a:rPr lang="ru-RU" sz="2800" dirty="0" smtClean="0"/>
              <a:t>6. «Сикстинская мадонна» - </a:t>
            </a:r>
            <a:r>
              <a:rPr lang="ru-RU" sz="2800" dirty="0" smtClean="0">
                <a:solidFill>
                  <a:srgbClr val="C00000"/>
                </a:solidFill>
              </a:rPr>
              <a:t>произведение, которое </a:t>
            </a:r>
            <a:r>
              <a:rPr lang="ru-RU" sz="2800" dirty="0" smtClean="0"/>
              <a:t>прославило Рафаэля . </a:t>
            </a:r>
            <a:endParaRPr lang="ru-RU" dirty="0"/>
          </a:p>
        </p:txBody>
      </p:sp>
      <p:pic>
        <p:nvPicPr>
          <p:cNvPr id="27650" name="Picture 2" descr="давид микеланджело - Поиск в Google | Возрождение искусства, Микеланджело,  Скульптура древней гре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24" y="385740"/>
            <a:ext cx="2630064" cy="26352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652" name="Picture 4" descr="9 секретов, которые таит в себе «Сикстинская Мадонна» гениального Рафаэля."/>
          <p:cNvPicPr>
            <a:picLocks noChangeAspect="1" noChangeArrowheads="1"/>
          </p:cNvPicPr>
          <p:nvPr/>
        </p:nvPicPr>
        <p:blipFill>
          <a:blip r:embed="rId3"/>
          <a:srcRect r="48730"/>
          <a:stretch>
            <a:fillRect/>
          </a:stretch>
        </p:blipFill>
        <p:spPr bwMode="auto">
          <a:xfrm>
            <a:off x="9829824" y="3100384"/>
            <a:ext cx="2714644" cy="3557453"/>
          </a:xfrm>
          <a:prstGeom prst="rect">
            <a:avLst/>
          </a:prstGeom>
          <a:noFill/>
        </p:spPr>
      </p:pic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328834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51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1446" y="1260812"/>
            <a:ext cx="11858708" cy="5386090"/>
          </a:xfrm>
        </p:spPr>
        <p:txBody>
          <a:bodyPr/>
          <a:lstStyle/>
          <a:p>
            <a:r>
              <a:rPr lang="ru-RU" sz="2400" dirty="0" smtClean="0"/>
              <a:t>Расскажите о видах искусства. Сколько запятых вы поставили</a:t>
            </a:r>
            <a:r>
              <a:rPr lang="ru-RU" sz="2400" dirty="0" smtClean="0"/>
              <a:t>?</a:t>
            </a:r>
          </a:p>
          <a:p>
            <a:endParaRPr lang="ru-RU" sz="2400" dirty="0" smtClean="0"/>
          </a:p>
          <a:p>
            <a:r>
              <a:rPr lang="ru-RU" sz="2800" dirty="0" smtClean="0"/>
              <a:t>Образец. </a:t>
            </a:r>
            <a:r>
              <a:rPr lang="ru-RU" sz="2800" i="1" dirty="0" smtClean="0">
                <a:solidFill>
                  <a:srgbClr val="002060"/>
                </a:solidFill>
              </a:rPr>
              <a:t>Искусство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/>
              <a:t> </a:t>
            </a:r>
            <a:r>
              <a:rPr lang="ru-RU" sz="2800" b="1" dirty="0" smtClean="0"/>
              <a:t>которое</a:t>
            </a:r>
            <a:r>
              <a:rPr lang="ru-RU" sz="2800" dirty="0" smtClean="0"/>
              <a:t> помогает отразить реальный мир с помощью слов, </a:t>
            </a:r>
            <a:r>
              <a:rPr lang="ru-RU" sz="2800" i="1" dirty="0" smtClean="0">
                <a:solidFill>
                  <a:srgbClr val="002060"/>
                </a:solidFill>
              </a:rPr>
              <a:t>называется  литературой</a:t>
            </a:r>
            <a:r>
              <a:rPr lang="ru-RU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Вид искусства</a:t>
            </a:r>
            <a:r>
              <a:rPr lang="ru-RU" sz="2800" b="1" dirty="0" smtClean="0"/>
              <a:t>, </a:t>
            </a:r>
            <a:r>
              <a:rPr lang="ru-RU" sz="2800" b="1" dirty="0" smtClean="0"/>
              <a:t>который</a:t>
            </a:r>
            <a:r>
              <a:rPr lang="ru-RU" sz="2800" dirty="0" smtClean="0"/>
              <a:t> любил </a:t>
            </a:r>
            <a:r>
              <a:rPr lang="ru-RU" sz="2800" dirty="0" smtClean="0"/>
              <a:t>Микеланджело. </a:t>
            </a:r>
            <a:r>
              <a:rPr lang="ru-RU" sz="2800" dirty="0" smtClean="0"/>
              <a:t>           (</a:t>
            </a:r>
            <a:r>
              <a:rPr lang="ru-RU" sz="2800" dirty="0" smtClean="0"/>
              <a:t>скульптура) </a:t>
            </a:r>
          </a:p>
          <a:p>
            <a:pPr marL="514350" indent="-514350"/>
            <a:r>
              <a:rPr lang="ru-RU" sz="2800" dirty="0" smtClean="0"/>
              <a:t>2. Искусство, </a:t>
            </a:r>
            <a:r>
              <a:rPr lang="ru-RU" sz="2800" b="1" dirty="0" smtClean="0"/>
              <a:t>которое</a:t>
            </a:r>
            <a:r>
              <a:rPr lang="ru-RU" sz="2800" dirty="0" smtClean="0"/>
              <a:t> нам дарили Бах и Моцарт</a:t>
            </a:r>
            <a:r>
              <a:rPr lang="ru-RU" sz="2800" dirty="0" smtClean="0"/>
              <a:t>.                (</a:t>
            </a:r>
            <a:r>
              <a:rPr lang="ru-RU" sz="2800" dirty="0" smtClean="0"/>
              <a:t>музыка) </a:t>
            </a:r>
          </a:p>
          <a:p>
            <a:pPr marL="514350" indent="-514350"/>
            <a:r>
              <a:rPr lang="ru-RU" sz="2800" dirty="0" smtClean="0"/>
              <a:t>3. Вид искусства, </a:t>
            </a:r>
            <a:r>
              <a:rPr lang="ru-RU" sz="2800" b="1" dirty="0" smtClean="0"/>
              <a:t>который </a:t>
            </a:r>
            <a:r>
              <a:rPr lang="ru-RU" sz="2800" dirty="0" smtClean="0"/>
              <a:t>прославили </a:t>
            </a:r>
            <a:r>
              <a:rPr lang="ru-RU" sz="2800" dirty="0" err="1" smtClean="0"/>
              <a:t>Аброр</a:t>
            </a:r>
            <a:r>
              <a:rPr lang="ru-RU" sz="2800" dirty="0" smtClean="0"/>
              <a:t> </a:t>
            </a:r>
            <a:r>
              <a:rPr lang="ru-RU" sz="2800" dirty="0" err="1" smtClean="0"/>
              <a:t>Хидоятов</a:t>
            </a:r>
            <a:r>
              <a:rPr lang="ru-RU" sz="2800" dirty="0" smtClean="0"/>
              <a:t> и </a:t>
            </a:r>
            <a:r>
              <a:rPr lang="ru-RU" sz="2800" dirty="0" err="1" smtClean="0"/>
              <a:t>Наби</a:t>
            </a:r>
            <a:r>
              <a:rPr lang="ru-RU" sz="2800" dirty="0" smtClean="0"/>
              <a:t> Рахимов. </a:t>
            </a:r>
            <a:r>
              <a:rPr lang="ru-RU" sz="2800" dirty="0" smtClean="0"/>
              <a:t>                                                                             (</a:t>
            </a:r>
            <a:r>
              <a:rPr lang="ru-RU" sz="2800" dirty="0" smtClean="0"/>
              <a:t>театр) </a:t>
            </a:r>
          </a:p>
          <a:p>
            <a:pPr marL="514350" indent="-514350"/>
            <a:r>
              <a:rPr lang="ru-RU" sz="2800" dirty="0" smtClean="0"/>
              <a:t>4. Искусство, </a:t>
            </a:r>
            <a:r>
              <a:rPr lang="ru-RU" sz="2800" b="1" dirty="0" smtClean="0"/>
              <a:t>которому </a:t>
            </a:r>
            <a:r>
              <a:rPr lang="ru-RU" sz="2800" dirty="0" smtClean="0"/>
              <a:t>отдала жизнь Тамара </a:t>
            </a:r>
            <a:r>
              <a:rPr lang="ru-RU" sz="2800" dirty="0" err="1" smtClean="0"/>
              <a:t>Ханум</a:t>
            </a:r>
            <a:r>
              <a:rPr lang="ru-RU" sz="2800" dirty="0" smtClean="0"/>
              <a:t>. </a:t>
            </a:r>
            <a:r>
              <a:rPr lang="ru-RU" sz="2800" dirty="0" smtClean="0"/>
              <a:t>              (</a:t>
            </a:r>
            <a:r>
              <a:rPr lang="ru-RU" sz="2800" dirty="0" smtClean="0"/>
              <a:t>танец) </a:t>
            </a:r>
          </a:p>
          <a:p>
            <a:pPr marL="514350" indent="-514350"/>
            <a:r>
              <a:rPr lang="ru-RU" sz="2800" dirty="0" smtClean="0"/>
              <a:t>5</a:t>
            </a:r>
            <a:r>
              <a:rPr lang="ru-RU" sz="2800" dirty="0" smtClean="0"/>
              <a:t>. </a:t>
            </a:r>
            <a:r>
              <a:rPr lang="ru-RU" sz="2800" dirty="0" smtClean="0"/>
              <a:t>Законы</a:t>
            </a:r>
            <a:r>
              <a:rPr lang="ru-RU" sz="2800" dirty="0" smtClean="0"/>
              <a:t>, </a:t>
            </a:r>
            <a:r>
              <a:rPr lang="ru-RU" sz="2800" b="1" dirty="0" smtClean="0"/>
              <a:t>которые</a:t>
            </a:r>
            <a:r>
              <a:rPr lang="ru-RU" sz="2800" dirty="0" smtClean="0"/>
              <a:t> помогают строить прекрасные дома, </a:t>
            </a:r>
            <a:r>
              <a:rPr lang="ru-RU" sz="2800" dirty="0" smtClean="0"/>
              <a:t>…            </a:t>
            </a:r>
          </a:p>
          <a:p>
            <a:pPr marL="514350" indent="-514350"/>
            <a:r>
              <a:rPr lang="ru-RU" sz="2800" dirty="0" smtClean="0"/>
              <a:t> </a:t>
            </a:r>
            <a:r>
              <a:rPr lang="ru-RU" sz="2800" dirty="0" smtClean="0"/>
              <a:t>                                                                                               </a:t>
            </a:r>
            <a:r>
              <a:rPr lang="ru-RU" sz="2800" dirty="0" smtClean="0"/>
              <a:t>(</a:t>
            </a:r>
            <a:r>
              <a:rPr lang="ru-RU" sz="2800" dirty="0" smtClean="0"/>
              <a:t>архитектура). </a:t>
            </a:r>
          </a:p>
          <a:p>
            <a:pPr marL="514350" indent="-514350"/>
            <a:r>
              <a:rPr lang="ru-RU" sz="2800" dirty="0" smtClean="0"/>
              <a:t>6</a:t>
            </a:r>
            <a:r>
              <a:rPr lang="ru-RU" sz="2800" dirty="0" smtClean="0"/>
              <a:t>. </a:t>
            </a:r>
            <a:r>
              <a:rPr lang="ru-RU" sz="2800" dirty="0" smtClean="0"/>
              <a:t>Занятие, </a:t>
            </a:r>
            <a:r>
              <a:rPr lang="ru-RU" sz="2800" b="1" dirty="0" smtClean="0"/>
              <a:t>которое</a:t>
            </a:r>
            <a:r>
              <a:rPr lang="ru-RU" sz="2800" dirty="0" smtClean="0"/>
              <a:t> так любил Чарли Чаплин. </a:t>
            </a:r>
            <a:r>
              <a:rPr lang="ru-RU" sz="2800" dirty="0" smtClean="0"/>
              <a:t>                       (</a:t>
            </a:r>
            <a:r>
              <a:rPr lang="ru-RU" sz="2800" dirty="0" smtClean="0"/>
              <a:t>кино</a:t>
            </a:r>
            <a:r>
              <a:rPr lang="ru-RU" sz="2800" dirty="0" smtClean="0"/>
              <a:t>)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44205" y="242864"/>
            <a:ext cx="1071570" cy="186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472634" y="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328834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51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570" y="1743062"/>
            <a:ext cx="12001584" cy="5078313"/>
          </a:xfrm>
        </p:spPr>
        <p:txBody>
          <a:bodyPr/>
          <a:lstStyle/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Вид </a:t>
            </a:r>
            <a:r>
              <a:rPr lang="ru-RU" sz="2800" dirty="0" smtClean="0"/>
              <a:t>искусства</a:t>
            </a:r>
            <a:r>
              <a:rPr lang="ru-RU" sz="2800" b="1" dirty="0" smtClean="0"/>
              <a:t>, </a:t>
            </a:r>
            <a:r>
              <a:rPr lang="ru-RU" sz="2800" b="1" dirty="0" smtClean="0"/>
              <a:t>который</a:t>
            </a:r>
            <a:r>
              <a:rPr lang="ru-RU" sz="2800" dirty="0" smtClean="0"/>
              <a:t> любил Микеланджело, называется скульптура</a:t>
            </a:r>
            <a:r>
              <a:rPr lang="ru-RU" sz="2800" dirty="0" smtClean="0"/>
              <a:t>.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2. Искусство, </a:t>
            </a:r>
            <a:r>
              <a:rPr lang="ru-RU" sz="2800" b="1" dirty="0" smtClean="0"/>
              <a:t>которое</a:t>
            </a:r>
            <a:r>
              <a:rPr lang="ru-RU" sz="2800" dirty="0" smtClean="0"/>
              <a:t> нам дарили Бах и </a:t>
            </a:r>
            <a:r>
              <a:rPr lang="ru-RU" sz="2800" dirty="0" smtClean="0"/>
              <a:t>Моцарт</a:t>
            </a:r>
            <a:r>
              <a:rPr lang="ru-RU" sz="2800" dirty="0" smtClean="0"/>
              <a:t>, это</a:t>
            </a:r>
            <a:r>
              <a:rPr lang="ru-RU" sz="2800" dirty="0" smtClean="0"/>
              <a:t> </a:t>
            </a:r>
            <a:r>
              <a:rPr lang="ru-RU" sz="2800" dirty="0" smtClean="0"/>
              <a:t>музыка.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3. Вид искусства, </a:t>
            </a:r>
            <a:r>
              <a:rPr lang="ru-RU" sz="2800" b="1" dirty="0" smtClean="0"/>
              <a:t>который </a:t>
            </a:r>
            <a:r>
              <a:rPr lang="ru-RU" sz="2800" dirty="0" smtClean="0"/>
              <a:t>прославили </a:t>
            </a:r>
            <a:r>
              <a:rPr lang="ru-RU" sz="2800" dirty="0" err="1" smtClean="0"/>
              <a:t>Аброр</a:t>
            </a:r>
            <a:r>
              <a:rPr lang="ru-RU" sz="2800" dirty="0" smtClean="0"/>
              <a:t> </a:t>
            </a:r>
            <a:r>
              <a:rPr lang="ru-RU" sz="2800" dirty="0" err="1" smtClean="0"/>
              <a:t>Хидоятов</a:t>
            </a:r>
            <a:r>
              <a:rPr lang="ru-RU" sz="2800" dirty="0" smtClean="0"/>
              <a:t> и </a:t>
            </a:r>
            <a:r>
              <a:rPr lang="ru-RU" sz="2800" dirty="0" err="1" smtClean="0"/>
              <a:t>Наби</a:t>
            </a:r>
            <a:r>
              <a:rPr lang="ru-RU" sz="2800" dirty="0" smtClean="0"/>
              <a:t> </a:t>
            </a:r>
            <a:r>
              <a:rPr lang="ru-RU" sz="2800" dirty="0" smtClean="0"/>
              <a:t>Рахимов, называется театр.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4. Искусство, </a:t>
            </a:r>
            <a:r>
              <a:rPr lang="ru-RU" sz="2800" b="1" dirty="0" smtClean="0"/>
              <a:t>которому </a:t>
            </a:r>
            <a:r>
              <a:rPr lang="ru-RU" sz="2800" dirty="0" smtClean="0"/>
              <a:t>отдала жизнь Тамара </a:t>
            </a:r>
            <a:r>
              <a:rPr lang="ru-RU" sz="2800" dirty="0" err="1" smtClean="0"/>
              <a:t>Ханум</a:t>
            </a:r>
            <a:r>
              <a:rPr lang="ru-RU" sz="2800" dirty="0" smtClean="0"/>
              <a:t>, называется  танец</a:t>
            </a:r>
            <a:r>
              <a:rPr lang="ru-RU" sz="2800" dirty="0" smtClean="0"/>
              <a:t>.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5</a:t>
            </a:r>
            <a:r>
              <a:rPr lang="ru-RU" sz="2800" dirty="0" smtClean="0"/>
              <a:t>. </a:t>
            </a:r>
            <a:r>
              <a:rPr lang="ru-RU" sz="2800" dirty="0" smtClean="0"/>
              <a:t>Законы</a:t>
            </a:r>
            <a:r>
              <a:rPr lang="ru-RU" sz="2800" dirty="0" smtClean="0"/>
              <a:t>, </a:t>
            </a:r>
            <a:r>
              <a:rPr lang="ru-RU" sz="2800" b="1" dirty="0" smtClean="0"/>
              <a:t>которые</a:t>
            </a:r>
            <a:r>
              <a:rPr lang="ru-RU" sz="2800" dirty="0" smtClean="0"/>
              <a:t> помогают строить прекрасные дома, </a:t>
            </a:r>
            <a:r>
              <a:rPr lang="ru-RU" sz="2800" dirty="0" smtClean="0"/>
              <a:t>изучает</a:t>
            </a:r>
            <a:r>
              <a:rPr lang="ru-RU" sz="2800" dirty="0" smtClean="0"/>
              <a:t>            </a:t>
            </a:r>
          </a:p>
          <a:p>
            <a:pPr marL="514350" indent="-514350"/>
            <a:r>
              <a:rPr lang="ru-RU" sz="2800" dirty="0" smtClean="0"/>
              <a:t> </a:t>
            </a:r>
            <a:r>
              <a:rPr lang="ru-RU" sz="2800" dirty="0" smtClean="0"/>
              <a:t>  </a:t>
            </a:r>
            <a:r>
              <a:rPr lang="ru-RU" sz="2800" dirty="0" smtClean="0"/>
              <a:t>архитектура. 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6</a:t>
            </a:r>
            <a:r>
              <a:rPr lang="ru-RU" sz="2800" dirty="0" smtClean="0"/>
              <a:t>. </a:t>
            </a:r>
            <a:r>
              <a:rPr lang="ru-RU" sz="2800" dirty="0" smtClean="0"/>
              <a:t>Занятие, </a:t>
            </a:r>
            <a:r>
              <a:rPr lang="ru-RU" sz="2800" b="1" dirty="0" smtClean="0"/>
              <a:t>которое</a:t>
            </a:r>
            <a:r>
              <a:rPr lang="ru-RU" sz="2800" dirty="0" smtClean="0"/>
              <a:t> так любил Чарли </a:t>
            </a:r>
            <a:r>
              <a:rPr lang="ru-RU" sz="2800" dirty="0" smtClean="0"/>
              <a:t>Чаплин, мы называем «кино»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44205" y="242864"/>
            <a:ext cx="1071570" cy="186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472634" y="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6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</a:t>
            </a:r>
            <a:r>
              <a:rPr lang="ru-RU" sz="4741" b="1" dirty="0" smtClean="0"/>
              <a:t>узнаем</a:t>
            </a:r>
            <a:endParaRPr lang="ru-RU" sz="4741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42884" y="2100252"/>
          <a:ext cx="10072755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72832" y="4457706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/>
          <a:srcRect l="12500" r="12500" b="31250"/>
          <a:stretch>
            <a:fillRect/>
          </a:stretch>
        </p:blipFill>
        <p:spPr bwMode="auto">
          <a:xfrm>
            <a:off x="471446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00273" y="1600186"/>
            <a:ext cx="3929089" cy="1838801"/>
          </a:xfrm>
          <a:prstGeom prst="wedgeRoundRectCallout">
            <a:avLst>
              <a:gd name="adj1" fmla="val -59754"/>
              <a:gd name="adj2" fmla="val 44977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3600" dirty="0" smtClean="0"/>
              <a:t>Упражнение  51 выполнить письменно. </a:t>
            </a:r>
            <a:endParaRPr lang="ru-RU" sz="3448" b="1" dirty="0" smtClean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1757330" y="263953"/>
            <a:ext cx="10715700" cy="764730"/>
          </a:xfrm>
        </p:spPr>
        <p:txBody>
          <a:bodyPr/>
          <a:lstStyle/>
          <a:p>
            <a:pPr algn="l"/>
            <a:r>
              <a:rPr lang="ru-RU" sz="4310" dirty="0" smtClean="0"/>
              <a:t>Задание для самостоятельной работы</a:t>
            </a:r>
            <a:endParaRPr lang="ru-RU" sz="4310" dirty="0"/>
          </a:p>
        </p:txBody>
      </p:sp>
      <p:pic>
        <p:nvPicPr>
          <p:cNvPr id="3073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760" y="2457442"/>
            <a:ext cx="1847384" cy="363326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686683" y="1957377"/>
            <a:ext cx="470108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/>
          <a:srcRect l="12500" r="12500" b="31250"/>
          <a:stretch>
            <a:fillRect/>
          </a:stretch>
        </p:blipFill>
        <p:spPr bwMode="auto">
          <a:xfrm>
            <a:off x="257132" y="0"/>
            <a:ext cx="1284555" cy="117750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 rot="20315817">
            <a:off x="8855102" y="3550030"/>
            <a:ext cx="2071698" cy="70276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который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114652" y="242864"/>
            <a:ext cx="7072362" cy="714380"/>
          </a:xfrm>
        </p:spPr>
        <p:txBody>
          <a:bodyPr/>
          <a:lstStyle/>
          <a:p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1446" y="1457310"/>
            <a:ext cx="7429552" cy="4739759"/>
          </a:xfrm>
        </p:spPr>
        <p:txBody>
          <a:bodyPr/>
          <a:lstStyle/>
          <a:p>
            <a:r>
              <a:rPr lang="ru-RU" sz="2800" dirty="0" smtClean="0"/>
              <a:t>Искусство – </a:t>
            </a:r>
            <a:r>
              <a:rPr lang="en-US" sz="2800" dirty="0" err="1" smtClean="0"/>
              <a:t>san’at</a:t>
            </a:r>
            <a:endParaRPr lang="ru-RU" sz="2800" dirty="0" smtClean="0"/>
          </a:p>
          <a:p>
            <a:r>
              <a:rPr lang="ru-RU" sz="2800" dirty="0" smtClean="0"/>
              <a:t>Отражение – </a:t>
            </a:r>
            <a:r>
              <a:rPr lang="ru-RU" sz="2800" dirty="0" err="1" smtClean="0"/>
              <a:t>aks</a:t>
            </a:r>
            <a:r>
              <a:rPr lang="ru-RU" sz="2800" dirty="0" smtClean="0"/>
              <a:t>, </a:t>
            </a:r>
            <a:r>
              <a:rPr lang="ru-RU" sz="2800" dirty="0" err="1" smtClean="0"/>
              <a:t>tasvir</a:t>
            </a:r>
            <a:endParaRPr lang="ru-RU" sz="2800" dirty="0" smtClean="0"/>
          </a:p>
          <a:p>
            <a:r>
              <a:rPr lang="ru-RU" sz="2800" dirty="0" smtClean="0"/>
              <a:t>Творчество – </a:t>
            </a:r>
            <a:r>
              <a:rPr lang="en-US" sz="2800" dirty="0" err="1" smtClean="0"/>
              <a:t>ijod</a:t>
            </a:r>
            <a:r>
              <a:rPr lang="ru-RU" sz="2800" dirty="0" smtClean="0"/>
              <a:t>, </a:t>
            </a:r>
            <a:r>
              <a:rPr lang="en-US" sz="2800" dirty="0" err="1" smtClean="0"/>
              <a:t>ijodiyot</a:t>
            </a:r>
            <a:endParaRPr lang="ru-RU" sz="2800" dirty="0" smtClean="0"/>
          </a:p>
          <a:p>
            <a:r>
              <a:rPr lang="ru-RU" sz="2800" dirty="0" smtClean="0"/>
              <a:t>Действительность – </a:t>
            </a:r>
            <a:r>
              <a:rPr lang="en-US" sz="2800" dirty="0" err="1" smtClean="0"/>
              <a:t>haqiqiy</a:t>
            </a:r>
            <a:r>
              <a:rPr lang="en-US" sz="2800" dirty="0" smtClean="0"/>
              <a:t> </a:t>
            </a:r>
            <a:r>
              <a:rPr lang="en-US" sz="2800" dirty="0" err="1" smtClean="0"/>
              <a:t>hol</a:t>
            </a:r>
            <a:r>
              <a:rPr lang="en-US" sz="2800" dirty="0" smtClean="0"/>
              <a:t>, </a:t>
            </a:r>
            <a:r>
              <a:rPr lang="en-US" sz="2800" dirty="0" err="1" smtClean="0"/>
              <a:t>haqiqat</a:t>
            </a:r>
            <a:endParaRPr lang="ru-RU" sz="2800" dirty="0" smtClean="0"/>
          </a:p>
          <a:p>
            <a:r>
              <a:rPr lang="ru-RU" sz="2800" dirty="0" smtClean="0"/>
              <a:t>Изображать – </a:t>
            </a:r>
            <a:r>
              <a:rPr lang="en-US" sz="2800" dirty="0" err="1" smtClean="0"/>
              <a:t>aks</a:t>
            </a:r>
            <a:r>
              <a:rPr lang="en-US" sz="2800" dirty="0" smtClean="0"/>
              <a:t> </a:t>
            </a:r>
            <a:r>
              <a:rPr lang="en-US" sz="2800" dirty="0" err="1" smtClean="0"/>
              <a:t>ettirmoq</a:t>
            </a:r>
            <a:endParaRPr lang="ru-RU" sz="2800" dirty="0" smtClean="0"/>
          </a:p>
          <a:p>
            <a:r>
              <a:rPr lang="ru-RU" sz="2800" dirty="0" smtClean="0"/>
              <a:t>Художественный – </a:t>
            </a:r>
            <a:r>
              <a:rPr lang="en-US" sz="2800" dirty="0" smtClean="0"/>
              <a:t>san</a:t>
            </a:r>
            <a:r>
              <a:rPr lang="ru-RU" sz="2800" dirty="0" smtClean="0"/>
              <a:t>’</a:t>
            </a:r>
            <a:r>
              <a:rPr lang="en-US" sz="2800" dirty="0" err="1" smtClean="0"/>
              <a:t>atga</a:t>
            </a:r>
            <a:r>
              <a:rPr lang="en-US" sz="2800" dirty="0" smtClean="0"/>
              <a:t> </a:t>
            </a:r>
            <a:r>
              <a:rPr lang="en-US" sz="2800" dirty="0" err="1" smtClean="0"/>
              <a:t>oid</a:t>
            </a:r>
            <a:r>
              <a:rPr lang="ru-RU" sz="2800" dirty="0" smtClean="0"/>
              <a:t>, </a:t>
            </a:r>
            <a:r>
              <a:rPr lang="en-US" sz="2800" dirty="0" err="1" smtClean="0"/>
              <a:t>badiiy</a:t>
            </a:r>
            <a:endParaRPr lang="ru-RU" sz="2800" dirty="0" smtClean="0"/>
          </a:p>
          <a:p>
            <a:r>
              <a:rPr lang="ru-RU" sz="2800" dirty="0" smtClean="0"/>
              <a:t>Живопись – </a:t>
            </a:r>
            <a:r>
              <a:rPr lang="en-US" sz="2800" dirty="0" err="1" smtClean="0"/>
              <a:t>rassomlik</a:t>
            </a:r>
            <a:endParaRPr lang="ru-RU" sz="2800" dirty="0" smtClean="0"/>
          </a:p>
          <a:p>
            <a:r>
              <a:rPr lang="ru-RU" sz="2800" dirty="0" smtClean="0"/>
              <a:t>Движение – </a:t>
            </a:r>
            <a:r>
              <a:rPr lang="en-US" sz="2800" dirty="0" err="1" smtClean="0"/>
              <a:t>harakat</a:t>
            </a:r>
            <a:endParaRPr lang="ru-RU" sz="2800" dirty="0" smtClean="0"/>
          </a:p>
          <a:p>
            <a:r>
              <a:rPr lang="ru-RU" sz="2800" dirty="0" smtClean="0"/>
              <a:t>Воплощение – </a:t>
            </a:r>
            <a:r>
              <a:rPr lang="en-US" sz="2800" dirty="0" err="1" smtClean="0"/>
              <a:t>timsol</a:t>
            </a:r>
            <a:r>
              <a:rPr lang="en-US" sz="2800" dirty="0" smtClean="0"/>
              <a:t>, </a:t>
            </a:r>
            <a:r>
              <a:rPr lang="en-US" sz="2800" dirty="0" err="1" smtClean="0"/>
              <a:t>mujassam</a:t>
            </a:r>
            <a:endParaRPr lang="ru-RU" sz="2800" dirty="0" smtClean="0"/>
          </a:p>
          <a:p>
            <a:r>
              <a:rPr lang="ru-RU" sz="2800" dirty="0" smtClean="0"/>
              <a:t>Многообразный – </a:t>
            </a:r>
            <a:r>
              <a:rPr lang="en-US" sz="2800" dirty="0" err="1" smtClean="0"/>
              <a:t>xilma-xil</a:t>
            </a:r>
            <a:endParaRPr lang="ru-RU" sz="2800" dirty="0" smtClean="0"/>
          </a:p>
          <a:p>
            <a:r>
              <a:rPr lang="ru-RU" sz="2800" dirty="0" smtClean="0"/>
              <a:t>Многогранный – </a:t>
            </a:r>
            <a:r>
              <a:rPr lang="en-US" sz="2800" dirty="0" err="1" smtClean="0"/>
              <a:t>serqirra</a:t>
            </a:r>
            <a:endParaRPr lang="ru-RU" sz="2800" dirty="0" smtClean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/>
          <a:srcRect l="12500" r="12500" b="31250"/>
          <a:stretch>
            <a:fillRect/>
          </a:stretch>
        </p:blipFill>
        <p:spPr bwMode="auto">
          <a:xfrm>
            <a:off x="471446" y="0"/>
            <a:ext cx="1284555" cy="1177503"/>
          </a:xfrm>
          <a:prstGeom prst="rect">
            <a:avLst/>
          </a:prstGeom>
          <a:noFill/>
        </p:spPr>
      </p:pic>
      <p:pic>
        <p:nvPicPr>
          <p:cNvPr id="19458" name="Picture 2" descr="Государственный музей искусств Узбекистана признан одним из лучших в СНГ —  Anons.u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32" y="1242996"/>
            <a:ext cx="5029975" cy="30718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59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32" y="3814764"/>
            <a:ext cx="1239837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971776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44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528748"/>
            <a:ext cx="10358510" cy="4647426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Искусство</a:t>
            </a:r>
            <a:r>
              <a:rPr lang="ru-RU" sz="2800" dirty="0" smtClean="0"/>
              <a:t> – это </a:t>
            </a:r>
            <a:r>
              <a:rPr lang="ru-RU" sz="2800" u="wavy" dirty="0" smtClean="0"/>
              <a:t>творческое</a:t>
            </a:r>
            <a:r>
              <a:rPr lang="ru-RU" sz="2800" dirty="0" smtClean="0"/>
              <a:t> </a:t>
            </a:r>
            <a:r>
              <a:rPr lang="ru-RU" sz="2800" b="1" u="dbl" dirty="0" smtClean="0">
                <a:solidFill>
                  <a:srgbClr val="002060"/>
                </a:solidFill>
              </a:rPr>
              <a:t>отражение</a:t>
            </a:r>
            <a:r>
              <a:rPr lang="ru-RU" sz="2800" dirty="0" smtClean="0"/>
              <a:t> </a:t>
            </a:r>
            <a:r>
              <a:rPr lang="ru-RU" sz="2800" u="wavy" dirty="0" smtClean="0"/>
              <a:t>реального</a:t>
            </a:r>
            <a:r>
              <a:rPr lang="ru-RU" sz="2800" dirty="0" smtClean="0"/>
              <a:t> </a:t>
            </a:r>
            <a:r>
              <a:rPr lang="ru-RU" sz="2800" u="dotted" dirty="0" smtClean="0"/>
              <a:t>мира</a:t>
            </a:r>
            <a:r>
              <a:rPr lang="ru-RU" sz="2800" dirty="0" smtClean="0"/>
              <a:t>, </a:t>
            </a:r>
            <a:r>
              <a:rPr lang="ru-RU" sz="2800" u="wavy" dirty="0" smtClean="0"/>
              <a:t>нашей</a:t>
            </a:r>
            <a:r>
              <a:rPr lang="ru-RU" sz="2800" dirty="0" smtClean="0"/>
              <a:t> </a:t>
            </a:r>
            <a:r>
              <a:rPr lang="ru-RU" sz="2800" u="dotted" dirty="0" smtClean="0"/>
              <a:t>действительности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Искусство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/>
              <a:t>– это </a:t>
            </a:r>
            <a:r>
              <a:rPr lang="ru-RU" sz="2800" u="wavy" dirty="0" smtClean="0"/>
              <a:t>творческое</a:t>
            </a:r>
            <a:r>
              <a:rPr lang="ru-RU" sz="2800" dirty="0" smtClean="0"/>
              <a:t> </a:t>
            </a:r>
            <a:r>
              <a:rPr lang="ru-RU" sz="2800" u="dbl" dirty="0" smtClean="0"/>
              <a:t>отражение</a:t>
            </a:r>
            <a:r>
              <a:rPr lang="ru-RU" sz="2800" dirty="0" smtClean="0"/>
              <a:t> мира. </a:t>
            </a:r>
          </a:p>
          <a:p>
            <a:r>
              <a:rPr lang="ru-RU" sz="2800" dirty="0" smtClean="0"/>
              <a:t>Этот</a:t>
            </a:r>
            <a:r>
              <a:rPr lang="ru-RU" sz="2800" u="sng" dirty="0" smtClean="0"/>
              <a:t> мир</a:t>
            </a:r>
            <a:r>
              <a:rPr lang="ru-RU" sz="2800" dirty="0" smtClean="0"/>
              <a:t> </a:t>
            </a:r>
            <a:r>
              <a:rPr lang="ru-RU" sz="2800" u="dbl" dirty="0" smtClean="0"/>
              <a:t>существует</a:t>
            </a:r>
            <a:r>
              <a:rPr lang="ru-RU" sz="2800" dirty="0" smtClean="0"/>
              <a:t> в реальности.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Искусство</a:t>
            </a:r>
            <a:r>
              <a:rPr lang="ru-RU" sz="2800" dirty="0" smtClean="0"/>
              <a:t> – это </a:t>
            </a:r>
            <a:r>
              <a:rPr lang="ru-RU" sz="2800" u="wavy" dirty="0" smtClean="0"/>
              <a:t>творческое</a:t>
            </a:r>
            <a:r>
              <a:rPr lang="ru-RU" sz="2800" dirty="0" smtClean="0"/>
              <a:t> </a:t>
            </a:r>
            <a:r>
              <a:rPr lang="ru-RU" sz="2800" b="1" u="dbl" dirty="0" smtClean="0">
                <a:solidFill>
                  <a:srgbClr val="002060"/>
                </a:solidFill>
              </a:rPr>
              <a:t>отражение</a:t>
            </a:r>
            <a:r>
              <a:rPr lang="ru-RU" sz="2800" dirty="0" smtClean="0"/>
              <a:t> мира, </a:t>
            </a:r>
            <a:r>
              <a:rPr lang="ru-RU" sz="2800" b="1" u="sng" dirty="0" smtClean="0">
                <a:solidFill>
                  <a:srgbClr val="C00000"/>
                </a:solidFill>
              </a:rPr>
              <a:t>который</a:t>
            </a:r>
            <a:r>
              <a:rPr lang="ru-RU" sz="2800" dirty="0" smtClean="0"/>
              <a:t> </a:t>
            </a:r>
            <a:r>
              <a:rPr lang="ru-RU" sz="2800" b="1" u="dbl" dirty="0" smtClean="0">
                <a:solidFill>
                  <a:srgbClr val="002060"/>
                </a:solidFill>
              </a:rPr>
              <a:t>существует</a:t>
            </a:r>
            <a:r>
              <a:rPr lang="ru-RU" sz="2800" dirty="0" smtClean="0"/>
              <a:t> в реальности. </a:t>
            </a:r>
          </a:p>
          <a:p>
            <a:r>
              <a:rPr lang="ru-RU" sz="2800" dirty="0" smtClean="0"/>
              <a:t>                                 [ ], ( 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758254" y="3457574"/>
            <a:ext cx="923651" cy="89582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мир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9890" y="1457310"/>
            <a:ext cx="710178" cy="692497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/>
          <a:srcRect l="12500" r="12500" b="31250"/>
          <a:stretch>
            <a:fillRect/>
          </a:stretch>
        </p:blipFill>
        <p:spPr bwMode="auto">
          <a:xfrm>
            <a:off x="471446" y="0"/>
            <a:ext cx="1284555" cy="1177503"/>
          </a:xfrm>
          <a:prstGeom prst="rect">
            <a:avLst/>
          </a:prstGeom>
          <a:noFill/>
        </p:spPr>
      </p:pic>
      <p:pic>
        <p:nvPicPr>
          <p:cNvPr id="18433" name="Picture 1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9956" y="3310247"/>
            <a:ext cx="1000132" cy="2942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686024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45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528748"/>
            <a:ext cx="8286808" cy="3447098"/>
          </a:xfrm>
        </p:spPr>
        <p:txBody>
          <a:bodyPr/>
          <a:lstStyle/>
          <a:p>
            <a:r>
              <a:rPr lang="ru-RU" sz="2800" dirty="0" smtClean="0"/>
              <a:t>Искусство – это отражение действительности в художественных образах. Многообразие видов искусства связано с многогранностью реального мира.</a:t>
            </a:r>
          </a:p>
          <a:p>
            <a:r>
              <a:rPr lang="ru-RU" sz="2800" dirty="0" smtClean="0"/>
              <a:t>Виды искусства - это исторически сложившиеся формы творческой деятельности,  </a:t>
            </a:r>
            <a:r>
              <a:rPr lang="ru-RU" sz="2800" dirty="0" smtClean="0">
                <a:solidFill>
                  <a:srgbClr val="C00000"/>
                </a:solidFill>
              </a:rPr>
              <a:t>которые</a:t>
            </a:r>
            <a:r>
              <a:rPr lang="ru-RU" sz="2800" dirty="0" smtClean="0"/>
              <a:t> различаются по способам материального воплощения. </a:t>
            </a:r>
            <a:endParaRPr lang="ru-RU" sz="2800" dirty="0"/>
          </a:p>
        </p:txBody>
      </p:sp>
      <p:pic>
        <p:nvPicPr>
          <p:cNvPr id="1026" name="Picture 2" descr="https://upload.wikimedia.org/wikipedia/commons/thumb/0/07/Lascaux2.jpg/200px-Lascau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2568" y="4314830"/>
            <a:ext cx="3311695" cy="2500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28" name="AutoShape 4" descr="Изобразительное искусство Японии / Хай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1.161 &quot;Equestrian statue of Marcus Aurelius&quot;, c. 175 CE. Bronze, |  Equestrian statue, Western sculpture, Horse sculpt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86882" y="671492"/>
            <a:ext cx="2872223" cy="3529012"/>
          </a:xfrm>
          <a:prstGeom prst="rect">
            <a:avLst/>
          </a:prstGeom>
          <a:noFill/>
        </p:spPr>
      </p:pic>
      <p:pic>
        <p:nvPicPr>
          <p:cNvPr id="15362" name="Picture 2" descr="Лошадка-качалка деревянная купить в Москве | Личные вещи | Авит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437" b="10000"/>
          <a:stretch>
            <a:fillRect/>
          </a:stretch>
        </p:blipFill>
        <p:spPr bwMode="auto">
          <a:xfrm>
            <a:off x="4614850" y="4529144"/>
            <a:ext cx="3242412" cy="2482489"/>
          </a:xfrm>
          <a:prstGeom prst="rect">
            <a:avLst/>
          </a:prstGeom>
          <a:noFill/>
        </p:spPr>
      </p:pic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/>
          <a:srcRect l="12500" r="12500" b="31250"/>
          <a:stretch>
            <a:fillRect/>
          </a:stretch>
        </p:blipFill>
        <p:spPr bwMode="auto">
          <a:xfrm>
            <a:off x="471446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043082" y="457178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45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528748"/>
            <a:ext cx="7215238" cy="4739759"/>
          </a:xfrm>
        </p:spPr>
        <p:txBody>
          <a:bodyPr/>
          <a:lstStyle/>
          <a:p>
            <a:r>
              <a:rPr lang="ru-RU" sz="2800" b="1" dirty="0" smtClean="0"/>
              <a:t>Изобразительное искусство </a:t>
            </a:r>
            <a:r>
              <a:rPr lang="ru-RU" sz="2800" dirty="0" smtClean="0"/>
              <a:t>- это </a:t>
            </a:r>
            <a:r>
              <a:rPr lang="ru-RU" sz="2800" b="1" dirty="0" smtClean="0"/>
              <a:t>живопись, графика и скульптура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которые</a:t>
            </a:r>
            <a:r>
              <a:rPr lang="ru-RU" sz="2800" dirty="0" smtClean="0"/>
              <a:t> представляют нам мир в цвете и пространстве. </a:t>
            </a:r>
          </a:p>
          <a:p>
            <a:r>
              <a:rPr lang="ru-RU" sz="2800" b="1" dirty="0" smtClean="0"/>
              <a:t>Фотография</a:t>
            </a:r>
            <a:r>
              <a:rPr lang="ru-RU" sz="2800" dirty="0" smtClean="0"/>
              <a:t> - вид изобразительного искусства, </a:t>
            </a:r>
            <a:r>
              <a:rPr lang="ru-RU" sz="2800" dirty="0" smtClean="0">
                <a:solidFill>
                  <a:srgbClr val="C00000"/>
                </a:solidFill>
              </a:rPr>
              <a:t>который</a:t>
            </a:r>
            <a:r>
              <a:rPr lang="ru-RU" sz="2800" dirty="0" smtClean="0"/>
              <a:t> возник на грани творчества и техники. </a:t>
            </a:r>
          </a:p>
          <a:p>
            <a:r>
              <a:rPr lang="ru-RU" sz="2800" dirty="0" smtClean="0"/>
              <a:t>Творческая деятельность, </a:t>
            </a:r>
            <a:r>
              <a:rPr lang="ru-RU" sz="2800" dirty="0" smtClean="0">
                <a:solidFill>
                  <a:srgbClr val="C00000"/>
                </a:solidFill>
              </a:rPr>
              <a:t>которая</a:t>
            </a:r>
            <a:r>
              <a:rPr lang="ru-RU" sz="2800" dirty="0" smtClean="0"/>
              <a:t> создает художественные бытовые предметы, называется </a:t>
            </a:r>
            <a:r>
              <a:rPr lang="ru-RU" sz="2800" b="1" dirty="0" smtClean="0"/>
              <a:t>декоративно-прикладным</a:t>
            </a:r>
            <a:r>
              <a:rPr lang="ru-RU" sz="2800" dirty="0" smtClean="0"/>
              <a:t> искусством. </a:t>
            </a:r>
            <a:endParaRPr lang="ru-RU" sz="2800" dirty="0"/>
          </a:p>
        </p:txBody>
      </p:sp>
      <p:pic>
        <p:nvPicPr>
          <p:cNvPr id="4098" name="Picture 2" descr="https://upload.wikimedia.org/wikipedia/commons/thumb/c/cd/VanGogh-starry_night.jpg/220px-VanGogh-starry_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8" y="242864"/>
            <a:ext cx="2678925" cy="21431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https://upload.wikimedia.org/wikipedia/commons/thumb/d/da/Alice_par_John_Tenniel_02.png/220px-Alice_par_John_Tenniel_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8254" y="2386004"/>
            <a:ext cx="1695646" cy="25974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 descr="https://upload.wikimedia.org/wikipedia/commons/thumb/3/30/%D0%A2%D0%BE%D1%80%D0%B6%D0%BE%D0%BA%D1%81%D0%BA%D0%B8%D0%B5_%D0%B7%D0%BE%D0%BB%D0%BE%D1%82%D0%BE%D1%88%D0%B2%D0%B5%D0%B8_%D1%81%D1%83%D0%BC%D0%BE%D1%87%D0%BA%D0%B0_%D1%80%D0%B0%D1%81%D1%88%D0%B8%D1%82%D0%B0%D1%8F_%D0%B7%D0%BE%D0%BB%D0%BE%D1%82%D0%BE%D0%BC.jpg/220px-%D0%A2%D0%BE%D1%80%D0%B6%D0%BE%D0%BA%D1%81%D0%BA%D0%B8%D0%B5_%D0%B7%D0%BE%D0%BB%D0%BE%D1%82%D0%BE%D1%88%D0%B2%D0%B5%D0%B8_%D1%81%D1%83%D0%BC%D0%BE%D1%87%D0%BA%D0%B0_%D1%80%D0%B0%D1%81%D1%88%D0%B8%D1%82%D0%B0%D1%8F_%D0%B7%D0%BE%D0%BB%D0%BE%D1%82%D0%BE%D0%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0932" y="4957772"/>
            <a:ext cx="1785950" cy="20213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4" name="Picture 8" descr="https://upload.wikimedia.org/wikipedia/commons/thumb/3/37/Auguste_Rodin_-_Grubleren_2005-02.jpg/220px-Auguste_Rodin_-_Grubleren_2005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58452" y="242864"/>
            <a:ext cx="2543148" cy="3294534"/>
          </a:xfrm>
          <a:prstGeom prst="rect">
            <a:avLst/>
          </a:prstGeom>
          <a:noFill/>
        </p:spPr>
      </p:pic>
      <p:pic>
        <p:nvPicPr>
          <p:cNvPr id="4106" name="Picture 10" descr="https://upload.wikimedia.org/wikipedia/commons/thumb/2/21/Adams_The_Tetons_and_the_Snake_River.jpg/220px-Adams_The_Tetons_and_the_Snake_Ri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29824" y="4672020"/>
            <a:ext cx="2809880" cy="2247904"/>
          </a:xfrm>
          <a:prstGeom prst="rect">
            <a:avLst/>
          </a:prstGeom>
          <a:noFill/>
        </p:spPr>
      </p:pic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/>
          <a:srcRect l="12500" r="12500" b="31250"/>
          <a:stretch>
            <a:fillRect/>
          </a:stretch>
        </p:blipFill>
        <p:spPr bwMode="auto">
          <a:xfrm>
            <a:off x="471446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00272" y="385740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45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570" y="1385872"/>
            <a:ext cx="8929750" cy="4647426"/>
          </a:xfrm>
        </p:spPr>
        <p:txBody>
          <a:bodyPr/>
          <a:lstStyle/>
          <a:p>
            <a:r>
              <a:rPr lang="ru-RU" sz="2800" dirty="0" smtClean="0"/>
              <a:t>В </a:t>
            </a:r>
            <a:r>
              <a:rPr lang="ru-RU" sz="2800" b="1" dirty="0" smtClean="0"/>
              <a:t>литературе</a:t>
            </a:r>
            <a:r>
              <a:rPr lang="ru-RU" sz="2800" dirty="0" smtClean="0"/>
              <a:t> - мир изображается с помощью слова. </a:t>
            </a:r>
            <a:r>
              <a:rPr lang="ru-RU" sz="2800" b="1" dirty="0" smtClean="0"/>
              <a:t>Музыка</a:t>
            </a:r>
            <a:r>
              <a:rPr lang="ru-RU" sz="2800" dirty="0" smtClean="0"/>
              <a:t>  показывает его с помощью звуков. Движения и позы человеческого тела, </a:t>
            </a:r>
            <a:r>
              <a:rPr lang="ru-RU" sz="2800" dirty="0" smtClean="0">
                <a:solidFill>
                  <a:srgbClr val="C00000"/>
                </a:solidFill>
              </a:rPr>
              <a:t>которые</a:t>
            </a:r>
            <a:r>
              <a:rPr lang="ru-RU" sz="2800" dirty="0" smtClean="0"/>
              <a:t> поэтически осмыслены и составляют художественную систему, называют искусством </a:t>
            </a:r>
            <a:r>
              <a:rPr lang="ru-RU" sz="2800" b="1" dirty="0" smtClean="0"/>
              <a:t>хореографии</a:t>
            </a:r>
            <a:r>
              <a:rPr lang="ru-RU" sz="2800" dirty="0" smtClean="0"/>
              <a:t>. </a:t>
            </a:r>
          </a:p>
          <a:p>
            <a:r>
              <a:rPr lang="ru-RU" sz="2800" b="1" dirty="0" smtClean="0"/>
              <a:t>Театр </a:t>
            </a:r>
            <a:r>
              <a:rPr lang="ru-RU" sz="2800" dirty="0" smtClean="0"/>
              <a:t>– такой вид искусства, </a:t>
            </a:r>
            <a:r>
              <a:rPr lang="ru-RU" sz="2800" dirty="0" smtClean="0">
                <a:solidFill>
                  <a:srgbClr val="C00000"/>
                </a:solidFill>
              </a:rPr>
              <a:t>который</a:t>
            </a:r>
            <a:r>
              <a:rPr lang="ru-RU" sz="2800" dirty="0" smtClean="0"/>
              <a:t> может существовать только в коллективе. Это творческая работа драматурга, режиссёра, художника, композитора, хореографа и артистов. </a:t>
            </a:r>
          </a:p>
          <a:p>
            <a:endParaRPr lang="ru-RU" dirty="0"/>
          </a:p>
        </p:txBody>
      </p:sp>
      <p:pic>
        <p:nvPicPr>
          <p:cNvPr id="13314" name="Picture 2" descr="Гражданин и музыкант - Культура в лицах - Музыка - РЕВИЗОР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8327" y="0"/>
            <a:ext cx="3243273" cy="216218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318" name="Picture 6" descr="Интересные факты об античном театре - Исто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6872" y="4996605"/>
            <a:ext cx="3314728" cy="2204295"/>
          </a:xfrm>
          <a:prstGeom prst="rect">
            <a:avLst/>
          </a:prstGeom>
          <a:noFill/>
        </p:spPr>
      </p:pic>
      <p:pic>
        <p:nvPicPr>
          <p:cNvPr id="13316" name="Picture 4" descr="Тимур Аскеров"/>
          <p:cNvPicPr>
            <a:picLocks noChangeAspect="1" noChangeArrowheads="1"/>
          </p:cNvPicPr>
          <p:nvPr/>
        </p:nvPicPr>
        <p:blipFill>
          <a:blip r:embed="rId4"/>
          <a:srcRect l="16250" t="6785" r="14999"/>
          <a:stretch>
            <a:fillRect/>
          </a:stretch>
        </p:blipFill>
        <p:spPr bwMode="auto">
          <a:xfrm>
            <a:off x="9544072" y="2171690"/>
            <a:ext cx="3257528" cy="2944478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/>
          <a:srcRect l="12500" r="12500" b="31250"/>
          <a:stretch>
            <a:fillRect/>
          </a:stretch>
        </p:blipFill>
        <p:spPr bwMode="auto">
          <a:xfrm>
            <a:off x="471446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14520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45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14322" y="1457310"/>
            <a:ext cx="8501122" cy="2492990"/>
          </a:xfrm>
        </p:spPr>
        <p:txBody>
          <a:bodyPr/>
          <a:lstStyle/>
          <a:p>
            <a:r>
              <a:rPr lang="ru-RU" sz="2800" dirty="0" smtClean="0"/>
              <a:t>Самое синтетическое искусство – кино, </a:t>
            </a:r>
            <a:r>
              <a:rPr lang="ru-RU" sz="2800" dirty="0" smtClean="0">
                <a:solidFill>
                  <a:srgbClr val="FF0000"/>
                </a:solidFill>
              </a:rPr>
              <a:t>которое</a:t>
            </a:r>
            <a:r>
              <a:rPr lang="ru-RU" sz="2800" dirty="0" smtClean="0"/>
              <a:t> изобрели в Х</a:t>
            </a:r>
            <a:r>
              <a:rPr lang="en-US" sz="2800" dirty="0" smtClean="0"/>
              <a:t>I</a:t>
            </a:r>
            <a:r>
              <a:rPr lang="ru-RU" sz="2800" dirty="0" smtClean="0"/>
              <a:t>Х веке. Этот вид искусства вобрал в себя и литературу (сценарий), и живопись (мультфильм), и театр, и музыку, и науку (оптика, электротехника, химия).</a:t>
            </a:r>
          </a:p>
          <a:p>
            <a:endParaRPr lang="ru-RU" dirty="0"/>
          </a:p>
        </p:txBody>
      </p:sp>
      <p:pic>
        <p:nvPicPr>
          <p:cNvPr id="12290" name="Picture 2" descr="https://upload.wikimedia.org/wikipedia/commons/thumb/0/00/Charlie_Chaplin.jpg/220px-Charlie_Chap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22" y="3600450"/>
            <a:ext cx="2571768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2" name="Picture 4" descr="Постер филь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28" y="3600450"/>
            <a:ext cx="2071702" cy="33303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4" name="Picture 6" descr="Постер филь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9758" y="1171558"/>
            <a:ext cx="3292526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6" name="Picture 8" descr="Постер филь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668" y="3567345"/>
            <a:ext cx="2286016" cy="334538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8" name="Picture 10" descr="Постер фильм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8122" y="3529011"/>
            <a:ext cx="2286016" cy="346366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300" name="Picture 12" descr="Постер фильм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5576" y="3529012"/>
            <a:ext cx="2357454" cy="33468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/>
          <a:srcRect l="12500" r="12500" b="31250"/>
          <a:stretch>
            <a:fillRect/>
          </a:stretch>
        </p:blipFill>
        <p:spPr bwMode="auto">
          <a:xfrm>
            <a:off x="471446" y="0"/>
            <a:ext cx="1284555" cy="117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8570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46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1446" y="1353145"/>
            <a:ext cx="10644262" cy="5847755"/>
          </a:xfrm>
        </p:spPr>
        <p:txBody>
          <a:bodyPr/>
          <a:lstStyle/>
          <a:p>
            <a:r>
              <a:rPr lang="ru-RU" sz="2800" dirty="0" smtClean="0"/>
              <a:t>Что такое фотография?</a:t>
            </a:r>
            <a:r>
              <a:rPr lang="ru-RU" sz="2800" b="1" dirty="0" smtClean="0"/>
              <a:t> </a:t>
            </a:r>
          </a:p>
          <a:p>
            <a:r>
              <a:rPr lang="ru-RU" sz="2800" dirty="0" smtClean="0"/>
              <a:t>Фотография  - </a:t>
            </a:r>
            <a:r>
              <a:rPr lang="ru-RU" sz="2800" b="1" dirty="0" smtClean="0"/>
              <a:t>вид</a:t>
            </a:r>
            <a:r>
              <a:rPr lang="ru-RU" sz="2800" dirty="0" smtClean="0"/>
              <a:t> изобразительного искусства, </a:t>
            </a:r>
            <a:r>
              <a:rPr lang="ru-RU" sz="2800" u="sng" dirty="0" smtClean="0">
                <a:solidFill>
                  <a:srgbClr val="C00000"/>
                </a:solidFill>
              </a:rPr>
              <a:t>который</a:t>
            </a:r>
            <a:r>
              <a:rPr lang="ru-RU" sz="2800" u="sng" dirty="0" smtClean="0"/>
              <a:t> </a:t>
            </a:r>
            <a:r>
              <a:rPr lang="ru-RU" sz="2800" dirty="0" smtClean="0"/>
              <a:t>возник на грани творчества и техники. </a:t>
            </a:r>
          </a:p>
          <a:p>
            <a:r>
              <a:rPr lang="ru-RU" sz="2800" dirty="0" smtClean="0"/>
              <a:t>                                </a:t>
            </a:r>
            <a:r>
              <a:rPr lang="en-US" sz="2800" dirty="0" smtClean="0"/>
              <a:t>[ </a:t>
            </a:r>
            <a:r>
              <a:rPr lang="ru-RU" sz="2800" dirty="0" smtClean="0"/>
              <a:t> </a:t>
            </a:r>
            <a:r>
              <a:rPr lang="en-US" sz="2800" dirty="0" smtClean="0"/>
              <a:t> ],</a:t>
            </a:r>
            <a:r>
              <a:rPr lang="ru-RU" sz="2800" dirty="0" smtClean="0"/>
              <a:t> (который …).</a:t>
            </a:r>
          </a:p>
          <a:p>
            <a:r>
              <a:rPr lang="ru-RU" sz="2800" dirty="0" smtClean="0"/>
              <a:t>Что такое театр?</a:t>
            </a:r>
            <a:r>
              <a:rPr lang="ru-RU" sz="2800" b="1" dirty="0" smtClean="0"/>
              <a:t> </a:t>
            </a:r>
          </a:p>
          <a:p>
            <a:r>
              <a:rPr lang="ru-RU" sz="2800" dirty="0" smtClean="0"/>
              <a:t>Театр</a:t>
            </a:r>
            <a:r>
              <a:rPr lang="ru-RU" sz="2800" b="1" dirty="0" smtClean="0"/>
              <a:t> </a:t>
            </a:r>
            <a:r>
              <a:rPr lang="ru-RU" sz="2800" dirty="0" smtClean="0"/>
              <a:t>– </a:t>
            </a:r>
            <a:r>
              <a:rPr lang="ru-RU" sz="2800" b="1" dirty="0" smtClean="0">
                <a:solidFill>
                  <a:srgbClr val="002060"/>
                </a:solidFill>
              </a:rPr>
              <a:t>такой</a:t>
            </a:r>
            <a:r>
              <a:rPr lang="ru-RU" sz="2800" dirty="0" smtClean="0"/>
              <a:t> </a:t>
            </a:r>
            <a:r>
              <a:rPr lang="ru-RU" sz="2800" b="1" dirty="0" smtClean="0"/>
              <a:t>вид</a:t>
            </a:r>
            <a:r>
              <a:rPr lang="ru-RU" sz="2800" dirty="0" smtClean="0"/>
              <a:t> искусства, </a:t>
            </a:r>
            <a:r>
              <a:rPr lang="ru-RU" sz="2800" u="sng" dirty="0" smtClean="0">
                <a:solidFill>
                  <a:srgbClr val="C00000"/>
                </a:solidFill>
              </a:rPr>
              <a:t>который</a:t>
            </a:r>
            <a:r>
              <a:rPr lang="ru-RU" sz="2800" dirty="0" smtClean="0"/>
              <a:t> может существовать только в коллективе.   </a:t>
            </a:r>
            <a:r>
              <a:rPr lang="en-US" sz="2800" dirty="0" smtClean="0"/>
              <a:t>[ </a:t>
            </a:r>
            <a:r>
              <a:rPr lang="ru-RU" sz="2800" dirty="0" smtClean="0"/>
              <a:t> такой</a:t>
            </a:r>
            <a:r>
              <a:rPr lang="en-US" sz="2800" dirty="0" smtClean="0"/>
              <a:t> ],</a:t>
            </a:r>
            <a:r>
              <a:rPr lang="ru-RU" sz="2800" dirty="0" smtClean="0"/>
              <a:t> (который …) </a:t>
            </a:r>
          </a:p>
          <a:p>
            <a:r>
              <a:rPr lang="ru-RU" sz="2800" dirty="0" smtClean="0"/>
              <a:t>Какой вид искусства самый синтетический? </a:t>
            </a:r>
          </a:p>
          <a:p>
            <a:endParaRPr lang="ru-RU" sz="2800" dirty="0" smtClean="0"/>
          </a:p>
          <a:p>
            <a:r>
              <a:rPr lang="ru-RU" sz="2800" dirty="0" smtClean="0"/>
              <a:t>Самое синтетическое </a:t>
            </a:r>
            <a:r>
              <a:rPr lang="ru-RU" sz="2800" u="sng" dirty="0" smtClean="0"/>
              <a:t>искусство</a:t>
            </a:r>
            <a:r>
              <a:rPr lang="ru-RU" sz="2800" dirty="0" smtClean="0"/>
              <a:t> – </a:t>
            </a:r>
            <a:r>
              <a:rPr lang="ru-RU" sz="2800" b="1" u="dbl" dirty="0" smtClean="0"/>
              <a:t>кино</a:t>
            </a:r>
            <a:r>
              <a:rPr lang="ru-RU" sz="2800" dirty="0" smtClean="0"/>
              <a:t>, </a:t>
            </a:r>
            <a:r>
              <a:rPr lang="ru-RU" sz="2800" u="dash" dirty="0" smtClean="0">
                <a:solidFill>
                  <a:srgbClr val="C00000"/>
                </a:solidFill>
              </a:rPr>
              <a:t>которое</a:t>
            </a:r>
            <a:r>
              <a:rPr lang="ru-RU" sz="2800" dirty="0" smtClean="0"/>
              <a:t> </a:t>
            </a:r>
            <a:r>
              <a:rPr lang="ru-RU" sz="2800" u="sng" dirty="0" smtClean="0"/>
              <a:t>братья </a:t>
            </a:r>
            <a:r>
              <a:rPr lang="ru-RU" sz="2800" dirty="0" smtClean="0"/>
              <a:t>Люмьер </a:t>
            </a:r>
            <a:r>
              <a:rPr lang="ru-RU" sz="2800" u="dbl" dirty="0" smtClean="0"/>
              <a:t>изобрели</a:t>
            </a:r>
            <a:r>
              <a:rPr lang="ru-RU" sz="2800" dirty="0" smtClean="0"/>
              <a:t> в Х</a:t>
            </a:r>
            <a:r>
              <a:rPr lang="en-US" sz="2800" dirty="0" smtClean="0"/>
              <a:t>I</a:t>
            </a:r>
            <a:r>
              <a:rPr lang="ru-RU" sz="2800" dirty="0" smtClean="0"/>
              <a:t>Х веке. </a:t>
            </a:r>
          </a:p>
          <a:p>
            <a:r>
              <a:rPr lang="ru-RU" sz="2800" dirty="0" smtClean="0"/>
              <a:t>                                   </a:t>
            </a:r>
            <a:r>
              <a:rPr lang="en-US" sz="2800" dirty="0" smtClean="0"/>
              <a:t>[ </a:t>
            </a:r>
            <a:r>
              <a:rPr lang="ru-RU" sz="2800" dirty="0" smtClean="0"/>
              <a:t> </a:t>
            </a:r>
            <a:r>
              <a:rPr lang="en-US" sz="2800" dirty="0" smtClean="0"/>
              <a:t> ],</a:t>
            </a:r>
            <a:r>
              <a:rPr lang="ru-RU" sz="2800" dirty="0" smtClean="0"/>
              <a:t> (которое …).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клипарт\школа\0_8e912_1f948904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7014" y="1385872"/>
            <a:ext cx="1000132" cy="1000132"/>
          </a:xfrm>
          <a:prstGeom prst="rect">
            <a:avLst/>
          </a:prstGeom>
          <a:noFill/>
        </p:spPr>
      </p:pic>
      <p:pic>
        <p:nvPicPr>
          <p:cNvPr id="5" name="Picture 2" descr="D:\клипарт\школа\0_8e912_1f948904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9890" y="2886070"/>
            <a:ext cx="1000132" cy="1000132"/>
          </a:xfrm>
          <a:prstGeom prst="rect">
            <a:avLst/>
          </a:prstGeom>
          <a:noFill/>
        </p:spPr>
      </p:pic>
      <p:pic>
        <p:nvPicPr>
          <p:cNvPr id="1027" name="Picture 3" descr="D:\клипарт\небо\0_e824b_76e2fddb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7146" y="4814896"/>
            <a:ext cx="1000132" cy="958460"/>
          </a:xfrm>
          <a:prstGeom prst="rect">
            <a:avLst/>
          </a:prstGeom>
          <a:noFill/>
        </p:spPr>
      </p:pic>
      <p:pic>
        <p:nvPicPr>
          <p:cNvPr id="1028" name="Picture 4" descr="D:\клипарт\падежи\имен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5708" y="1242996"/>
            <a:ext cx="928694" cy="1162405"/>
          </a:xfrm>
          <a:prstGeom prst="rect">
            <a:avLst/>
          </a:prstGeom>
          <a:noFill/>
        </p:spPr>
      </p:pic>
      <p:pic>
        <p:nvPicPr>
          <p:cNvPr id="8" name="Picture 4" descr="D:\клипарт\падежи\имен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5708" y="2814632"/>
            <a:ext cx="928694" cy="1162405"/>
          </a:xfrm>
          <a:prstGeom prst="rect">
            <a:avLst/>
          </a:prstGeom>
          <a:noFill/>
        </p:spPr>
      </p:pic>
      <p:pic>
        <p:nvPicPr>
          <p:cNvPr id="1029" name="Picture 5" descr="D:\клипарт\падежи\вини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8" y="5457838"/>
            <a:ext cx="933448" cy="11668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57858" y="1385872"/>
            <a:ext cx="13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9098" y="3100384"/>
            <a:ext cx="13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6486" y="4743458"/>
            <a:ext cx="13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7916</TotalTime>
  <Words>1290</Words>
  <Application>Microsoft Office PowerPoint</Application>
  <PresentationFormat>Произвольный</PresentationFormat>
  <Paragraphs>164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964</cp:revision>
  <dcterms:created xsi:type="dcterms:W3CDTF">2020-04-09T07:32:19Z</dcterms:created>
  <dcterms:modified xsi:type="dcterms:W3CDTF">2020-10-25T16:47:29Z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