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473" r:id="rId2"/>
    <p:sldId id="444" r:id="rId3"/>
    <p:sldId id="445" r:id="rId4"/>
    <p:sldId id="474" r:id="rId5"/>
    <p:sldId id="448" r:id="rId6"/>
    <p:sldId id="475" r:id="rId7"/>
    <p:sldId id="449" r:id="rId8"/>
    <p:sldId id="451" r:id="rId9"/>
    <p:sldId id="453" r:id="rId10"/>
    <p:sldId id="454" r:id="rId11"/>
    <p:sldId id="455" r:id="rId12"/>
    <p:sldId id="476" r:id="rId13"/>
    <p:sldId id="45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378" r:id="rId25"/>
  </p:sldIdLst>
  <p:sldSz cx="1188085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774" autoAdjust="0"/>
  </p:normalViewPr>
  <p:slideViewPr>
    <p:cSldViewPr>
      <p:cViewPr varScale="1">
        <p:scale>
          <a:sx n="64" d="100"/>
          <a:sy n="64" d="100"/>
        </p:scale>
        <p:origin x="-900" y="-96"/>
      </p:cViewPr>
      <p:guideLst>
        <p:guide orient="horz" pos="2880"/>
        <p:guide orient="horz" pos="6391"/>
        <p:guide pos="2160"/>
        <p:guide pos="44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242888"/>
            <a:ext cx="20097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1064" y="2232277"/>
            <a:ext cx="1009872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2128" y="4032504"/>
            <a:ext cx="831659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561" y="2978581"/>
            <a:ext cx="3319728" cy="861774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1098" y="2180055"/>
            <a:ext cx="8198654" cy="723275"/>
          </a:xfrm>
        </p:spPr>
        <p:txBody>
          <a:bodyPr lIns="0" tIns="0" rIns="0" bIns="0"/>
          <a:lstStyle>
            <a:lvl1pPr>
              <a:defRPr sz="47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7730" y="1189853"/>
            <a:ext cx="11644018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7746" y="157913"/>
            <a:ext cx="11644018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561" y="2978581"/>
            <a:ext cx="3319728" cy="861774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1252" y="1599501"/>
            <a:ext cx="3759216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8639" y="1656207"/>
            <a:ext cx="516817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58835" y="2344140"/>
            <a:ext cx="5402646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561" y="2978581"/>
            <a:ext cx="3319728" cy="861774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293" y="288036"/>
            <a:ext cx="9742297" cy="407804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80E5C6-665C-4DA8-A2A3-0CA8014ED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7730" y="1189853"/>
            <a:ext cx="11644018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561" y="2978580"/>
            <a:ext cx="3319728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1098" y="2180055"/>
            <a:ext cx="819865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9489" y="6696836"/>
            <a:ext cx="380187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042" y="6696836"/>
            <a:ext cx="2732596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4212" y="6696836"/>
            <a:ext cx="2732596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8152">
        <a:defRPr>
          <a:latin typeface="+mn-lt"/>
          <a:ea typeface="+mn-ea"/>
          <a:cs typeface="+mn-cs"/>
        </a:defRPr>
      </a:lvl2pPr>
      <a:lvl3pPr marL="1936305">
        <a:defRPr>
          <a:latin typeface="+mn-lt"/>
          <a:ea typeface="+mn-ea"/>
          <a:cs typeface="+mn-cs"/>
        </a:defRPr>
      </a:lvl3pPr>
      <a:lvl4pPr marL="2904457">
        <a:defRPr>
          <a:latin typeface="+mn-lt"/>
          <a:ea typeface="+mn-ea"/>
          <a:cs typeface="+mn-cs"/>
        </a:defRPr>
      </a:lvl4pPr>
      <a:lvl5pPr marL="3872609">
        <a:defRPr>
          <a:latin typeface="+mn-lt"/>
          <a:ea typeface="+mn-ea"/>
          <a:cs typeface="+mn-cs"/>
        </a:defRPr>
      </a:lvl5pPr>
      <a:lvl6pPr marL="4840763">
        <a:defRPr>
          <a:latin typeface="+mn-lt"/>
          <a:ea typeface="+mn-ea"/>
          <a:cs typeface="+mn-cs"/>
        </a:defRPr>
      </a:lvl6pPr>
      <a:lvl7pPr marL="5808915">
        <a:defRPr>
          <a:latin typeface="+mn-lt"/>
          <a:ea typeface="+mn-ea"/>
          <a:cs typeface="+mn-cs"/>
        </a:defRPr>
      </a:lvl7pPr>
      <a:lvl8pPr marL="6777067">
        <a:defRPr>
          <a:latin typeface="+mn-lt"/>
          <a:ea typeface="+mn-ea"/>
          <a:cs typeface="+mn-cs"/>
        </a:defRPr>
      </a:lvl8pPr>
      <a:lvl9pPr marL="774522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8152">
        <a:defRPr>
          <a:latin typeface="+mn-lt"/>
          <a:ea typeface="+mn-ea"/>
          <a:cs typeface="+mn-cs"/>
        </a:defRPr>
      </a:lvl2pPr>
      <a:lvl3pPr marL="1936305">
        <a:defRPr>
          <a:latin typeface="+mn-lt"/>
          <a:ea typeface="+mn-ea"/>
          <a:cs typeface="+mn-cs"/>
        </a:defRPr>
      </a:lvl3pPr>
      <a:lvl4pPr marL="2904457">
        <a:defRPr>
          <a:latin typeface="+mn-lt"/>
          <a:ea typeface="+mn-ea"/>
          <a:cs typeface="+mn-cs"/>
        </a:defRPr>
      </a:lvl4pPr>
      <a:lvl5pPr marL="3872609">
        <a:defRPr>
          <a:latin typeface="+mn-lt"/>
          <a:ea typeface="+mn-ea"/>
          <a:cs typeface="+mn-cs"/>
        </a:defRPr>
      </a:lvl5pPr>
      <a:lvl6pPr marL="4840763">
        <a:defRPr>
          <a:latin typeface="+mn-lt"/>
          <a:ea typeface="+mn-ea"/>
          <a:cs typeface="+mn-cs"/>
        </a:defRPr>
      </a:lvl6pPr>
      <a:lvl7pPr marL="5808915">
        <a:defRPr>
          <a:latin typeface="+mn-lt"/>
          <a:ea typeface="+mn-ea"/>
          <a:cs typeface="+mn-cs"/>
        </a:defRPr>
      </a:lvl7pPr>
      <a:lvl8pPr marL="6777067">
        <a:defRPr>
          <a:latin typeface="+mn-lt"/>
          <a:ea typeface="+mn-ea"/>
          <a:cs typeface="+mn-cs"/>
        </a:defRPr>
      </a:lvl8pPr>
      <a:lvl9pPr marL="774522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-275358"/>
            <a:ext cx="11869073" cy="24415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4259" y="254033"/>
            <a:ext cx="8089571" cy="1170816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/>
              <a:t>Русский язык</a:t>
            </a:r>
            <a:endParaRPr sz="7400" dirty="0"/>
          </a:p>
        </p:txBody>
      </p:sp>
      <p:sp>
        <p:nvSpPr>
          <p:cNvPr id="4" name="object 4"/>
          <p:cNvSpPr txBox="1"/>
          <p:nvPr/>
        </p:nvSpPr>
        <p:spPr>
          <a:xfrm>
            <a:off x="1763535" y="2457442"/>
            <a:ext cx="8715437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А.П.Чехов</a:t>
            </a: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«Толстый и тонкий»</a:t>
            </a: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2097" y="2522810"/>
            <a:ext cx="709187" cy="2001333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02097" y="4909015"/>
            <a:ext cx="709187" cy="15394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14056" y="412042"/>
            <a:ext cx="963027" cy="111601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9798078" y="136605"/>
            <a:ext cx="1857388" cy="1616461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155267" y="983323"/>
            <a:ext cx="1142129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9940954" y="213580"/>
            <a:ext cx="1428760" cy="708945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28" name="Picture 1" descr="D:\Маме\Учительская деятельность\разные уроки\хамелеон\Anton_Chekhov_signa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2193" y="4386268"/>
            <a:ext cx="1905000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11203" y="242864"/>
            <a:ext cx="8715436" cy="677108"/>
          </a:xfrm>
        </p:spPr>
        <p:txBody>
          <a:bodyPr/>
          <a:lstStyle/>
          <a:p>
            <a:pPr algn="ctr"/>
            <a:r>
              <a:rPr lang="ru-RU" sz="4400" dirty="0" smtClean="0"/>
              <a:t>Завязка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823" y="1314434"/>
            <a:ext cx="8143932" cy="5601533"/>
          </a:xfrm>
        </p:spPr>
        <p:txBody>
          <a:bodyPr/>
          <a:lstStyle/>
          <a:p>
            <a:r>
              <a:rPr lang="ru-RU" sz="2800" b="1" dirty="0" smtClean="0"/>
              <a:t>На вокзале Николаевской железной дороги встретились два приятеля: один толстый, другой тонкий</a:t>
            </a:r>
            <a:r>
              <a:rPr lang="ru-RU" sz="2800" dirty="0" smtClean="0"/>
              <a:t>. Толстый только что пообедал на вокзале, и губы его, подёрнутые маслом, лоснились, как спелые вишни. Пахло от него хересом и </a:t>
            </a:r>
            <a:r>
              <a:rPr lang="ru-RU" sz="2800" dirty="0" err="1" smtClean="0"/>
              <a:t>флёр-д’оранжем</a:t>
            </a:r>
            <a:r>
              <a:rPr lang="ru-RU" sz="2800" dirty="0" smtClean="0"/>
              <a:t>. Тонкий же только что вышел из вагона и был навьючен чемоданами, узлами и картонками. Пахло от него ветчиной и кофейной гущей. Из-за его спины выглядывала худенькая женщина с длинным подбородком — его жена, и высокий гимназист с прищуренным глазом — его сын.</a:t>
            </a:r>
          </a:p>
          <a:p>
            <a:endParaRPr lang="ru-RU" sz="2800" dirty="0"/>
          </a:p>
        </p:txBody>
      </p:sp>
      <p:sp>
        <p:nvSpPr>
          <p:cNvPr id="22530" name="AutoShape 2" descr="Толстый и тонкий (Чехо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Толстый и тонкий (Чехо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Толстый и тонкий (Чехо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Сравнительная характеристика &quot;толстого&quot; и &quot;тонкого&quot; в рассказе &quot;Толстый и  тонкий&quot; Чех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5003" y="1314434"/>
            <a:ext cx="3429024" cy="5340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68261" y="1385872"/>
            <a:ext cx="11072890" cy="3354765"/>
          </a:xfrm>
        </p:spPr>
        <p:txBody>
          <a:bodyPr/>
          <a:lstStyle/>
          <a:p>
            <a:r>
              <a:rPr lang="ru-RU" sz="2800" dirty="0" smtClean="0"/>
              <a:t>Херес, или </a:t>
            </a:r>
            <a:r>
              <a:rPr lang="ru-RU" sz="2800" dirty="0" err="1" smtClean="0"/>
              <a:t>шéрри</a:t>
            </a:r>
            <a:r>
              <a:rPr lang="ru-RU" sz="2800" dirty="0" smtClean="0"/>
              <a:t> (город </a:t>
            </a:r>
            <a:r>
              <a:rPr lang="ru-RU" sz="2800" dirty="0" err="1" smtClean="0"/>
              <a:t>Херес-де-ла-Фронтера</a:t>
            </a:r>
            <a:r>
              <a:rPr lang="ru-RU" sz="2800" dirty="0" smtClean="0"/>
              <a:t>) —белое креплёное вино из Испании с особым способом выдержки.</a:t>
            </a:r>
          </a:p>
          <a:p>
            <a:r>
              <a:rPr lang="ru-RU" sz="2800" dirty="0" err="1" smtClean="0"/>
              <a:t>Флёр-д’оранж</a:t>
            </a:r>
            <a:r>
              <a:rPr lang="ru-RU" sz="2800" dirty="0" smtClean="0"/>
              <a:t> - белоснежные цветки померанцевого дерева (семейства Цитрусовые) или настой, экстракт из них.</a:t>
            </a:r>
          </a:p>
          <a:p>
            <a:r>
              <a:rPr lang="ru-RU" sz="2800" dirty="0" smtClean="0"/>
              <a:t>Ветчина</a:t>
            </a:r>
          </a:p>
          <a:p>
            <a:r>
              <a:rPr lang="ru-RU" sz="2800" dirty="0" smtClean="0"/>
              <a:t>Кофейная гуща</a:t>
            </a:r>
          </a:p>
          <a:p>
            <a:r>
              <a:rPr lang="ru-RU" sz="2800" dirty="0" smtClean="0"/>
              <a:t>П</a:t>
            </a:r>
            <a:r>
              <a:rPr lang="ru-RU" sz="2800" dirty="0" smtClean="0"/>
              <a:t>рищуренный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2"/>
          </p:nvPr>
        </p:nvSpPr>
        <p:spPr>
          <a:xfrm>
            <a:off x="1011203" y="242864"/>
            <a:ext cx="8715436" cy="677108"/>
          </a:xfrm>
        </p:spPr>
        <p:txBody>
          <a:bodyPr/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pic>
        <p:nvPicPr>
          <p:cNvPr id="21506" name="Picture 2" descr="https://upload.wikimedia.org/wikipedia/commons/thumb/0/0a/FLOR-ValdiviaJerez59.jpg/300px-FLOR-ValdiviaJerez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6507" y="4743458"/>
            <a:ext cx="2857500" cy="2143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508" name="Picture 4" descr="https://upload.wikimedia.org/wikipedia/commons/thumb/b/bd/Orange_Blossom.JPG/220px-Orange_Bloss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7417" y="4672020"/>
            <a:ext cx="2857518" cy="2143140"/>
          </a:xfrm>
          <a:prstGeom prst="rect">
            <a:avLst/>
          </a:prstGeom>
          <a:noFill/>
        </p:spPr>
      </p:pic>
      <p:pic>
        <p:nvPicPr>
          <p:cNvPr id="2" name="Picture 2" descr="Ветчина вареная – сайт рецептов Юлии Высоцко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0029" y="3171822"/>
            <a:ext cx="2225693" cy="1726831"/>
          </a:xfrm>
          <a:prstGeom prst="rect">
            <a:avLst/>
          </a:prstGeom>
          <a:noFill/>
        </p:spPr>
      </p:pic>
      <p:pic>
        <p:nvPicPr>
          <p:cNvPr id="3" name="Picture 4" descr="Кофейная гуща в быту: как удобрение, для чистки посуды и др.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9F4"/>
              </a:clrFrom>
              <a:clrTo>
                <a:srgbClr val="F7F9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4871" y="2814632"/>
            <a:ext cx="2828911" cy="2121683"/>
          </a:xfrm>
          <a:prstGeom prst="rect">
            <a:avLst/>
          </a:prstGeom>
          <a:noFill/>
        </p:spPr>
      </p:pic>
      <p:pic>
        <p:nvPicPr>
          <p:cNvPr id="21510" name="Picture 6" descr="Теория и практика саморазвития фотографа - Уроки фотографи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013" y="4457706"/>
            <a:ext cx="2428892" cy="2428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82575" y="314302"/>
            <a:ext cx="8072494" cy="738664"/>
          </a:xfrm>
        </p:spPr>
        <p:txBody>
          <a:bodyPr/>
          <a:lstStyle/>
          <a:p>
            <a:pPr algn="ctr"/>
            <a:r>
              <a:rPr lang="ru-RU" sz="4800" dirty="0" smtClean="0"/>
              <a:t>Как мы их назовём?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39699" y="1457310"/>
            <a:ext cx="10287072" cy="5940088"/>
          </a:xfrm>
        </p:spPr>
        <p:txBody>
          <a:bodyPr/>
          <a:lstStyle/>
          <a:p>
            <a:r>
              <a:rPr lang="ru-RU" sz="2800" dirty="0" smtClean="0"/>
              <a:t>— Порфирий! — воскликнул толстый, увидев тонкого. — Ты ли это? Голубчик мой! Сколько зим, сколько лет!</a:t>
            </a:r>
          </a:p>
          <a:p>
            <a:r>
              <a:rPr lang="ru-RU" sz="2800" dirty="0" smtClean="0"/>
              <a:t>— Батюшки! — </a:t>
            </a:r>
            <a:r>
              <a:rPr lang="ru-RU" sz="2800" dirty="0" smtClean="0">
                <a:solidFill>
                  <a:srgbClr val="002060"/>
                </a:solidFill>
              </a:rPr>
              <a:t>изумился</a:t>
            </a:r>
            <a:r>
              <a:rPr lang="ru-RU" sz="2800" dirty="0" smtClean="0"/>
              <a:t> тонкий. — Миша! </a:t>
            </a:r>
            <a:r>
              <a:rPr lang="ru-RU" sz="2800" b="1" dirty="0" smtClean="0"/>
              <a:t>Друг детства</a:t>
            </a:r>
            <a:r>
              <a:rPr lang="ru-RU" sz="2800" dirty="0" smtClean="0"/>
              <a:t>! Откуда ты взялся?</a:t>
            </a:r>
          </a:p>
          <a:p>
            <a:r>
              <a:rPr lang="ru-RU" sz="2800" b="1" dirty="0" smtClean="0"/>
              <a:t>Приятели </a:t>
            </a:r>
            <a:r>
              <a:rPr lang="ru-RU" sz="2800" dirty="0" smtClean="0"/>
              <a:t>троекратно облобызались и устремили друг на друга глаза, полные слёз. </a:t>
            </a:r>
            <a:r>
              <a:rPr lang="ru-RU" sz="2800" b="1" dirty="0" smtClean="0">
                <a:solidFill>
                  <a:srgbClr val="002060"/>
                </a:solidFill>
              </a:rPr>
              <a:t>Оба были приятно ошеломлены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Облобызаться = поцеловаться</a:t>
            </a:r>
          </a:p>
          <a:p>
            <a:r>
              <a:rPr lang="ru-RU" sz="2800" dirty="0" smtClean="0"/>
              <a:t>Ошеломить = изумить = удивить</a:t>
            </a:r>
          </a:p>
          <a:p>
            <a:r>
              <a:rPr lang="ru-RU" sz="2800" dirty="0" smtClean="0"/>
              <a:t>Устремить = </a:t>
            </a:r>
            <a:r>
              <a:rPr lang="ru-RU" sz="2800" dirty="0" smtClean="0"/>
              <a:t>направить</a:t>
            </a:r>
          </a:p>
          <a:p>
            <a:r>
              <a:rPr lang="ru-RU" sz="2800" dirty="0" smtClean="0"/>
              <a:t>Троекратно = три раза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Порфирий – греческое имя «багряный». </a:t>
            </a:r>
          </a:p>
          <a:p>
            <a:r>
              <a:rPr lang="ru-RU" sz="2800" dirty="0" smtClean="0"/>
              <a:t>Частое </a:t>
            </a:r>
            <a:r>
              <a:rPr lang="ru-RU" sz="2800" dirty="0" smtClean="0"/>
              <a:t>среди купцов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20484" name="Picture 4" descr="Форумы портала WARFORGE &gt; Золотой Дуб. РФ марины, старая клюква на новый  лад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ACAC"/>
              </a:clrFrom>
              <a:clrTo>
                <a:srgbClr val="ACAC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26573" y="4029078"/>
            <a:ext cx="1828796" cy="2743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725583" y="242864"/>
            <a:ext cx="8643998" cy="677108"/>
          </a:xfrm>
        </p:spPr>
        <p:txBody>
          <a:bodyPr/>
          <a:lstStyle/>
          <a:p>
            <a:pPr algn="ctr"/>
            <a:r>
              <a:rPr lang="ru-RU" sz="4400" dirty="0" smtClean="0"/>
              <a:t>Изменение обстановки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823" y="1314434"/>
            <a:ext cx="9001188" cy="4739759"/>
          </a:xfrm>
        </p:spPr>
        <p:txBody>
          <a:bodyPr/>
          <a:lstStyle/>
          <a:p>
            <a:r>
              <a:rPr lang="vi-VN" sz="2800" dirty="0" smtClean="0"/>
              <a:t>—</a:t>
            </a:r>
            <a:r>
              <a:rPr lang="vi-VN" sz="2800" dirty="0" smtClean="0"/>
              <a:t> Ми́лый мой! — на́чал то́нкий по́сле лобыза́ния. — Во́т не ожида́л! Во́т сюрпри́з! Ну, да погляди́ же на меня́ хороше́нько! Тако́й же </a:t>
            </a:r>
            <a:r>
              <a:rPr lang="vi-VN" sz="2800" b="1" dirty="0" smtClean="0"/>
              <a:t>краса́вец</a:t>
            </a:r>
            <a:r>
              <a:rPr lang="vi-VN" sz="2800" dirty="0" smtClean="0"/>
              <a:t>, как и бы́л! Тако́й же </a:t>
            </a:r>
            <a:r>
              <a:rPr lang="vi-VN" sz="2800" b="1" dirty="0" smtClean="0"/>
              <a:t>душо́нок и щёголь</a:t>
            </a:r>
            <a:r>
              <a:rPr lang="vi-VN" sz="2800" dirty="0" smtClean="0"/>
              <a:t>! А́х ты, го́споди! </a:t>
            </a:r>
            <a:r>
              <a:rPr lang="vi-VN" sz="2800" dirty="0" smtClean="0">
                <a:solidFill>
                  <a:srgbClr val="C00000"/>
                </a:solidFill>
              </a:rPr>
              <a:t>Ну́, что́ же ты? Бога́т? Жена́т? Я́ уже́ жена́т, как ви́дишь… Э́то вот моя́ жена́, Луи́за, урождённая Ванценба́х… лютера́нка… А э́то сы́н мой, </a:t>
            </a:r>
            <a:r>
              <a:rPr lang="vi-VN" sz="2800" dirty="0" smtClean="0"/>
              <a:t>Нафанаи́л, учени́к </a:t>
            </a:r>
            <a:r>
              <a:rPr lang="en-US" sz="2800" dirty="0" smtClean="0"/>
              <a:t>III </a:t>
            </a:r>
            <a:r>
              <a:rPr lang="vi-VN" sz="2800" dirty="0" smtClean="0"/>
              <a:t>кла́сса. Э́то, Нафа́ня, </a:t>
            </a:r>
            <a:r>
              <a:rPr lang="vi-VN" sz="2800" b="1" dirty="0" smtClean="0"/>
              <a:t>дру́г моего́ де́тства</a:t>
            </a:r>
            <a:r>
              <a:rPr lang="vi-VN" sz="2800" dirty="0" smtClean="0"/>
              <a:t>! В гимна́зии вме́сте учи́лись!</a:t>
            </a:r>
          </a:p>
          <a:p>
            <a:r>
              <a:rPr lang="vi-VN" sz="2800" dirty="0" smtClean="0"/>
              <a:t>Нафанаи́л немно́го поду́мал и сня́л ша́пку.</a:t>
            </a:r>
          </a:p>
          <a:p>
            <a:endParaRPr lang="ru-RU" sz="2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82575" y="457178"/>
            <a:ext cx="3759216" cy="446276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68261" y="1457311"/>
            <a:ext cx="9572692" cy="4216539"/>
          </a:xfrm>
        </p:spPr>
        <p:txBody>
          <a:bodyPr/>
          <a:lstStyle/>
          <a:p>
            <a:r>
              <a:rPr lang="ru-RU" sz="2800" dirty="0" smtClean="0"/>
              <a:t>Душонок – приятный в общении человек.</a:t>
            </a:r>
          </a:p>
          <a:p>
            <a:r>
              <a:rPr lang="ru-RU" sz="2800" dirty="0" smtClean="0"/>
              <a:t>Щёголь – модник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Нафанаил</a:t>
            </a:r>
            <a:r>
              <a:rPr lang="ru-RU" sz="2800" dirty="0" smtClean="0"/>
              <a:t> (иврит </a:t>
            </a:r>
            <a:r>
              <a:rPr lang="ru-RU" sz="2800" dirty="0" smtClean="0"/>
              <a:t>букв. «</a:t>
            </a:r>
            <a:r>
              <a:rPr lang="ru-RU" sz="2800" dirty="0" smtClean="0"/>
              <a:t>дар Божий») – библейское имя. Иисус</a:t>
            </a:r>
            <a:r>
              <a:rPr lang="ru-RU" sz="2800" dirty="0" smtClean="0"/>
              <a:t>, увидев </a:t>
            </a:r>
            <a:r>
              <a:rPr lang="ru-RU" sz="2800" dirty="0" err="1" smtClean="0"/>
              <a:t>Нафанаила-Варфоломея</a:t>
            </a:r>
            <a:r>
              <a:rPr lang="ru-RU" sz="2800" dirty="0" smtClean="0"/>
              <a:t> </a:t>
            </a:r>
            <a:r>
              <a:rPr lang="ru-RU" sz="2800" dirty="0" smtClean="0"/>
              <a:t>его</a:t>
            </a:r>
            <a:r>
              <a:rPr lang="ru-RU" sz="2800" dirty="0" smtClean="0"/>
              <a:t>, говорит о нём «</a:t>
            </a:r>
            <a:r>
              <a:rPr lang="ru-RU" sz="2800" i="1" dirty="0" smtClean="0"/>
              <a:t>Вот подлинно </a:t>
            </a:r>
            <a:r>
              <a:rPr lang="ru-RU" sz="2800" i="1" dirty="0" smtClean="0"/>
              <a:t>израильтянин</a:t>
            </a:r>
            <a:r>
              <a:rPr lang="ru-RU" sz="2800" i="1" dirty="0" smtClean="0"/>
              <a:t>, в котором нет </a:t>
            </a:r>
            <a:r>
              <a:rPr lang="ru-RU" sz="2800" b="1" i="1" dirty="0" smtClean="0"/>
              <a:t>лукавства</a:t>
            </a:r>
            <a:r>
              <a:rPr lang="ru-RU" sz="2800" dirty="0" smtClean="0"/>
              <a:t>».</a:t>
            </a:r>
          </a:p>
          <a:p>
            <a:r>
              <a:rPr lang="ru-RU" sz="2800" dirty="0" smtClean="0"/>
              <a:t>Женитьба на </a:t>
            </a:r>
            <a:r>
              <a:rPr lang="ru-RU" sz="2800" b="1" dirty="0" smtClean="0"/>
              <a:t>лютеранке </a:t>
            </a:r>
            <a:r>
              <a:rPr lang="ru-RU" sz="2800" dirty="0" smtClean="0"/>
              <a:t>говорит о свободе взглядов на религию или романтической истории.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11137" y="385740"/>
            <a:ext cx="3759216" cy="44627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54013" y="1385872"/>
            <a:ext cx="8215370" cy="4647426"/>
          </a:xfrm>
        </p:spPr>
        <p:txBody>
          <a:bodyPr/>
          <a:lstStyle/>
          <a:p>
            <a:r>
              <a:rPr lang="vi-VN" dirty="0" smtClean="0"/>
              <a:t>—</a:t>
            </a:r>
            <a:r>
              <a:rPr lang="vi-VN" sz="2800" dirty="0" smtClean="0"/>
              <a:t> В гимна́зии вме́сте учи́лись! — продолжа́л то́нкий. — По́мнишь, как тебя́ дразни́ли? Тебя́ дразни́ли Геростра́том за то́, что ты́ казённую кни́жку папиро́ской прожёг, а меня́ Эфиа́льтом за то́, что я я́бедничать люби́л. Хо-хо́… Детьми́ бы́ли! Не бо́йся, Нафа́ня! Подойди́ к нему́ побли́же… А э́то моя́ жена́, урождённая Ванценба́х… лютера́нка.</a:t>
            </a:r>
          </a:p>
          <a:p>
            <a:r>
              <a:rPr lang="vi-VN" sz="2800" dirty="0" smtClean="0"/>
              <a:t>Нафанаи́л немно́го поду́мал и спря́тался </a:t>
            </a:r>
            <a:endParaRPr lang="ru-RU" sz="2800" dirty="0" smtClean="0"/>
          </a:p>
          <a:p>
            <a:r>
              <a:rPr lang="vi-VN" sz="2800" dirty="0" smtClean="0"/>
              <a:t>за </a:t>
            </a:r>
            <a:r>
              <a:rPr lang="vi-VN" sz="2800" dirty="0" smtClean="0"/>
              <a:t>спи́ну отца́.</a:t>
            </a:r>
          </a:p>
          <a:p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36323" t="18945" r="38421" b="37109"/>
          <a:stretch>
            <a:fillRect/>
          </a:stretch>
        </p:blipFill>
        <p:spPr bwMode="auto">
          <a:xfrm>
            <a:off x="7869251" y="3457574"/>
            <a:ext cx="3571900" cy="3494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823" y="1385872"/>
            <a:ext cx="8358246" cy="4739759"/>
          </a:xfrm>
        </p:spPr>
        <p:txBody>
          <a:bodyPr/>
          <a:lstStyle/>
          <a:p>
            <a:r>
              <a:rPr lang="ru-RU" sz="2800" b="1" dirty="0" smtClean="0"/>
              <a:t>Герострат</a:t>
            </a:r>
            <a:r>
              <a:rPr lang="ru-RU" sz="2800" dirty="0" smtClean="0"/>
              <a:t> – житель Эфеса. Он </a:t>
            </a:r>
            <a:r>
              <a:rPr lang="ru-RU" sz="2800" dirty="0" smtClean="0"/>
              <a:t>сжёг храм Артемиды </a:t>
            </a:r>
            <a:r>
              <a:rPr lang="ru-RU" sz="2800" dirty="0" smtClean="0"/>
              <a:t>летом </a:t>
            </a:r>
            <a:r>
              <a:rPr lang="ru-RU" sz="2800" dirty="0" smtClean="0"/>
              <a:t>356 года до н. </a:t>
            </a:r>
            <a:r>
              <a:rPr lang="ru-RU" sz="2800" dirty="0" smtClean="0"/>
              <a:t>э. и сознался, </a:t>
            </a:r>
            <a:r>
              <a:rPr lang="ru-RU" sz="2800" dirty="0" smtClean="0"/>
              <a:t>что </a:t>
            </a:r>
            <a:r>
              <a:rPr lang="ru-RU" sz="2800" dirty="0" smtClean="0"/>
              <a:t>хотел остаться в истории. </a:t>
            </a:r>
          </a:p>
          <a:p>
            <a:r>
              <a:rPr lang="ru-RU" sz="2800" dirty="0" err="1" smtClean="0"/>
              <a:t>Эфесцы</a:t>
            </a:r>
            <a:r>
              <a:rPr lang="ru-RU" sz="2800" dirty="0" smtClean="0"/>
              <a:t> </a:t>
            </a:r>
            <a:r>
              <a:rPr lang="ru-RU" sz="2800" dirty="0" smtClean="0"/>
              <a:t>приговорили его к казни и постановили никогда не упоминать его имя. Однако </a:t>
            </a:r>
            <a:r>
              <a:rPr lang="ru-RU" sz="2800" dirty="0" smtClean="0"/>
              <a:t>историки рассказали о преступлении</a:t>
            </a:r>
            <a:r>
              <a:rPr lang="ru-RU" sz="2800" dirty="0" smtClean="0"/>
              <a:t> </a:t>
            </a:r>
            <a:r>
              <a:rPr lang="ru-RU" sz="2800" dirty="0" smtClean="0"/>
              <a:t>и таким </a:t>
            </a:r>
            <a:r>
              <a:rPr lang="ru-RU" sz="2800" dirty="0" smtClean="0"/>
              <a:t>образом </a:t>
            </a:r>
            <a:r>
              <a:rPr lang="ru-RU" sz="2800" dirty="0" smtClean="0"/>
              <a:t>сохранили его </a:t>
            </a:r>
            <a:r>
              <a:rPr lang="ru-RU" sz="2800" dirty="0" smtClean="0"/>
              <a:t>имя для потомков</a:t>
            </a:r>
            <a:r>
              <a:rPr lang="ru-RU" sz="2800" dirty="0" smtClean="0"/>
              <a:t>.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П</a:t>
            </a:r>
            <a:r>
              <a:rPr lang="ru-RU" sz="2800" dirty="0" smtClean="0"/>
              <a:t>ьеса</a:t>
            </a:r>
            <a:r>
              <a:rPr lang="ru-RU" sz="2800" dirty="0" smtClean="0"/>
              <a:t> Григория Горина «Забыть </a:t>
            </a:r>
            <a:r>
              <a:rPr lang="ru-RU" sz="2800" dirty="0" smtClean="0"/>
              <a:t>Герострата!»</a:t>
            </a:r>
          </a:p>
          <a:p>
            <a:r>
              <a:rPr lang="ru-RU" sz="2800" b="1" dirty="0" err="1" smtClean="0"/>
              <a:t>Эфиальт</a:t>
            </a:r>
            <a:r>
              <a:rPr lang="ru-RU" sz="2800" b="1" dirty="0" smtClean="0"/>
              <a:t> </a:t>
            </a:r>
            <a:r>
              <a:rPr lang="ru-RU" sz="2800" dirty="0" smtClean="0"/>
              <a:t> - предатель, во время сражения при Фермопилах он указал персам путь в тыл спартанцев.</a:t>
            </a:r>
            <a:endParaRPr lang="ru-RU" sz="2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82575" y="457178"/>
            <a:ext cx="3759216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0" i="0" u="none" strike="noStrike" kern="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Словарная работа</a:t>
            </a:r>
            <a:endParaRPr kumimoji="0" lang="ru-RU" sz="2900" b="0" i="0" u="none" strike="noStrike" kern="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0964" name="Picture 4" descr="Слава Герострата"/>
          <p:cNvPicPr>
            <a:picLocks noChangeAspect="1" noChangeArrowheads="1"/>
          </p:cNvPicPr>
          <p:nvPr/>
        </p:nvPicPr>
        <p:blipFill>
          <a:blip r:embed="rId2"/>
          <a:srcRect l="21973" r="19433" b="11458"/>
          <a:stretch>
            <a:fillRect/>
          </a:stretch>
        </p:blipFill>
        <p:spPr bwMode="auto">
          <a:xfrm>
            <a:off x="8583631" y="385740"/>
            <a:ext cx="2857520" cy="24288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083697" y="2886070"/>
            <a:ext cx="20546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Слава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Герострата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6" name="Picture 6" descr="Криминальное чтиво: 6 беглецов, вошедших в историю | Публикации | Вокруг  Св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0388" y="3983056"/>
            <a:ext cx="2914927" cy="2903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11137" y="457178"/>
            <a:ext cx="3759216" cy="4462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11137" y="1314434"/>
            <a:ext cx="10501386" cy="5940088"/>
          </a:xfrm>
        </p:spPr>
        <p:txBody>
          <a:bodyPr/>
          <a:lstStyle/>
          <a:p>
            <a:r>
              <a:rPr lang="vi-VN" sz="2800" dirty="0" smtClean="0"/>
              <a:t>— Ну́, как живёшь, </a:t>
            </a:r>
            <a:r>
              <a:rPr lang="vi-VN" sz="2800" b="1" dirty="0" smtClean="0"/>
              <a:t>дру́г</a:t>
            </a:r>
            <a:r>
              <a:rPr lang="vi-VN" sz="2800" dirty="0" smtClean="0"/>
              <a:t>? — спроси́л то́лстый, восто́рженно гля́дя на </a:t>
            </a:r>
            <a:r>
              <a:rPr lang="vi-VN" sz="2800" b="1" dirty="0" smtClean="0"/>
              <a:t>дру́га</a:t>
            </a:r>
            <a:r>
              <a:rPr lang="vi-VN" sz="2800" dirty="0" smtClean="0"/>
              <a:t>. — </a:t>
            </a:r>
            <a:r>
              <a:rPr lang="vi-VN" sz="2800" dirty="0" smtClean="0">
                <a:solidFill>
                  <a:srgbClr val="C00000"/>
                </a:solidFill>
              </a:rPr>
              <a:t>Слу́жишь где? Дослужи́лся?</a:t>
            </a:r>
          </a:p>
          <a:p>
            <a:r>
              <a:rPr lang="vi-VN" sz="2800" dirty="0" smtClean="0"/>
              <a:t>— Служу́, ми́лый мой! Колле́жским асе́ссором уже́ второ́й го́д и Станисла́ва име́ю. </a:t>
            </a:r>
            <a:r>
              <a:rPr lang="vi-VN" sz="2800" dirty="0" smtClean="0">
                <a:solidFill>
                  <a:srgbClr val="002060"/>
                </a:solidFill>
              </a:rPr>
              <a:t>Жа́лованье плохо́е</a:t>
            </a:r>
            <a:r>
              <a:rPr lang="vi-VN" sz="2800" dirty="0" smtClean="0"/>
              <a:t>… ну, да бо́г с ним! Жена́ уро́ки му́зыки даёт, я портсига́ры прива́тно из де́рева де́лаю. Отли́чные портсига́ры! По рублю́ за шту́ку продаю́. Е́сли кто берёт де́сять шту́к и бо́лее, тому́, понима́ешь, усту́пка. </a:t>
            </a:r>
            <a:r>
              <a:rPr lang="vi-VN" sz="2800" dirty="0" smtClean="0">
                <a:solidFill>
                  <a:srgbClr val="002060"/>
                </a:solidFill>
              </a:rPr>
              <a:t>Пробавля́емся ко́е-ка́к</a:t>
            </a:r>
            <a:r>
              <a:rPr lang="vi-VN" sz="2800" dirty="0" smtClean="0"/>
              <a:t>. Служи́л, зна́ешь, в департа́менте, а тепе́рь сюда́ переведён столонача́льником по тому́ же ве́домству… Зде́сь бу́ду служи́ть. Ну́, а ты́ как? Небо́сь, уже́ ста́тский? А́?</a:t>
            </a:r>
          </a:p>
          <a:p>
            <a:r>
              <a:rPr lang="vi-VN" sz="2800" dirty="0" smtClean="0"/>
              <a:t>— Не́т, ми́лый мой, поднима́й повы́ше, — сказа́л то́лстый. — </a:t>
            </a:r>
            <a:r>
              <a:rPr lang="vi-VN" sz="2800" dirty="0" smtClean="0">
                <a:solidFill>
                  <a:srgbClr val="C00000"/>
                </a:solidFill>
              </a:rPr>
              <a:t>Я́ уже́ до та́йного дослу́жился… Две́ звезды́ </a:t>
            </a:r>
            <a:r>
              <a:rPr lang="vi-VN" sz="2800" dirty="0" smtClean="0">
                <a:solidFill>
                  <a:srgbClr val="C00000"/>
                </a:solidFill>
              </a:rPr>
              <a:t>име́ю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vi-VN" sz="28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39699" y="528616"/>
            <a:ext cx="3759216" cy="446276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823" y="1314434"/>
            <a:ext cx="7572428" cy="5601533"/>
          </a:xfrm>
        </p:spPr>
        <p:txBody>
          <a:bodyPr/>
          <a:lstStyle/>
          <a:p>
            <a:r>
              <a:rPr lang="ru-RU" sz="2800" b="1" dirty="0" smtClean="0"/>
              <a:t>Коллежский асессор </a:t>
            </a:r>
            <a:r>
              <a:rPr lang="ru-RU" sz="2800" dirty="0" smtClean="0"/>
              <a:t>– гражданский </a:t>
            </a:r>
            <a:r>
              <a:rPr lang="ru-RU" sz="2800" dirty="0" smtClean="0"/>
              <a:t>чин </a:t>
            </a:r>
            <a:r>
              <a:rPr lang="ru-RU" sz="2800" dirty="0" smtClean="0"/>
              <a:t>в</a:t>
            </a:r>
            <a:r>
              <a:rPr lang="ru-RU" sz="2800" dirty="0" smtClean="0"/>
              <a:t> Российской империи, </a:t>
            </a:r>
            <a:r>
              <a:rPr lang="ru-RU" sz="2800" dirty="0" smtClean="0"/>
              <a:t>8-ой  класс</a:t>
            </a:r>
            <a:r>
              <a:rPr lang="ru-RU" sz="2800" dirty="0" smtClean="0"/>
              <a:t> </a:t>
            </a:r>
            <a:endParaRPr lang="ru-RU" sz="2800" dirty="0" smtClean="0"/>
          </a:p>
          <a:p>
            <a:r>
              <a:rPr lang="ru-RU" sz="2800" dirty="0" smtClean="0"/>
              <a:t>Табели </a:t>
            </a:r>
            <a:r>
              <a:rPr lang="ru-RU" sz="2800" dirty="0" smtClean="0"/>
              <a:t>о рангах</a:t>
            </a:r>
            <a:r>
              <a:rPr lang="ru-RU" sz="2800" dirty="0" smtClean="0"/>
              <a:t> (= капитану).</a:t>
            </a:r>
          </a:p>
          <a:p>
            <a:r>
              <a:rPr lang="ru-RU" sz="2800" b="1" dirty="0" smtClean="0"/>
              <a:t>Статский </a:t>
            </a:r>
            <a:r>
              <a:rPr lang="ru-RU" sz="2800" dirty="0" smtClean="0"/>
              <a:t>(государственный) </a:t>
            </a:r>
            <a:r>
              <a:rPr lang="ru-RU" sz="2800" b="1" dirty="0" smtClean="0"/>
              <a:t>советник</a:t>
            </a:r>
            <a:r>
              <a:rPr lang="ru-RU" sz="2800" dirty="0" smtClean="0"/>
              <a:t> – </a:t>
            </a:r>
            <a:r>
              <a:rPr lang="ru-RU" sz="2800" dirty="0" smtClean="0"/>
              <a:t>гражданский чин 5-го </a:t>
            </a:r>
            <a:r>
              <a:rPr lang="ru-RU" sz="2800" dirty="0" smtClean="0"/>
              <a:t>класса, вице-директор</a:t>
            </a:r>
            <a:r>
              <a:rPr lang="ru-RU" sz="2800" dirty="0" smtClean="0"/>
              <a:t> департамента, </a:t>
            </a:r>
            <a:r>
              <a:rPr lang="ru-RU" sz="2800" dirty="0" smtClean="0"/>
              <a:t>вице-губернатор, председатель </a:t>
            </a:r>
            <a:r>
              <a:rPr lang="ru-RU" sz="2800" dirty="0" smtClean="0"/>
              <a:t>казённой </a:t>
            </a:r>
            <a:r>
              <a:rPr lang="ru-RU" sz="2800" dirty="0" smtClean="0"/>
              <a:t>палаты.</a:t>
            </a:r>
          </a:p>
          <a:p>
            <a:r>
              <a:rPr lang="ru-RU" sz="2800" b="1" dirty="0" smtClean="0"/>
              <a:t>Тайный советник </a:t>
            </a:r>
            <a:r>
              <a:rPr lang="ru-RU" sz="2800" dirty="0" smtClean="0"/>
              <a:t>– </a:t>
            </a:r>
            <a:r>
              <a:rPr lang="ru-RU" sz="2800" dirty="0" smtClean="0"/>
              <a:t> гражданский чин </a:t>
            </a:r>
            <a:r>
              <a:rPr lang="ru-RU" sz="2800" dirty="0" smtClean="0"/>
              <a:t>3-го класса, </a:t>
            </a:r>
            <a:r>
              <a:rPr lang="ru-RU" sz="2800" dirty="0" smtClean="0"/>
              <a:t>сенатор, </a:t>
            </a:r>
            <a:r>
              <a:rPr lang="ru-RU" sz="2800" dirty="0" smtClean="0"/>
              <a:t>академик, министр, глава крупного</a:t>
            </a:r>
            <a:r>
              <a:rPr lang="ru-RU" sz="2800" dirty="0" smtClean="0"/>
              <a:t> </a:t>
            </a:r>
            <a:r>
              <a:rPr lang="ru-RU" sz="2800" dirty="0" smtClean="0"/>
              <a:t>департамента.</a:t>
            </a:r>
          </a:p>
          <a:p>
            <a:r>
              <a:rPr lang="ru-RU" sz="2800" b="1" dirty="0" smtClean="0"/>
              <a:t>«Две звезды</a:t>
            </a:r>
            <a:r>
              <a:rPr lang="ru-RU" sz="2800" dirty="0" smtClean="0"/>
              <a:t>» - восьмиконечные знаки </a:t>
            </a:r>
            <a:r>
              <a:rPr lang="ru-RU" sz="2800" dirty="0" smtClean="0"/>
              <a:t>отличия высших степеней орденов святого Станислава и святой Анны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4036" name="Picture 4" descr="https://upload.wikimedia.org/wikipedia/ru/thumb/e/e6/Statskij_sovetnik.jpg/250px-Statskij_sovet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6573" y="1957376"/>
            <a:ext cx="2381250" cy="3971925"/>
          </a:xfrm>
          <a:prstGeom prst="rect">
            <a:avLst/>
          </a:prstGeom>
          <a:noFill/>
        </p:spPr>
      </p:pic>
      <p:pic>
        <p:nvPicPr>
          <p:cNvPr id="44034" name="Picture 2" descr="https://upload.wikimedia.org/wikipedia/commons/thumb/5/5a/Kollezskij_asessor_1.jpg/220px-Kollezskij_asessor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4937" y="600054"/>
            <a:ext cx="2095500" cy="2676525"/>
          </a:xfrm>
          <a:prstGeom prst="rect">
            <a:avLst/>
          </a:prstGeom>
          <a:noFill/>
        </p:spPr>
      </p:pic>
      <p:pic>
        <p:nvPicPr>
          <p:cNvPr id="44038" name="Picture 6" descr="https://upload.wikimedia.org/wikipedia/commons/thumb/b/b0/Tajnyj_sovetnik.jpg/235px-Tajnyj_sovetn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6375" y="3957640"/>
            <a:ext cx="2238375" cy="29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54013" y="457178"/>
            <a:ext cx="6429420" cy="446276"/>
          </a:xfrm>
        </p:spPr>
        <p:txBody>
          <a:bodyPr/>
          <a:lstStyle/>
          <a:p>
            <a:r>
              <a:rPr lang="ru-RU" dirty="0" smtClean="0"/>
              <a:t>Что мы  узнали о тонком?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39699" y="1600186"/>
            <a:ext cx="6929486" cy="5170646"/>
          </a:xfrm>
        </p:spPr>
        <p:txBody>
          <a:bodyPr/>
          <a:lstStyle/>
          <a:p>
            <a:r>
              <a:rPr lang="ru-RU" sz="2800" dirty="0" smtClean="0"/>
              <a:t>Порфирий</a:t>
            </a:r>
          </a:p>
          <a:p>
            <a:r>
              <a:rPr lang="ru-RU" sz="2800" dirty="0" smtClean="0"/>
              <a:t>Коллежский асессор</a:t>
            </a:r>
          </a:p>
          <a:p>
            <a:r>
              <a:rPr lang="ru-RU" sz="2800" dirty="0" smtClean="0"/>
              <a:t>После гимназии – университет и</a:t>
            </a:r>
          </a:p>
          <a:p>
            <a:r>
              <a:rPr lang="ru-RU" sz="2800" dirty="0" smtClean="0"/>
              <a:t> служба не менее 14 лет.</a:t>
            </a:r>
          </a:p>
          <a:p>
            <a:r>
              <a:rPr lang="ru-RU" sz="2800" dirty="0" smtClean="0"/>
              <a:t>З</a:t>
            </a:r>
            <a:r>
              <a:rPr lang="ru-RU" sz="2800" dirty="0" smtClean="0"/>
              <a:t>а </a:t>
            </a:r>
            <a:r>
              <a:rPr lang="ru-RU" sz="2800" dirty="0" smtClean="0"/>
              <a:t>выслугу лет </a:t>
            </a:r>
            <a:r>
              <a:rPr lang="ru-RU" sz="2800" dirty="0" smtClean="0"/>
              <a:t>получил орден </a:t>
            </a:r>
            <a:r>
              <a:rPr lang="ru-RU" sz="2800" dirty="0" smtClean="0"/>
              <a:t>святого Станислава 3-й </a:t>
            </a:r>
            <a:r>
              <a:rPr lang="ru-RU" sz="2800" dirty="0" smtClean="0"/>
              <a:t>степени.</a:t>
            </a:r>
          </a:p>
          <a:p>
            <a:r>
              <a:rPr lang="ru-RU" sz="2800" dirty="0" smtClean="0"/>
              <a:t>Жена лютеранка.</a:t>
            </a:r>
          </a:p>
          <a:p>
            <a:r>
              <a:rPr lang="ru-RU" sz="2800" dirty="0" smtClean="0"/>
              <a:t>Сыну 13 лет.</a:t>
            </a:r>
          </a:p>
          <a:p>
            <a:r>
              <a:rPr lang="ru-RU" sz="2800" dirty="0" smtClean="0"/>
              <a:t>Живет небогато. Делает портсигары.</a:t>
            </a:r>
          </a:p>
          <a:p>
            <a:r>
              <a:rPr lang="ru-RU" sz="2800" dirty="0" smtClean="0"/>
              <a:t>Переведен с повышением в провинцию.</a:t>
            </a:r>
          </a:p>
          <a:p>
            <a:r>
              <a:rPr lang="ru-RU" sz="2800" dirty="0" smtClean="0"/>
              <a:t>В детстве ябедничал. Прозвище </a:t>
            </a:r>
            <a:r>
              <a:rPr lang="ru-RU" sz="2800" dirty="0" err="1" smtClean="0"/>
              <a:t>Эфиальт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7106" name="Picture 2" descr="Order of St Stanislav 1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9449" y="1385872"/>
            <a:ext cx="2119310" cy="2738801"/>
          </a:xfrm>
          <a:prstGeom prst="rect">
            <a:avLst/>
          </a:prstGeom>
          <a:noFill/>
        </p:spPr>
      </p:pic>
      <p:pic>
        <p:nvPicPr>
          <p:cNvPr id="47108" name="Picture 4" descr="Портсигар Герб РФ купить в интернет-магазине в Екатеринбурге с доставкой по  Росси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t="11578" b="11235"/>
          <a:stretch>
            <a:fillRect/>
          </a:stretch>
        </p:blipFill>
        <p:spPr bwMode="auto">
          <a:xfrm>
            <a:off x="6154739" y="1457310"/>
            <a:ext cx="2688649" cy="1857388"/>
          </a:xfrm>
          <a:prstGeom prst="rect">
            <a:avLst/>
          </a:prstGeom>
          <a:noFill/>
        </p:spPr>
      </p:pic>
      <p:pic>
        <p:nvPicPr>
          <p:cNvPr id="47110" name="Picture 6" descr="А. П. Чехов. «Толстый и тонкий»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162"/>
          <a:stretch>
            <a:fillRect/>
          </a:stretch>
        </p:blipFill>
        <p:spPr bwMode="auto">
          <a:xfrm flipH="1">
            <a:off x="8226441" y="4171954"/>
            <a:ext cx="2928958" cy="2821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11203" y="242864"/>
            <a:ext cx="9215502" cy="615553"/>
          </a:xfrm>
        </p:spPr>
        <p:txBody>
          <a:bodyPr/>
          <a:lstStyle/>
          <a:p>
            <a:pPr algn="ctr"/>
            <a:r>
              <a:rPr lang="ru-RU" sz="4000" dirty="0" smtClean="0"/>
              <a:t>Знакомство с личностью писателя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11137" y="4600582"/>
            <a:ext cx="7572428" cy="2062103"/>
          </a:xfrm>
        </p:spPr>
        <p:txBody>
          <a:bodyPr/>
          <a:lstStyle/>
          <a:p>
            <a:r>
              <a:rPr lang="ru-RU" sz="2800" dirty="0" smtClean="0"/>
              <a:t>Где родился Антон Павлович Чехов?</a:t>
            </a:r>
          </a:p>
          <a:p>
            <a:r>
              <a:rPr lang="ru-RU" sz="2800" dirty="0" smtClean="0"/>
              <a:t>Где он получил образование?</a:t>
            </a:r>
          </a:p>
          <a:p>
            <a:r>
              <a:rPr lang="ru-RU" sz="2800" dirty="0" smtClean="0"/>
              <a:t>Что можно сказать о нём по фотографии?</a:t>
            </a:r>
          </a:p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 l="2898" t="2155" r="1646" b="2729"/>
          <a:stretch>
            <a:fillRect/>
          </a:stretch>
        </p:blipFill>
        <p:spPr bwMode="auto">
          <a:xfrm>
            <a:off x="8869383" y="1457310"/>
            <a:ext cx="2500330" cy="27589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0" name="Picture 2" descr="О Таганроге - Городъ Таганрогъ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37" y="1528748"/>
            <a:ext cx="7853792" cy="2500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54013" y="314302"/>
            <a:ext cx="7143800" cy="1035428"/>
          </a:xfrm>
        </p:spPr>
        <p:txBody>
          <a:bodyPr/>
          <a:lstStyle/>
          <a:p>
            <a:r>
              <a:rPr lang="ru-RU" sz="4400" dirty="0" smtClean="0"/>
              <a:t>Что мы знаем о толстом?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25451" y="1457310"/>
            <a:ext cx="8072494" cy="3447098"/>
          </a:xfrm>
        </p:spPr>
        <p:txBody>
          <a:bodyPr/>
          <a:lstStyle/>
          <a:p>
            <a:r>
              <a:rPr lang="ru-RU" sz="2800" dirty="0" smtClean="0"/>
              <a:t>Михаил. </a:t>
            </a:r>
          </a:p>
          <a:p>
            <a:r>
              <a:rPr lang="ru-RU" sz="2800" dirty="0" smtClean="0"/>
              <a:t>Душонок, щёголь.</a:t>
            </a:r>
          </a:p>
          <a:p>
            <a:r>
              <a:rPr lang="ru-RU" sz="2800" dirty="0" smtClean="0"/>
              <a:t>Прозвище – Герострат.</a:t>
            </a:r>
          </a:p>
          <a:p>
            <a:r>
              <a:rPr lang="ru-RU" sz="2800" dirty="0" smtClean="0"/>
              <a:t>Тайный советник. </a:t>
            </a:r>
          </a:p>
          <a:p>
            <a:r>
              <a:rPr lang="ru-RU" sz="2800" dirty="0" smtClean="0"/>
              <a:t>О</a:t>
            </a:r>
            <a:r>
              <a:rPr lang="ru-RU" sz="2800" dirty="0" smtClean="0"/>
              <a:t>рдена </a:t>
            </a:r>
            <a:r>
              <a:rPr lang="ru-RU" sz="2800" dirty="0" smtClean="0"/>
              <a:t>святого Станислава и святой Анны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Остановился на пути из Петербурга в Москву.</a:t>
            </a:r>
          </a:p>
          <a:p>
            <a:endParaRPr lang="ru-RU" sz="2800" dirty="0"/>
          </a:p>
        </p:txBody>
      </p:sp>
      <p:pic>
        <p:nvPicPr>
          <p:cNvPr id="46082" name="Picture 2" descr="https://upload.wikimedia.org/wikipedia/commons/thumb/1/10/Star_to_Order_St_Stanislav_diamond.jpg/111px-Star_to_Order_St_Stanislav_diamo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6112" y="1198588"/>
            <a:ext cx="1785950" cy="1930758"/>
          </a:xfrm>
          <a:prstGeom prst="rect">
            <a:avLst/>
          </a:prstGeom>
          <a:noFill/>
        </p:spPr>
      </p:pic>
      <p:pic>
        <p:nvPicPr>
          <p:cNvPr id="46088" name="Picture 8" descr="https://upload.wikimedia.org/wikipedia/commons/thumb/4/48/Star_with_crown_to_Order_St_Anna.jpg/150px-Star_with_crown_to_Order_St_An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3499" y="1242986"/>
            <a:ext cx="1857388" cy="1857388"/>
          </a:xfrm>
          <a:prstGeom prst="rect">
            <a:avLst/>
          </a:prstGeom>
          <a:noFill/>
        </p:spPr>
      </p:pic>
      <p:pic>
        <p:nvPicPr>
          <p:cNvPr id="46090" name="Picture 10" descr="А. П. Чехов. «Толстый и тонкий»"/>
          <p:cNvPicPr>
            <a:picLocks noChangeAspect="1" noChangeArrowheads="1"/>
          </p:cNvPicPr>
          <p:nvPr/>
        </p:nvPicPr>
        <p:blipFill>
          <a:blip r:embed="rId4"/>
          <a:srcRect l="64865"/>
          <a:stretch>
            <a:fillRect/>
          </a:stretch>
        </p:blipFill>
        <p:spPr bwMode="auto">
          <a:xfrm>
            <a:off x="9512325" y="3600450"/>
            <a:ext cx="2044912" cy="3271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39699" y="457178"/>
            <a:ext cx="3759216" cy="4462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39699" y="1314434"/>
            <a:ext cx="7358114" cy="5643602"/>
          </a:xfrm>
        </p:spPr>
        <p:txBody>
          <a:bodyPr/>
          <a:lstStyle/>
          <a:p>
            <a:r>
              <a:rPr lang="vi-VN" sz="2800" dirty="0" smtClean="0"/>
              <a:t>То́нкий вдру́г побледне́л, окамене́л, но ско́ро лицо́ его́ искриви́лось во все́ сто́роны широча́йшей улы́бкой; каза́лось, что от лица́ и гла́з его́ посы́пались и́скры. Са́м он съёжился, сго́рбился, су́зился… Его́ чемода́ны, узлы́ и карто́нки съёжились, помо́рщились… Дли́нный подборо́док жены́ ста́л ещё длинне́е; Нафанаи́л вы́тянулся во фру́нт и застегну́л все́ пу́говки своего́ мунди́ра…</a:t>
            </a:r>
          </a:p>
          <a:p>
            <a:r>
              <a:rPr lang="vi-VN" sz="2800" dirty="0" smtClean="0"/>
              <a:t>— Я́, ва́ше превосходи́тельство… О́чень прия́тно-с! </a:t>
            </a:r>
            <a:r>
              <a:rPr lang="vi-VN" sz="2800" dirty="0" smtClean="0">
                <a:solidFill>
                  <a:srgbClr val="C00000"/>
                </a:solidFill>
              </a:rPr>
              <a:t>Дру́г, мо́жно сказа́ть, де́тства </a:t>
            </a:r>
            <a:r>
              <a:rPr lang="vi-VN" sz="2800" dirty="0" smtClean="0"/>
              <a:t>и вдру́г вы́шли в таки́е вельмо́жи-с! Хи-хи́-с</a:t>
            </a:r>
            <a:r>
              <a:rPr lang="vi-VN" sz="2800" dirty="0" smtClean="0"/>
              <a:t>.</a:t>
            </a:r>
            <a:endParaRPr lang="vi-VN" sz="2800" dirty="0" smtClean="0"/>
          </a:p>
        </p:txBody>
      </p:sp>
      <p:pic>
        <p:nvPicPr>
          <p:cNvPr id="6" name="Picture 4" descr="Антон Чехов: &quot;Толстый и тонкий&quot;. | УЧИМСЯ ВМЕС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0454" y="1242997"/>
            <a:ext cx="3744025" cy="371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823" y="1457310"/>
            <a:ext cx="7358114" cy="4647426"/>
          </a:xfrm>
        </p:spPr>
        <p:txBody>
          <a:bodyPr/>
          <a:lstStyle/>
          <a:p>
            <a:r>
              <a:rPr lang="vi-VN" sz="2800" dirty="0" smtClean="0"/>
              <a:t>— Ну, по́лно! — помо́рщился то́лстый. — Для чего́ э́тот то́н? </a:t>
            </a:r>
            <a:r>
              <a:rPr lang="vi-VN" sz="2800" dirty="0" smtClean="0">
                <a:solidFill>
                  <a:srgbClr val="C00000"/>
                </a:solidFill>
              </a:rPr>
              <a:t>Мы́ с тобо́й друзья́ де́тства</a:t>
            </a:r>
            <a:r>
              <a:rPr lang="vi-VN" sz="2800" dirty="0" smtClean="0"/>
              <a:t> — и к чему́ тут э́то чинопочита́ние!</a:t>
            </a:r>
          </a:p>
          <a:p>
            <a:r>
              <a:rPr lang="vi-VN" sz="2800" dirty="0" smtClean="0"/>
              <a:t>— Поми́луйте… Что́ вы-с… — захихи́кал то́нкий, ещё бо́лее съёживаясь. — Ми́лостивое внима́ние ва́шего превосходите́льства… вро́де ка́к бы живи́тельной вла́ги… Э́то вот, ва́ше превосходи́тельство, сы́н мой Нафанаи́л… жена́ Луи́за, лютера́нка, </a:t>
            </a:r>
            <a:r>
              <a:rPr lang="vi-VN" sz="2800" dirty="0" smtClean="0">
                <a:solidFill>
                  <a:srgbClr val="C00000"/>
                </a:solidFill>
              </a:rPr>
              <a:t>не́которым о́бразом</a:t>
            </a:r>
            <a:r>
              <a:rPr lang="vi-VN" sz="2800" dirty="0" smtClean="0"/>
              <a:t>…</a:t>
            </a:r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49154" name="AutoShape 2" descr="Антон Чехов: &quot;Толстый и тонкий&quot;. | УЧИМСЯ ВМЕС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Толстый и тонкий» (А.П.Чехов). Слуш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5003" y="3057496"/>
            <a:ext cx="3465672" cy="414340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68261" y="314302"/>
            <a:ext cx="3759216" cy="677108"/>
          </a:xfrm>
        </p:spPr>
        <p:txBody>
          <a:bodyPr/>
          <a:lstStyle/>
          <a:p>
            <a:r>
              <a:rPr lang="ru-RU" sz="4400" dirty="0" smtClean="0"/>
              <a:t>Концовка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39699" y="1457310"/>
            <a:ext cx="7500990" cy="5078313"/>
          </a:xfrm>
        </p:spPr>
        <p:txBody>
          <a:bodyPr/>
          <a:lstStyle/>
          <a:p>
            <a:r>
              <a:rPr lang="vi-VN" sz="2800" dirty="0" smtClean="0"/>
              <a:t>То́лстый хоте́л бы́ло возрази́ть что́-то, но </a:t>
            </a:r>
            <a:r>
              <a:rPr lang="ru-RU" sz="2800" dirty="0" smtClean="0"/>
              <a:t>  </a:t>
            </a:r>
            <a:r>
              <a:rPr lang="vi-VN" sz="2800" dirty="0" smtClean="0"/>
              <a:t>на </a:t>
            </a:r>
            <a:r>
              <a:rPr lang="vi-VN" sz="2800" dirty="0" smtClean="0"/>
              <a:t>лице́ у то́нкого бы́ло напи́сано сто́лько благогове́ния, сла́дости и почти́тельной кислоты́, что та́йного сове́тника стошни́ло. О́н отверну́лся от то́нкого и по́дал ему́ на проща́нье ру́ку.</a:t>
            </a:r>
          </a:p>
          <a:p>
            <a:r>
              <a:rPr lang="vi-VN" sz="2800" dirty="0" smtClean="0"/>
              <a:t>То́нкий пожа́л три́ па́льца, поклони́лся все́м ту́ловищем и захихи́кал, как кита́ец: «хи-хи-хи́». Жена́ улыбну́лась. Нафанаи́л ша́ркнул ного́й и урони́л фура́жку. </a:t>
            </a:r>
            <a:r>
              <a:rPr lang="vi-VN" sz="2800" b="1" dirty="0" smtClean="0">
                <a:solidFill>
                  <a:srgbClr val="002060"/>
                </a:solidFill>
              </a:rPr>
              <a:t>Все тро́е бы́ли прия́тно ошеломлены́.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54079" y="6386532"/>
            <a:ext cx="6022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чем разница начала и концовки?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Picture 4" descr="Толстый и тонкий (Чехов) — читать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2127" y="1314434"/>
            <a:ext cx="3357586" cy="3435931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21498" t="7226" r="21400" b="16601"/>
          <a:stretch>
            <a:fillRect/>
          </a:stretch>
        </p:blipFill>
        <p:spPr bwMode="auto">
          <a:xfrm>
            <a:off x="8440755" y="4814896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83037" y="1457310"/>
            <a:ext cx="4500594" cy="2179320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200" dirty="0" smtClean="0"/>
              <a:t>Прочитать рассказ А.П.Чехова. Посмотреть фильм «Смешные люди»</a:t>
            </a:r>
            <a:endParaRPr lang="ru-RU" sz="3200" dirty="0"/>
          </a:p>
        </p:txBody>
      </p:sp>
      <p:pic>
        <p:nvPicPr>
          <p:cNvPr id="1026" name="Picture 2" descr="Чехов Антон. Толстый и тонкий [AUDIO] - Все для студе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575" y="1806777"/>
            <a:ext cx="3214710" cy="488929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22047" t="5273" r="20851" b="17578"/>
          <a:stretch>
            <a:fillRect/>
          </a:stretch>
        </p:blipFill>
        <p:spPr bwMode="auto">
          <a:xfrm>
            <a:off x="6654805" y="3671888"/>
            <a:ext cx="404393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>
            <a:spLocks noGrp="1"/>
          </p:cNvSpPr>
          <p:nvPr>
            <p:ph sz="half" idx="2"/>
          </p:nvPr>
        </p:nvSpPr>
        <p:spPr>
          <a:xfrm>
            <a:off x="582575" y="314303"/>
            <a:ext cx="11072890" cy="857256"/>
          </a:xfrm>
        </p:spPr>
        <p:txBody>
          <a:bodyPr/>
          <a:lstStyle/>
          <a:p>
            <a:r>
              <a:rPr lang="ru-RU" sz="4400" dirty="0" smtClean="0"/>
              <a:t>Задание для самостоятельной работы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39699" y="1385872"/>
            <a:ext cx="6500858" cy="1723549"/>
          </a:xfrm>
        </p:spPr>
        <p:txBody>
          <a:bodyPr/>
          <a:lstStyle/>
          <a:p>
            <a:r>
              <a:rPr lang="ru-RU" sz="2800" dirty="0" smtClean="0"/>
              <a:t>Когда Чехов начал писать рассказы?. </a:t>
            </a:r>
          </a:p>
          <a:p>
            <a:r>
              <a:rPr lang="ru-RU" sz="2800" dirty="0" smtClean="0"/>
              <a:t> В каком журнале появились первые произведения Чехова??</a:t>
            </a:r>
          </a:p>
          <a:p>
            <a:endParaRPr lang="ru-RU" sz="2800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2"/>
          </p:nvPr>
        </p:nvSpPr>
        <p:spPr>
          <a:xfrm>
            <a:off x="1011203" y="242864"/>
            <a:ext cx="9215502" cy="615553"/>
          </a:xfrm>
        </p:spPr>
        <p:txBody>
          <a:bodyPr/>
          <a:lstStyle/>
          <a:p>
            <a:pPr algn="ctr"/>
            <a:r>
              <a:rPr lang="ru-RU" sz="4000" dirty="0" smtClean="0"/>
              <a:t>Знакомство с личностью писателя</a:t>
            </a:r>
            <a:endParaRPr lang="ru-RU" sz="4000" dirty="0"/>
          </a:p>
        </p:txBody>
      </p:sp>
      <p:pic>
        <p:nvPicPr>
          <p:cNvPr id="31746" name="Picture 2" descr="Стрекоза и Юный старец – новости за 6 ноября 2019 года | Аукционный дом  «Литфонд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2563" y="2814632"/>
            <a:ext cx="2778287" cy="405228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748" name="Picture 4" descr="Стрекоза». № 1-52 за 1885 год. Художественно-Юмористический журнал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49028">
            <a:off x="5748298" y="2871712"/>
            <a:ext cx="2734968" cy="39337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4871" y="1100120"/>
            <a:ext cx="2748430" cy="285037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2641" y="2882036"/>
            <a:ext cx="3500462" cy="38928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68261" y="5743590"/>
            <a:ext cx="9358378" cy="1078348"/>
          </a:xfrm>
        </p:spPr>
        <p:txBody>
          <a:bodyPr/>
          <a:lstStyle/>
          <a:p>
            <a:r>
              <a:rPr lang="ru-RU" sz="2800" dirty="0" smtClean="0"/>
              <a:t>Кто перевел рассказы А.П.Чехова на узбекский язык?</a:t>
            </a:r>
            <a:endParaRPr lang="ru-RU" sz="2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11203" y="242864"/>
            <a:ext cx="921550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Знакомство с личностью писателя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1986" name="Picture 2" descr="Абдулла Каххар | Онлайн каталог художников Узбекистана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82575" y="1314434"/>
            <a:ext cx="3370939" cy="41719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988" name="Picture 4" descr="Неизвестный Ташкент: Дом-музей Абдуллы Каххар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789" y="1385872"/>
            <a:ext cx="6356238" cy="407196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7202" y="1242996"/>
            <a:ext cx="2324326" cy="24288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97153" y="4957772"/>
            <a:ext cx="8858312" cy="1292662"/>
          </a:xfrm>
        </p:spPr>
        <p:txBody>
          <a:bodyPr/>
          <a:lstStyle/>
          <a:p>
            <a:r>
              <a:rPr lang="ru-RU" sz="2800" dirty="0" smtClean="0"/>
              <a:t>«Он создал новые, совершенно новые, по-моему, для всего мира формы письма, подобных которым </a:t>
            </a:r>
          </a:p>
          <a:p>
            <a:r>
              <a:rPr lang="ru-RU" sz="2800" dirty="0" smtClean="0"/>
              <a:t>я не встречал нигде…»..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>
            <a:off x="2011335" y="1242996"/>
            <a:ext cx="2864921" cy="3429024"/>
          </a:xfrm>
          <a:prstGeom prst="ellips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8197" t="1641" r="13035" b="21574"/>
          <a:stretch>
            <a:fillRect/>
          </a:stretch>
        </p:blipFill>
        <p:spPr bwMode="auto">
          <a:xfrm flipH="1">
            <a:off x="7154871" y="1242996"/>
            <a:ext cx="2857520" cy="3518573"/>
          </a:xfrm>
          <a:prstGeom prst="ellips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368261" y="4402846"/>
            <a:ext cx="1928826" cy="2355086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511269" y="242864"/>
            <a:ext cx="9358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«Чехов – это Пушкин в прозе»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439831" y="242864"/>
            <a:ext cx="8929750" cy="677108"/>
          </a:xfrm>
        </p:spPr>
        <p:txBody>
          <a:bodyPr/>
          <a:lstStyle/>
          <a:p>
            <a:pPr algn="ctr"/>
            <a:r>
              <a:rPr lang="ru-RU" sz="4400" dirty="0" smtClean="0"/>
              <a:t>«Краткость – сестра таланта»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011203" y="1814500"/>
            <a:ext cx="5346384" cy="378565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- яркое заглавие,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значащие имена и фамилии,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сюжет строится на остром необычном положении,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динамичное действие,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выразительные детали,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диалоги героев как в театре,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простая, ясная речь автора.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6309" y="1457310"/>
            <a:ext cx="3445503" cy="513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225517" y="242865"/>
            <a:ext cx="8358246" cy="677108"/>
          </a:xfrm>
        </p:spPr>
        <p:txBody>
          <a:bodyPr/>
          <a:lstStyle/>
          <a:p>
            <a:pPr algn="ctr"/>
            <a:r>
              <a:rPr lang="ru-RU" sz="4400" dirty="0" smtClean="0"/>
              <a:t>Рассказ «Толстый и тонкий»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823" y="5743590"/>
            <a:ext cx="11144328" cy="1292662"/>
          </a:xfrm>
        </p:spPr>
        <p:txBody>
          <a:bodyPr/>
          <a:lstStyle/>
          <a:p>
            <a:r>
              <a:rPr lang="ru-RU" sz="2800" dirty="0" smtClean="0"/>
              <a:t>Рассказ впервые опубликован в 1883 году в юмористическом литературно-художественном еженедельном журнале «Осколки». Подпись: А. </a:t>
            </a:r>
            <a:r>
              <a:rPr lang="ru-RU" sz="2800" dirty="0" err="1" smtClean="0"/>
              <a:t>Чехонте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Picture 2" descr="D:\Маме\Учительская деятельность\разные уроки\хамелеон\000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385" y="1314434"/>
            <a:ext cx="2796129" cy="414340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4343" y="1385872"/>
            <a:ext cx="2959574" cy="41434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7615" y="1385872"/>
            <a:ext cx="2652712" cy="41552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 r="7821" b="3869"/>
          <a:stretch>
            <a:fillRect/>
          </a:stretch>
        </p:blipFill>
        <p:spPr bwMode="auto">
          <a:xfrm>
            <a:off x="9155135" y="1457310"/>
            <a:ext cx="2500331" cy="401568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82575" y="242864"/>
            <a:ext cx="10144196" cy="615553"/>
          </a:xfrm>
        </p:spPr>
        <p:txBody>
          <a:bodyPr/>
          <a:lstStyle/>
          <a:p>
            <a:pPr algn="ctr"/>
            <a:r>
              <a:rPr lang="ru-RU" sz="4000" dirty="0" smtClean="0"/>
              <a:t>В чём смысл названия рассказа?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154343" y="6029342"/>
            <a:ext cx="48577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сценка     стоп-кадр</a:t>
            </a:r>
            <a:endParaRPr lang="ru-RU" dirty="0"/>
          </a:p>
        </p:txBody>
      </p:sp>
      <p:pic>
        <p:nvPicPr>
          <p:cNvPr id="25602" name="Picture 2" descr="Толстый и тонкий. Повести и рассказы by Anton Chekh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61" y="1528748"/>
            <a:ext cx="3129697" cy="414340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604" name="Picture 4" descr="Повести и рассказ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0491" y="1528748"/>
            <a:ext cx="2953993" cy="407196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608" name="Picture 8" descr="Книга «Толстый и тонкий» Антон Чехов купить на YAKABOO.ua |  978-5-389-15292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1532" y="1528748"/>
            <a:ext cx="2906567" cy="414340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225517" y="171427"/>
            <a:ext cx="7072362" cy="677108"/>
          </a:xfrm>
        </p:spPr>
        <p:txBody>
          <a:bodyPr/>
          <a:lstStyle/>
          <a:p>
            <a:pPr algn="ctr"/>
            <a:r>
              <a:rPr lang="ru-RU" sz="4400" dirty="0" smtClean="0"/>
              <a:t>Место действия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68261" y="5386400"/>
            <a:ext cx="10787138" cy="1477328"/>
          </a:xfrm>
        </p:spPr>
        <p:txBody>
          <a:bodyPr/>
          <a:lstStyle/>
          <a:p>
            <a:r>
              <a:rPr lang="ru-RU" sz="3200" dirty="0" smtClean="0"/>
              <a:t>Вокзал Николаевской железной дороги в Петербурге.</a:t>
            </a:r>
          </a:p>
          <a:p>
            <a:r>
              <a:rPr lang="ru-RU" sz="3200" dirty="0" smtClean="0"/>
              <a:t>Служащие железной дороги в Твери.</a:t>
            </a:r>
          </a:p>
          <a:p>
            <a:r>
              <a:rPr lang="ru-RU" sz="3200" dirty="0" smtClean="0"/>
              <a:t>Станция 3-го класса.</a:t>
            </a:r>
            <a:endParaRPr lang="ru-RU" sz="3200" dirty="0"/>
          </a:p>
        </p:txBody>
      </p:sp>
      <p:pic>
        <p:nvPicPr>
          <p:cNvPr id="23554" name="Picture 2" descr="Николаевская железная дорога.: history_foto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23" y="1171558"/>
            <a:ext cx="4071966" cy="3053975"/>
          </a:xfrm>
          <a:prstGeom prst="rect">
            <a:avLst/>
          </a:prstGeom>
          <a:noFill/>
        </p:spPr>
      </p:pic>
      <p:pic>
        <p:nvPicPr>
          <p:cNvPr id="23556" name="Picture 4" descr="File:Станция 3 класса Петербурго-Московской жд. Кольб. 1846.jpg"/>
          <p:cNvPicPr>
            <a:picLocks noChangeAspect="1" noChangeArrowheads="1"/>
          </p:cNvPicPr>
          <p:nvPr/>
        </p:nvPicPr>
        <p:blipFill>
          <a:blip r:embed="rId3"/>
          <a:srcRect l="13125" r="11395" b="33451"/>
          <a:stretch>
            <a:fillRect/>
          </a:stretch>
        </p:blipFill>
        <p:spPr bwMode="auto">
          <a:xfrm>
            <a:off x="6583367" y="1314434"/>
            <a:ext cx="4929222" cy="3085680"/>
          </a:xfrm>
          <a:prstGeom prst="rect">
            <a:avLst/>
          </a:prstGeom>
          <a:noFill/>
        </p:spPr>
      </p:pic>
      <p:pic>
        <p:nvPicPr>
          <p:cNvPr id="23558" name="Picture 6" descr="https://upload.wikimedia.org/wikipedia/commons/thumb/9/93/Railway_station_Tver._46.jpg/300px-Railway_station_Tver._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8723" y="2814632"/>
            <a:ext cx="340954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7573</TotalTime>
  <Words>613</Words>
  <Application>Microsoft Office PowerPoint</Application>
  <PresentationFormat>Произвольный</PresentationFormat>
  <Paragraphs>111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866</cp:revision>
  <dcterms:created xsi:type="dcterms:W3CDTF">2020-04-09T07:32:19Z</dcterms:created>
  <dcterms:modified xsi:type="dcterms:W3CDTF">2020-10-18T15:25:26Z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