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80" r:id="rId2"/>
    <p:sldId id="415" r:id="rId3"/>
    <p:sldId id="379" r:id="rId4"/>
    <p:sldId id="467" r:id="rId5"/>
    <p:sldId id="450" r:id="rId6"/>
    <p:sldId id="449" r:id="rId7"/>
    <p:sldId id="453" r:id="rId8"/>
    <p:sldId id="454" r:id="rId9"/>
    <p:sldId id="455" r:id="rId10"/>
    <p:sldId id="457" r:id="rId11"/>
    <p:sldId id="456" r:id="rId12"/>
    <p:sldId id="459" r:id="rId13"/>
    <p:sldId id="458" r:id="rId14"/>
    <p:sldId id="461" r:id="rId15"/>
    <p:sldId id="462" r:id="rId16"/>
    <p:sldId id="452" r:id="rId17"/>
    <p:sldId id="451" r:id="rId18"/>
    <p:sldId id="464" r:id="rId19"/>
    <p:sldId id="463" r:id="rId20"/>
    <p:sldId id="465" r:id="rId21"/>
    <p:sldId id="466" r:id="rId2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00A8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2409" autoAdjust="0"/>
  </p:normalViewPr>
  <p:slideViewPr>
    <p:cSldViewPr>
      <p:cViewPr varScale="1">
        <p:scale>
          <a:sx n="60" d="100"/>
          <a:sy n="60" d="100"/>
        </p:scale>
        <p:origin x="-858" y="-96"/>
      </p:cViewPr>
      <p:guideLst>
        <p:guide orient="horz" pos="2880"/>
        <p:guide orient="horz" pos="6391"/>
        <p:guide pos="2327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одновременно, последовательно;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поочерёдно</a:t>
          </a:r>
          <a:r>
            <a:rPr lang="ru-RU" sz="3600" dirty="0" smtClean="0">
              <a:latin typeface="Arial" pitchFamily="34" charset="0"/>
              <a:cs typeface="Arial" pitchFamily="34" charset="0"/>
            </a:rPr>
            <a:t>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/>
            <a:t>противопоставляются или противоречат друг другу.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одновременно, последовательно;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поочерёдно</a:t>
          </a:r>
          <a:r>
            <a:rPr lang="ru-RU" sz="3600" dirty="0" smtClean="0">
              <a:latin typeface="Arial" pitchFamily="34" charset="0"/>
              <a:cs typeface="Arial" pitchFamily="34" charset="0"/>
            </a:rPr>
            <a:t>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/>
            <a:t>противопоставляются или противоречат друг другу.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 custLinFactNeighborX="-426" custLinFactNeighborY="-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BED29-680B-4197-9A8E-F69F3DAF3EAE}" type="presOf" srcId="{D04ABFA8-7904-45FB-AF2C-7449BD89C99D}" destId="{A5DF0E25-5A13-41DB-8E41-5BE95C2D578C}" srcOrd="0" destOrd="0" presId="urn:microsoft.com/office/officeart/2005/8/layout/chevron2"/>
    <dgm:cxn modelId="{BC9CD841-EE27-44ED-9273-0434A93B1236}" type="presOf" srcId="{A2CDB74B-31DB-45FF-88FE-5D8AA4D10CAD}" destId="{0EB44FF6-5E89-4996-805E-942CDD35A176}" srcOrd="0" destOrd="0" presId="urn:microsoft.com/office/officeart/2005/8/layout/chevron2"/>
    <dgm:cxn modelId="{A5A6960E-6CDB-4ED5-A9D6-AD6BAFBD3DF1}" type="presOf" srcId="{4C9A9843-A0CB-40F1-961E-80BE990839B7}" destId="{F0CC10CE-394A-4AAD-9AB1-58B4509C3DB1}" srcOrd="0" destOrd="0" presId="urn:microsoft.com/office/officeart/2005/8/layout/chevron2"/>
    <dgm:cxn modelId="{BF72626F-179E-4734-864E-711DBB027C51}" type="presOf" srcId="{B7975532-1A88-41F5-875D-4ADAAF4DA0F4}" destId="{7BEE4076-CA6C-490B-BB0E-0487D88FE7DD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FDCE60A0-2EF0-4B1A-B386-9A66C587D111}" type="presOf" srcId="{0E6E15E1-B53C-4765-9487-17655BD0C3CB}" destId="{2EFBEF8F-D011-4090-8183-E58FDACFE3E8}" srcOrd="0" destOrd="0" presId="urn:microsoft.com/office/officeart/2005/8/layout/chevron2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EB4493DC-943B-4936-A4EF-DD9A0F566BEF}" type="presOf" srcId="{890EEF95-D8F2-4D5F-BA8E-A4EDF0125D41}" destId="{4A3E2AA6-F356-4903-8782-4766A94E5C4A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3A65EEC8-A311-4F87-8804-F1F81E264129}" type="presOf" srcId="{9D85395B-3487-4D50-8112-2831CA3DA419}" destId="{FB74238E-9E9A-4553-B5DF-CCDF2822CA8F}" srcOrd="0" destOrd="0" presId="urn:microsoft.com/office/officeart/2005/8/layout/chevron2"/>
    <dgm:cxn modelId="{04F140D4-4B09-4439-B529-D4625426307E}" type="presParOf" srcId="{FB74238E-9E9A-4553-B5DF-CCDF2822CA8F}" destId="{612D3238-7C3F-44FF-9A0A-1574B8F385E7}" srcOrd="0" destOrd="0" presId="urn:microsoft.com/office/officeart/2005/8/layout/chevron2"/>
    <dgm:cxn modelId="{16C5D6F3-557D-4644-922E-1B8AD865A3C9}" type="presParOf" srcId="{612D3238-7C3F-44FF-9A0A-1574B8F385E7}" destId="{F0CC10CE-394A-4AAD-9AB1-58B4509C3DB1}" srcOrd="0" destOrd="0" presId="urn:microsoft.com/office/officeart/2005/8/layout/chevron2"/>
    <dgm:cxn modelId="{55267A08-BC73-4B7B-BF58-1A93C7074754}" type="presParOf" srcId="{612D3238-7C3F-44FF-9A0A-1574B8F385E7}" destId="{2EFBEF8F-D011-4090-8183-E58FDACFE3E8}" srcOrd="1" destOrd="0" presId="urn:microsoft.com/office/officeart/2005/8/layout/chevron2"/>
    <dgm:cxn modelId="{9124199B-D22E-4910-88DC-4537A65E5863}" type="presParOf" srcId="{FB74238E-9E9A-4553-B5DF-CCDF2822CA8F}" destId="{B073EC52-E8C8-484D-A7D5-FBEA9C27DB74}" srcOrd="1" destOrd="0" presId="urn:microsoft.com/office/officeart/2005/8/layout/chevron2"/>
    <dgm:cxn modelId="{656578FB-95F2-4D33-AE98-59BF8FE9028C}" type="presParOf" srcId="{FB74238E-9E9A-4553-B5DF-CCDF2822CA8F}" destId="{1D7E4400-B756-4587-93CB-28F8159EC874}" srcOrd="2" destOrd="0" presId="urn:microsoft.com/office/officeart/2005/8/layout/chevron2"/>
    <dgm:cxn modelId="{9220F0EA-C386-4358-8703-E93A3F2026AF}" type="presParOf" srcId="{1D7E4400-B756-4587-93CB-28F8159EC874}" destId="{7BEE4076-CA6C-490B-BB0E-0487D88FE7DD}" srcOrd="0" destOrd="0" presId="urn:microsoft.com/office/officeart/2005/8/layout/chevron2"/>
    <dgm:cxn modelId="{40EBBEAF-F426-46AA-98CB-EF5538561028}" type="presParOf" srcId="{1D7E4400-B756-4587-93CB-28F8159EC874}" destId="{4A3E2AA6-F356-4903-8782-4766A94E5C4A}" srcOrd="1" destOrd="0" presId="urn:microsoft.com/office/officeart/2005/8/layout/chevron2"/>
    <dgm:cxn modelId="{510C26FF-ABAC-4224-A011-D1EC8C64F01E}" type="presParOf" srcId="{FB74238E-9E9A-4553-B5DF-CCDF2822CA8F}" destId="{53766628-950E-4CE6-A5AD-8FEC55178EDE}" srcOrd="3" destOrd="0" presId="urn:microsoft.com/office/officeart/2005/8/layout/chevron2"/>
    <dgm:cxn modelId="{740149AA-7825-41AC-B23E-878C9E2C744F}" type="presParOf" srcId="{FB74238E-9E9A-4553-B5DF-CCDF2822CA8F}" destId="{90D56CE2-DD1F-4F3D-92B5-1855DF6A4BAB}" srcOrd="4" destOrd="0" presId="urn:microsoft.com/office/officeart/2005/8/layout/chevron2"/>
    <dgm:cxn modelId="{D67CFE1B-E52B-4F2A-A60F-99F450CD0680}" type="presParOf" srcId="{90D56CE2-DD1F-4F3D-92B5-1855DF6A4BAB}" destId="{0EB44FF6-5E89-4996-805E-942CDD35A176}" srcOrd="0" destOrd="0" presId="urn:microsoft.com/office/officeart/2005/8/layout/chevron2"/>
    <dgm:cxn modelId="{2D3F2BEF-8E00-4F27-8FD6-E94B25915769}" type="presParOf" srcId="{90D56CE2-DD1F-4F3D-92B5-1855DF6A4BAB}" destId="{A5DF0E25-5A13-41DB-8E41-5BE95C2D578C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устроено сложное 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</a:t>
          </a:r>
          <a:r>
            <a:rPr lang="ru-RU" sz="3200" kern="1200" smtClean="0">
              <a:latin typeface="Arial" pitchFamily="34" charset="0"/>
              <a:cs typeface="Arial" pitchFamily="34" charset="0"/>
            </a:rPr>
            <a:t>устроено сложносочиненное 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предложение;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связаны между собой части сложносочиненного предложения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9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1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00206" y="2457442"/>
            <a:ext cx="10429948" cy="3828098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Сложносочинённые предложения</a:t>
            </a:r>
          </a:p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  <a:p>
            <a:pPr marL="13684"/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4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4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4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08" y="2522809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08" y="4909014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1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grpSp>
        <p:nvGrpSpPr>
          <p:cNvPr id="29" name="object 10"/>
          <p:cNvGrpSpPr/>
          <p:nvPr/>
        </p:nvGrpSpPr>
        <p:grpSpPr>
          <a:xfrm>
            <a:off x="10557415" y="136604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23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4" y="213579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 l="61823" t="45312" r="29392" b="39063"/>
          <a:stretch>
            <a:fillRect/>
          </a:stretch>
        </p:blipFill>
        <p:spPr bwMode="auto">
          <a:xfrm>
            <a:off x="8472502" y="352901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957" t="39453" r="16764" b="18555"/>
          <a:stretch>
            <a:fillRect/>
          </a:stretch>
        </p:blipFill>
        <p:spPr bwMode="auto">
          <a:xfrm>
            <a:off x="257132" y="1314434"/>
            <a:ext cx="9144064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2884" y="314302"/>
            <a:ext cx="40505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Учим пословицы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48" name="Picture 4" descr="Не место красит человека, а человек место... » Смешные Анекдоты Истории  Цитаты Афоризмы Стишки Картинки прикольные Иг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08" y="4171954"/>
            <a:ext cx="2995109" cy="2708469"/>
          </a:xfrm>
          <a:prstGeom prst="rect">
            <a:avLst/>
          </a:prstGeom>
          <a:noFill/>
        </p:spPr>
      </p:pic>
      <p:pic>
        <p:nvPicPr>
          <p:cNvPr id="13314" name="Picture 2" descr="Плутар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4072" y="1385872"/>
            <a:ext cx="2643206" cy="346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408" t="22851" r="15666" b="24414"/>
          <a:stretch>
            <a:fillRect/>
          </a:stretch>
        </p:blipFill>
        <p:spPr bwMode="auto">
          <a:xfrm>
            <a:off x="257132" y="1528748"/>
            <a:ext cx="9358378" cy="3857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2884" y="314302"/>
            <a:ext cx="40505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Учим пословицы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Петр Гринев - характер, история, любовь, Маша Миронова, личность - 24С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24" y="1314434"/>
            <a:ext cx="2571768" cy="34290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857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8143932" cy="3570208"/>
          </a:xfrm>
        </p:spPr>
        <p:txBody>
          <a:bodyPr/>
          <a:lstStyle/>
          <a:p>
            <a:r>
              <a:rPr lang="ru-RU" sz="2800" dirty="0" smtClean="0"/>
              <a:t>Запишите предложения. Укажите </a:t>
            </a:r>
            <a:r>
              <a:rPr lang="ru-RU" sz="2800" dirty="0" smtClean="0"/>
              <a:t>в них грамматические основы, </a:t>
            </a:r>
            <a:r>
              <a:rPr lang="ru-RU" sz="2800" dirty="0" smtClean="0"/>
              <a:t>назовите </a:t>
            </a:r>
            <a:r>
              <a:rPr lang="ru-RU" sz="2800" dirty="0" smtClean="0"/>
              <a:t>союзы. </a:t>
            </a:r>
            <a:endParaRPr lang="ru-RU" sz="2800" dirty="0" smtClean="0"/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  Всё </a:t>
            </a:r>
            <a:r>
              <a:rPr lang="ru-RU" sz="2800" dirty="0" smtClean="0"/>
              <a:t>проходит, </a:t>
            </a:r>
            <a:r>
              <a:rPr lang="ru-RU" sz="2800" b="1" dirty="0" smtClean="0">
                <a:solidFill>
                  <a:srgbClr val="C00000"/>
                </a:solidFill>
              </a:rPr>
              <a:t>да</a:t>
            </a:r>
            <a:r>
              <a:rPr lang="ru-RU" sz="2800" dirty="0" smtClean="0"/>
              <a:t> не </a:t>
            </a:r>
            <a:r>
              <a:rPr lang="ru-RU" sz="2800" dirty="0" smtClean="0"/>
              <a:t>всё забывается. </a:t>
            </a:r>
            <a:r>
              <a:rPr lang="ru-RU" sz="2800" dirty="0" smtClean="0"/>
              <a:t>(И.Бунин)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 В </a:t>
            </a:r>
            <a:r>
              <a:rPr lang="ru-RU" sz="2800" dirty="0" smtClean="0"/>
              <a:t>мире существует много языков, но все люди одинаково плачут и одинаково смеются.</a:t>
            </a:r>
          </a:p>
          <a:p>
            <a:endParaRPr lang="ru-RU" dirty="0"/>
          </a:p>
        </p:txBody>
      </p:sp>
      <p:pic>
        <p:nvPicPr>
          <p:cNvPr id="1026" name="Picture 2" descr="Виктор Лихоносов. Мой Бунин - Насле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9890" y="1314434"/>
            <a:ext cx="2152650" cy="2857500"/>
          </a:xfrm>
          <a:prstGeom prst="rect">
            <a:avLst/>
          </a:prstGeom>
          <a:noFill/>
        </p:spPr>
      </p:pic>
      <p:pic>
        <p:nvPicPr>
          <p:cNvPr id="1028" name="Picture 4" descr="Книга: &quot;Жизнь Арсеньева&quot; - Иван Бунин. Купить книгу, читать рецензии | ISBN  978-5-4444-3860-2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8094">
            <a:off x="9119829" y="3618211"/>
            <a:ext cx="1697467" cy="26474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857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11144328" cy="4431983"/>
          </a:xfrm>
        </p:spPr>
        <p:txBody>
          <a:bodyPr/>
          <a:lstStyle/>
          <a:p>
            <a:r>
              <a:rPr lang="ru-RU" sz="2800" dirty="0" smtClean="0"/>
              <a:t>Запишите предложения. Укажите </a:t>
            </a:r>
            <a:r>
              <a:rPr lang="ru-RU" sz="2800" dirty="0" smtClean="0"/>
              <a:t>в них грамматические основы, </a:t>
            </a:r>
            <a:r>
              <a:rPr lang="ru-RU" sz="2800" dirty="0" smtClean="0"/>
              <a:t>назовите </a:t>
            </a:r>
            <a:r>
              <a:rPr lang="ru-RU" sz="2800" dirty="0" smtClean="0"/>
              <a:t>союзы.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 </a:t>
            </a:r>
            <a:r>
              <a:rPr lang="ru-RU" sz="2800" u="sng" dirty="0" smtClean="0"/>
              <a:t>Всё</a:t>
            </a:r>
            <a:r>
              <a:rPr lang="ru-RU" sz="2800" dirty="0" smtClean="0"/>
              <a:t> </a:t>
            </a:r>
            <a:r>
              <a:rPr lang="ru-RU" sz="2800" u="dbl" dirty="0" smtClean="0"/>
              <a:t>проходит</a:t>
            </a:r>
            <a:r>
              <a:rPr lang="ru-RU" sz="2800" dirty="0" smtClean="0"/>
              <a:t>, да не </a:t>
            </a:r>
            <a:r>
              <a:rPr lang="ru-RU" sz="2800" u="sng" dirty="0" smtClean="0"/>
              <a:t>всё</a:t>
            </a:r>
            <a:r>
              <a:rPr lang="ru-RU" sz="2800" dirty="0" smtClean="0"/>
              <a:t> </a:t>
            </a:r>
            <a:r>
              <a:rPr lang="ru-RU" sz="2800" u="dbl" dirty="0" smtClean="0"/>
              <a:t>забывается</a:t>
            </a:r>
            <a:r>
              <a:rPr lang="ru-RU" sz="2800" dirty="0" smtClean="0"/>
              <a:t> (И.Бунин</a:t>
            </a:r>
            <a:r>
              <a:rPr lang="ru-RU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 smtClean="0"/>
              <a:t>                              </a:t>
            </a:r>
            <a:r>
              <a:rPr lang="en-US" sz="2800" dirty="0" smtClean="0"/>
              <a:t>[  ]</a:t>
            </a:r>
            <a:r>
              <a:rPr lang="ru-RU" sz="2800" dirty="0" smtClean="0"/>
              <a:t>, да </a:t>
            </a:r>
            <a:r>
              <a:rPr lang="en-US" sz="2800" dirty="0" smtClean="0"/>
              <a:t>[  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  В </a:t>
            </a:r>
            <a:r>
              <a:rPr lang="ru-RU" sz="2800" dirty="0" smtClean="0"/>
              <a:t>мире</a:t>
            </a:r>
            <a:r>
              <a:rPr lang="ru-RU" sz="2800" u="dbl" dirty="0" smtClean="0"/>
              <a:t> существует</a:t>
            </a:r>
            <a:r>
              <a:rPr lang="ru-RU" sz="2800" dirty="0" smtClean="0"/>
              <a:t> </a:t>
            </a:r>
            <a:r>
              <a:rPr lang="ru-RU" sz="2800" u="sng" dirty="0" smtClean="0"/>
              <a:t>много языков</a:t>
            </a:r>
            <a:r>
              <a:rPr lang="ru-RU" sz="2800" dirty="0" smtClean="0"/>
              <a:t>, но все </a:t>
            </a:r>
            <a:r>
              <a:rPr lang="ru-RU" sz="2800" u="sng" dirty="0" smtClean="0"/>
              <a:t>люди</a:t>
            </a:r>
            <a:r>
              <a:rPr lang="ru-RU" sz="2800" dirty="0" smtClean="0"/>
              <a:t> одинаково </a:t>
            </a:r>
            <a:r>
              <a:rPr lang="ru-RU" sz="2800" u="dbl" dirty="0" smtClean="0"/>
              <a:t>плачут</a:t>
            </a:r>
            <a:r>
              <a:rPr lang="ru-RU" sz="2800" dirty="0" smtClean="0"/>
              <a:t> и одинаково </a:t>
            </a:r>
            <a:r>
              <a:rPr lang="ru-RU" sz="2800" u="dbl" dirty="0" smtClean="0"/>
              <a:t>смеются</a:t>
            </a:r>
            <a:r>
              <a:rPr lang="ru-RU" sz="2800" u="db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                              </a:t>
            </a:r>
            <a:r>
              <a:rPr lang="en-US" sz="2800" dirty="0" smtClean="0"/>
              <a:t>[  </a:t>
            </a:r>
            <a:r>
              <a:rPr lang="en-US" sz="2800" dirty="0" smtClean="0"/>
              <a:t>]</a:t>
            </a:r>
            <a:r>
              <a:rPr lang="ru-RU" sz="2800" dirty="0" smtClean="0"/>
              <a:t>, </a:t>
            </a:r>
            <a:r>
              <a:rPr lang="ru-RU" sz="2800" dirty="0" smtClean="0"/>
              <a:t>но  </a:t>
            </a:r>
            <a:r>
              <a:rPr lang="en-US" sz="2800" dirty="0" smtClean="0"/>
              <a:t>[  ]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58386" y="4957772"/>
            <a:ext cx="17988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/>
              <a:t> = но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Задание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385872"/>
            <a:ext cx="11215766" cy="4308872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800" dirty="0" smtClean="0"/>
              <a:t>Прочитайте предложения с </a:t>
            </a:r>
            <a:r>
              <a:rPr lang="ru-RU" sz="2800" dirty="0" smtClean="0"/>
              <a:t>правильной </a:t>
            </a:r>
            <a:r>
              <a:rPr lang="ru-RU" sz="2800" dirty="0" smtClean="0"/>
              <a:t>интонацией. </a:t>
            </a:r>
            <a:endParaRPr lang="ru-RU" sz="2800" dirty="0" smtClean="0"/>
          </a:p>
          <a:p>
            <a:r>
              <a:rPr lang="ru-RU" sz="2800" dirty="0" smtClean="0"/>
              <a:t>Определите смысловые отношения </a:t>
            </a:r>
            <a:r>
              <a:rPr lang="ru-RU" sz="2800" dirty="0" smtClean="0"/>
              <a:t>между </a:t>
            </a:r>
            <a:r>
              <a:rPr lang="ru-RU" sz="2800" dirty="0" smtClean="0"/>
              <a:t>частями. </a:t>
            </a:r>
          </a:p>
          <a:p>
            <a:r>
              <a:rPr lang="ru-RU" sz="2800" dirty="0" smtClean="0"/>
              <a:t>Что </a:t>
            </a:r>
            <a:r>
              <a:rPr lang="ru-RU" sz="2800" dirty="0" smtClean="0"/>
              <a:t>выражают </a:t>
            </a:r>
            <a:r>
              <a:rPr lang="ru-RU" sz="2800" dirty="0" smtClean="0"/>
              <a:t>предложения </a:t>
            </a:r>
            <a:r>
              <a:rPr lang="ru-RU" sz="2800" dirty="0" smtClean="0"/>
              <a:t>— совет или приказ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2800" dirty="0" smtClean="0"/>
              <a:t>1. Будь любознателен </a:t>
            </a:r>
            <a:r>
              <a:rPr lang="ru-RU" sz="2800" dirty="0" smtClean="0"/>
              <a:t>и многое тебе откроется. </a:t>
            </a:r>
            <a:endParaRPr lang="ru-RU" sz="28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2800" dirty="0" smtClean="0"/>
              <a:t>2</a:t>
            </a:r>
            <a:r>
              <a:rPr lang="ru-RU" sz="2800" dirty="0" smtClean="0"/>
              <a:t>. Будь </a:t>
            </a:r>
            <a:r>
              <a:rPr lang="ru-RU" sz="2800" dirty="0" smtClean="0"/>
              <a:t>мудр и </a:t>
            </a:r>
            <a:r>
              <a:rPr lang="ru-RU" sz="2800" dirty="0" smtClean="0"/>
              <a:t>многих ошибок ты сумеешь избежать. </a:t>
            </a:r>
            <a:endParaRPr lang="ru-RU" sz="28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2800" dirty="0" smtClean="0"/>
              <a:t>3</a:t>
            </a:r>
            <a:r>
              <a:rPr lang="ru-RU" sz="2800" dirty="0" smtClean="0"/>
              <a:t>. Люб</a:t>
            </a:r>
            <a:r>
              <a:rPr lang="ru-RU" sz="2800" b="1" dirty="0" smtClean="0"/>
              <a:t>и</a:t>
            </a:r>
            <a:r>
              <a:rPr lang="ru-RU" sz="2800" dirty="0" smtClean="0"/>
              <a:t> людей даже с их </a:t>
            </a:r>
            <a:r>
              <a:rPr lang="ru-RU" sz="2800" dirty="0" smtClean="0"/>
              <a:t>слабостями </a:t>
            </a:r>
            <a:r>
              <a:rPr lang="ru-RU" sz="2800" dirty="0" smtClean="0"/>
              <a:t>и люди полюбят тебя. </a:t>
            </a:r>
            <a:endParaRPr lang="ru-RU" sz="28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2800" dirty="0" smtClean="0"/>
              <a:t>4</a:t>
            </a:r>
            <a:r>
              <a:rPr lang="ru-RU" sz="2800" dirty="0" smtClean="0"/>
              <a:t>. Будь </a:t>
            </a:r>
            <a:r>
              <a:rPr lang="ru-RU" sz="2800" dirty="0" smtClean="0"/>
              <a:t>отважен </a:t>
            </a:r>
            <a:r>
              <a:rPr lang="ru-RU" sz="2800" dirty="0" smtClean="0"/>
              <a:t>и ты победишь.</a:t>
            </a:r>
            <a:endParaRPr lang="ru-RU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0615642" y="1814500"/>
            <a:ext cx="1428760" cy="294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43610" y="5386400"/>
            <a:ext cx="5061468" cy="1267837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овелительное наклонение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uyruq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mayli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5760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Задание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385872"/>
            <a:ext cx="11215766" cy="495520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800" dirty="0" smtClean="0"/>
              <a:t>Прочитайте предложения с </a:t>
            </a:r>
            <a:r>
              <a:rPr lang="ru-RU" sz="2800" dirty="0" smtClean="0"/>
              <a:t>правильной </a:t>
            </a:r>
            <a:r>
              <a:rPr lang="ru-RU" sz="2800" dirty="0" smtClean="0"/>
              <a:t>интонацией. </a:t>
            </a:r>
            <a:endParaRPr lang="ru-RU" sz="2800" dirty="0" smtClean="0"/>
          </a:p>
          <a:p>
            <a:r>
              <a:rPr lang="ru-RU" sz="2800" dirty="0" smtClean="0"/>
              <a:t>Определите смысловые отношения </a:t>
            </a:r>
            <a:r>
              <a:rPr lang="ru-RU" sz="2800" dirty="0" smtClean="0"/>
              <a:t>между </a:t>
            </a:r>
            <a:r>
              <a:rPr lang="ru-RU" sz="2800" dirty="0" smtClean="0"/>
              <a:t>частями. </a:t>
            </a:r>
          </a:p>
          <a:p>
            <a:r>
              <a:rPr lang="ru-RU" sz="2800" dirty="0" smtClean="0"/>
              <a:t>Что </a:t>
            </a:r>
            <a:r>
              <a:rPr lang="ru-RU" sz="2800" dirty="0" smtClean="0"/>
              <a:t>выражают </a:t>
            </a:r>
            <a:r>
              <a:rPr lang="ru-RU" sz="2800" dirty="0" smtClean="0"/>
              <a:t>предложения </a:t>
            </a:r>
            <a:r>
              <a:rPr lang="ru-RU" sz="2800" dirty="0" smtClean="0"/>
              <a:t>— совет или приказ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1</a:t>
            </a:r>
            <a:r>
              <a:rPr lang="ru-RU" sz="2800" dirty="0" smtClean="0"/>
              <a:t>. </a:t>
            </a:r>
            <a:r>
              <a:rPr lang="ru-RU" sz="2800" u="dbl" dirty="0" smtClean="0"/>
              <a:t>Будь любознателен</a:t>
            </a:r>
            <a:r>
              <a:rPr lang="ru-RU" sz="2800" dirty="0" smtClean="0"/>
              <a:t>, и </a:t>
            </a:r>
            <a:r>
              <a:rPr lang="ru-RU" sz="2800" u="sng" dirty="0" smtClean="0"/>
              <a:t>многое</a:t>
            </a:r>
            <a:r>
              <a:rPr lang="ru-RU" sz="2800" dirty="0" smtClean="0"/>
              <a:t> тебе </a:t>
            </a:r>
            <a:r>
              <a:rPr lang="ru-RU" sz="2800" u="dbl" dirty="0" smtClean="0"/>
              <a:t>откроется</a:t>
            </a:r>
            <a:r>
              <a:rPr lang="ru-RU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2. </a:t>
            </a:r>
            <a:r>
              <a:rPr lang="ru-RU" sz="2800" u="dbl" dirty="0" smtClean="0"/>
              <a:t>Будь мудр</a:t>
            </a:r>
            <a:r>
              <a:rPr lang="ru-RU" sz="2800" dirty="0" smtClean="0"/>
              <a:t>, и многих ошибок </a:t>
            </a:r>
            <a:r>
              <a:rPr lang="ru-RU" sz="2800" u="sng" dirty="0" smtClean="0"/>
              <a:t>ты</a:t>
            </a:r>
            <a:r>
              <a:rPr lang="ru-RU" sz="2800" dirty="0" smtClean="0"/>
              <a:t> </a:t>
            </a:r>
            <a:r>
              <a:rPr lang="ru-RU" sz="2800" u="dbl" dirty="0" smtClean="0"/>
              <a:t>сумеешь избежать</a:t>
            </a:r>
            <a:r>
              <a:rPr lang="ru-RU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3. </a:t>
            </a:r>
            <a:r>
              <a:rPr lang="ru-RU" sz="2800" u="dbl" dirty="0" smtClean="0"/>
              <a:t>Люби</a:t>
            </a:r>
            <a:r>
              <a:rPr lang="ru-RU" sz="2800" dirty="0" smtClean="0"/>
              <a:t> людей даже с их слабостями, и </a:t>
            </a:r>
            <a:r>
              <a:rPr lang="ru-RU" sz="2800" u="sng" dirty="0" smtClean="0"/>
              <a:t>люди</a:t>
            </a:r>
            <a:r>
              <a:rPr lang="ru-RU" sz="2800" dirty="0" smtClean="0"/>
              <a:t> </a:t>
            </a:r>
            <a:r>
              <a:rPr lang="ru-RU" sz="2800" u="dbl" dirty="0" smtClean="0"/>
              <a:t>полюбят</a:t>
            </a:r>
            <a:r>
              <a:rPr lang="ru-RU" sz="2800" dirty="0" smtClean="0"/>
              <a:t> тебя.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4. </a:t>
            </a:r>
            <a:r>
              <a:rPr lang="ru-RU" sz="2800" u="dbl" dirty="0" smtClean="0"/>
              <a:t>Будь отважен</a:t>
            </a:r>
            <a:r>
              <a:rPr lang="ru-RU" sz="2800" dirty="0" smtClean="0"/>
              <a:t>, и </a:t>
            </a:r>
            <a:r>
              <a:rPr lang="ru-RU" sz="2800" u="sng" dirty="0" smtClean="0"/>
              <a:t>ты</a:t>
            </a:r>
            <a:r>
              <a:rPr lang="ru-RU" sz="2800" dirty="0" smtClean="0"/>
              <a:t> победишь. </a:t>
            </a:r>
          </a:p>
          <a:p>
            <a:pPr marL="514350" indent="-514350">
              <a:lnSpc>
                <a:spcPct val="150000"/>
              </a:lnSpc>
            </a:pPr>
            <a:endParaRPr lang="ru-RU" sz="2800" dirty="0"/>
          </a:p>
        </p:txBody>
      </p:sp>
      <p:sp>
        <p:nvSpPr>
          <p:cNvPr id="5" name="Куб 4"/>
          <p:cNvSpPr/>
          <p:nvPr/>
        </p:nvSpPr>
        <p:spPr>
          <a:xfrm>
            <a:off x="3900470" y="5600714"/>
            <a:ext cx="3786214" cy="1267837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последовательно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ketma-ket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1262" y="2600318"/>
            <a:ext cx="11923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тогда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900602" y="2886070"/>
            <a:ext cx="4929222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5400000">
            <a:off x="8241432" y="2273156"/>
            <a:ext cx="1344051" cy="3167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1"/>
          </p:cNvCxnSpPr>
          <p:nvPr/>
        </p:nvCxnSpPr>
        <p:spPr>
          <a:xfrm rot="10800000" flipV="1">
            <a:off x="3257528" y="2892706"/>
            <a:ext cx="6643734" cy="1064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757594" y="3243260"/>
            <a:ext cx="6572296" cy="19288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D:\клипарт\род\0_a7007_66fbbb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401196" y="4171954"/>
            <a:ext cx="3023232" cy="271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972700" y="181450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33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10787138" cy="5170646"/>
          </a:xfrm>
        </p:spPr>
        <p:txBody>
          <a:bodyPr/>
          <a:lstStyle/>
          <a:p>
            <a:r>
              <a:rPr lang="ru-RU" sz="2400" dirty="0" smtClean="0"/>
              <a:t>Из пар предложений составьте сложносочинённое предложение. Обратите внимание на порядок частей предложения. </a:t>
            </a:r>
          </a:p>
          <a:p>
            <a:endParaRPr lang="ru-RU" sz="2800" dirty="0" smtClean="0"/>
          </a:p>
          <a:p>
            <a:r>
              <a:rPr lang="ru-RU" sz="2800" dirty="0" smtClean="0"/>
              <a:t>1) Я открываю окна. В комнату вливается поток свежего воздуха.  </a:t>
            </a:r>
          </a:p>
          <a:p>
            <a:r>
              <a:rPr lang="ru-RU" sz="2800" dirty="0" smtClean="0"/>
              <a:t>2) Утро выдалось ясное. На небе не было ни облачка. </a:t>
            </a:r>
          </a:p>
          <a:p>
            <a:r>
              <a:rPr lang="ru-RU" sz="2800" dirty="0" smtClean="0"/>
              <a:t>3) Наступил вечер. На дорогу легли тени от огромных деревьев. </a:t>
            </a:r>
          </a:p>
          <a:p>
            <a:r>
              <a:rPr lang="ru-RU" sz="2800" dirty="0" smtClean="0"/>
              <a:t>4) Ему было 65 лет. Он многое повидал в этой жизни. </a:t>
            </a:r>
          </a:p>
          <a:p>
            <a:r>
              <a:rPr lang="ru-RU" sz="2800" dirty="0" smtClean="0"/>
              <a:t>5) Сегодня суббота. В школу идти не надо. </a:t>
            </a:r>
          </a:p>
          <a:p>
            <a:r>
              <a:rPr lang="ru-RU" sz="2800" dirty="0" smtClean="0"/>
              <a:t>6) Вода в реке было чистая и прозрачная. Мы с удовольствием искупались. </a:t>
            </a:r>
          </a:p>
          <a:p>
            <a:r>
              <a:rPr lang="ru-RU" sz="2800" dirty="0" smtClean="0"/>
              <a:t>7) Гроза закончилась. Только мокрые листья и лужи на дорогах напоминали о ней.</a:t>
            </a: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5708" y="1600186"/>
            <a:ext cx="1357322" cy="22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72700" y="4243392"/>
            <a:ext cx="2422223" cy="940653"/>
          </a:xfrm>
          <a:prstGeom prst="cube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почему?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85740"/>
            <a:ext cx="4050550" cy="677108"/>
          </a:xfrm>
        </p:spPr>
        <p:txBody>
          <a:bodyPr/>
          <a:lstStyle/>
          <a:p>
            <a:r>
              <a:rPr lang="ru-RU" sz="4400" dirty="0" smtClean="0"/>
              <a:t>Упражнение 33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11715832" cy="58169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1) Я открываю окна, </a:t>
            </a:r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dirty="0" smtClean="0"/>
              <a:t>в комнату вливается поток свежего воздуха. 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2) </a:t>
            </a:r>
            <a:r>
              <a:rPr lang="ru-RU" sz="2800" b="1" dirty="0" smtClean="0">
                <a:solidFill>
                  <a:srgbClr val="002060"/>
                </a:solidFill>
              </a:rPr>
              <a:t>Утро выдалось ясное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на небе не было ни облачка.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3) </a:t>
            </a:r>
            <a:r>
              <a:rPr lang="ru-RU" sz="2800" b="1" dirty="0" smtClean="0">
                <a:solidFill>
                  <a:srgbClr val="002060"/>
                </a:solidFill>
              </a:rPr>
              <a:t>Наступил вечер</a:t>
            </a:r>
            <a:r>
              <a:rPr lang="ru-RU" sz="2800" dirty="0" smtClean="0"/>
              <a:t>, и на дорогу легли тени от огромных деревьев.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4) Ему было 65 лет,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он многое повидал в этой жизни.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5) </a:t>
            </a:r>
            <a:r>
              <a:rPr lang="ru-RU" sz="2800" b="1" dirty="0" smtClean="0">
                <a:solidFill>
                  <a:srgbClr val="002060"/>
                </a:solidFill>
              </a:rPr>
              <a:t>Сегодня суббота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в школу идти не надо.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6) </a:t>
            </a:r>
            <a:r>
              <a:rPr lang="ru-RU" sz="2800" dirty="0" smtClean="0">
                <a:solidFill>
                  <a:schemeClr val="tx1"/>
                </a:solidFill>
              </a:rPr>
              <a:t>Вода в реке было чистая и прозрачная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мы с удовольствием искупались.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7) Гроза закончилась,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только мокрые листья и лужи на дорогах напоминали о ней.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58254" y="3814764"/>
            <a:ext cx="3062295" cy="940653"/>
          </a:xfrm>
          <a:prstGeom prst="cube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, и поэтому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Загадки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242996"/>
            <a:ext cx="8572560" cy="560153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Виден край, </a:t>
            </a:r>
            <a:r>
              <a:rPr lang="ru-RU" sz="2800" dirty="0" smtClean="0">
                <a:solidFill>
                  <a:srgbClr val="002060"/>
                </a:solidFill>
              </a:rPr>
              <a:t>да</a:t>
            </a:r>
            <a:r>
              <a:rPr lang="ru-RU" sz="2800" dirty="0" smtClean="0"/>
              <a:t> не дойдёшь.</a:t>
            </a:r>
          </a:p>
          <a:p>
            <a:pPr marL="514350" indent="-514350"/>
            <a:r>
              <a:rPr lang="ru-RU" sz="2800" dirty="0" smtClean="0"/>
              <a:t>2. Двое глядят, </a:t>
            </a:r>
            <a:r>
              <a:rPr lang="ru-RU" sz="2800" dirty="0" smtClean="0">
                <a:solidFill>
                  <a:srgbClr val="002060"/>
                </a:solidFill>
              </a:rPr>
              <a:t>да</a:t>
            </a:r>
            <a:r>
              <a:rPr lang="ru-RU" sz="2800" dirty="0" smtClean="0"/>
              <a:t> двое слушают.</a:t>
            </a:r>
          </a:p>
          <a:p>
            <a:pPr marL="514350" indent="-514350"/>
            <a:r>
              <a:rPr lang="ru-RU" sz="2800" dirty="0" smtClean="0"/>
              <a:t>3</a:t>
            </a:r>
            <a:r>
              <a:rPr lang="ru-RU" sz="2800" dirty="0" smtClean="0"/>
              <a:t>. Ты пойдёшь, </a:t>
            </a:r>
            <a:r>
              <a:rPr lang="ru-RU" sz="2800" dirty="0" smtClean="0">
                <a:solidFill>
                  <a:srgbClr val="002060"/>
                </a:solidFill>
              </a:rPr>
              <a:t>и</a:t>
            </a:r>
            <a:r>
              <a:rPr lang="ru-RU" sz="2800" dirty="0" smtClean="0"/>
              <a:t> она пойдёт.</a:t>
            </a:r>
          </a:p>
          <a:p>
            <a:pPr marL="514350" indent="-514350"/>
            <a:r>
              <a:rPr lang="ru-RU" sz="2800" dirty="0" smtClean="0"/>
              <a:t>4</a:t>
            </a:r>
            <a:r>
              <a:rPr lang="ru-RU" sz="2800" dirty="0" smtClean="0"/>
              <a:t>. Его бьют, </a:t>
            </a:r>
            <a:r>
              <a:rPr lang="ru-RU" sz="2800" dirty="0" smtClean="0">
                <a:solidFill>
                  <a:srgbClr val="002060"/>
                </a:solidFill>
              </a:rPr>
              <a:t>а</a:t>
            </a:r>
            <a:r>
              <a:rPr lang="ru-RU" sz="2800" dirty="0" smtClean="0"/>
              <a:t> он не плачет и ещё быстрее скачет.</a:t>
            </a:r>
          </a:p>
          <a:p>
            <a:pPr marL="514350" indent="-514350"/>
            <a:r>
              <a:rPr lang="ru-RU" sz="2800" dirty="0" smtClean="0"/>
              <a:t>5</a:t>
            </a:r>
            <a:r>
              <a:rPr lang="ru-RU" sz="2800" dirty="0" smtClean="0"/>
              <a:t>. Тучек нет на горизонте, </a:t>
            </a:r>
            <a:r>
              <a:rPr lang="ru-RU" sz="2800" dirty="0" smtClean="0">
                <a:solidFill>
                  <a:srgbClr val="002060"/>
                </a:solidFill>
              </a:rPr>
              <a:t>но</a:t>
            </a:r>
            <a:r>
              <a:rPr lang="ru-RU" sz="2800" dirty="0" smtClean="0"/>
              <a:t> раскрылся в небе зонтик.</a:t>
            </a:r>
          </a:p>
          <a:p>
            <a:pPr marL="514350" indent="-514350"/>
            <a:r>
              <a:rPr lang="ru-RU" sz="2800" dirty="0" smtClean="0"/>
              <a:t>6</a:t>
            </a:r>
            <a:r>
              <a:rPr lang="ru-RU" sz="2800" dirty="0" smtClean="0"/>
              <a:t>. Тебе дали, </a:t>
            </a:r>
            <a:r>
              <a:rPr lang="ru-RU" sz="2800" dirty="0" smtClean="0">
                <a:solidFill>
                  <a:srgbClr val="002060"/>
                </a:solidFill>
              </a:rPr>
              <a:t>а</a:t>
            </a:r>
            <a:r>
              <a:rPr lang="ru-RU" sz="2800" dirty="0" smtClean="0"/>
              <a:t> люди пользуются.</a:t>
            </a:r>
          </a:p>
          <a:p>
            <a:pPr marL="514350" indent="-514350"/>
            <a:r>
              <a:rPr lang="ru-RU" sz="2800" dirty="0" smtClean="0"/>
              <a:t>7</a:t>
            </a:r>
            <a:r>
              <a:rPr lang="ru-RU" sz="2800" dirty="0" smtClean="0"/>
              <a:t>. Под землёй огонь горит, </a:t>
            </a:r>
            <a:r>
              <a:rPr lang="ru-RU" sz="2800" dirty="0" smtClean="0">
                <a:solidFill>
                  <a:srgbClr val="002060"/>
                </a:solidFill>
              </a:rPr>
              <a:t>а</a:t>
            </a:r>
            <a:r>
              <a:rPr lang="ru-RU" sz="2800" dirty="0" smtClean="0"/>
              <a:t> снаружи дым видно.</a:t>
            </a:r>
          </a:p>
          <a:p>
            <a:pPr marL="514350" indent="-514350"/>
            <a:r>
              <a:rPr lang="ru-RU" sz="2800" dirty="0" smtClean="0"/>
              <a:t>8</a:t>
            </a:r>
            <a:r>
              <a:rPr lang="ru-RU" sz="2800" dirty="0" smtClean="0"/>
              <a:t>. В круглом домике, в окошке</a:t>
            </a:r>
          </a:p>
          <a:p>
            <a:pPr marL="514350" indent="-514350"/>
            <a:r>
              <a:rPr lang="ru-RU" sz="2800" dirty="0" smtClean="0"/>
              <a:t>    ходят сёстры по дорожке. </a:t>
            </a:r>
          </a:p>
          <a:p>
            <a:pPr marL="514350" indent="-514350"/>
            <a:r>
              <a:rPr lang="ru-RU" sz="2800" dirty="0" smtClean="0"/>
              <a:t>    Не торопится меньшая, </a:t>
            </a:r>
          </a:p>
          <a:p>
            <a:pPr marL="514350" indent="-514350"/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но</a:t>
            </a:r>
            <a:r>
              <a:rPr lang="ru-RU" sz="2800" dirty="0" smtClean="0"/>
              <a:t> зато спешит старшая.</a:t>
            </a:r>
          </a:p>
          <a:p>
            <a:pPr marL="514350" indent="-514350"/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615510" y="1671625"/>
            <a:ext cx="2876685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ень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яч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орковка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оризонт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мя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трелки часов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лаза и уши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парашют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5257792" y="2171690"/>
            <a:ext cx="442915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757858" y="1600186"/>
            <a:ext cx="3786214" cy="17859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5257792" y="2100252"/>
            <a:ext cx="4357718" cy="2857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8829692" y="2457442"/>
            <a:ext cx="78581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5900734" y="3386136"/>
            <a:ext cx="3643338" cy="2071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043478" y="4457706"/>
            <a:ext cx="4572032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6115048" y="3957640"/>
            <a:ext cx="3429024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D:\клипарт\школа\0_9fd20_50a9932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32" y="5172086"/>
            <a:ext cx="1448801" cy="158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4050550" cy="677108"/>
          </a:xfrm>
        </p:spPr>
        <p:txBody>
          <a:bodyPr/>
          <a:lstStyle/>
          <a:p>
            <a:r>
              <a:rPr lang="ru-RU" sz="4400" dirty="0" smtClean="0"/>
              <a:t>Загадки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242996"/>
            <a:ext cx="8572560" cy="560153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Виден край, да не дойдёшь.</a:t>
            </a:r>
          </a:p>
          <a:p>
            <a:pPr marL="514350" indent="-514350"/>
            <a:r>
              <a:rPr lang="ru-RU" sz="2800" dirty="0" smtClean="0"/>
              <a:t>2. Двое глядят, да двое слушают.</a:t>
            </a:r>
          </a:p>
          <a:p>
            <a:pPr marL="514350" indent="-514350"/>
            <a:r>
              <a:rPr lang="ru-RU" sz="2800" dirty="0" smtClean="0"/>
              <a:t>3</a:t>
            </a:r>
            <a:r>
              <a:rPr lang="ru-RU" sz="2800" dirty="0" smtClean="0"/>
              <a:t>. Ты пойдёшь, и она пойдёт.</a:t>
            </a:r>
          </a:p>
          <a:p>
            <a:pPr marL="514350" indent="-514350"/>
            <a:r>
              <a:rPr lang="ru-RU" sz="2800" dirty="0" smtClean="0"/>
              <a:t>4</a:t>
            </a:r>
            <a:r>
              <a:rPr lang="ru-RU" sz="2800" dirty="0" smtClean="0"/>
              <a:t>. Его бьют, а он не плачет и ещё быстрее скачет.</a:t>
            </a:r>
          </a:p>
          <a:p>
            <a:pPr marL="514350" indent="-514350"/>
            <a:r>
              <a:rPr lang="ru-RU" sz="2800" dirty="0" smtClean="0"/>
              <a:t>5</a:t>
            </a:r>
            <a:r>
              <a:rPr lang="ru-RU" sz="2800" dirty="0" smtClean="0"/>
              <a:t>. Тучек нет на горизонте, но раскрылся в небе зонтик.</a:t>
            </a:r>
          </a:p>
          <a:p>
            <a:pPr marL="514350" indent="-514350"/>
            <a:r>
              <a:rPr lang="ru-RU" sz="2800" dirty="0" smtClean="0"/>
              <a:t>6</a:t>
            </a:r>
            <a:r>
              <a:rPr lang="ru-RU" sz="2800" dirty="0" smtClean="0"/>
              <a:t>. Тебе дали, а люди пользуются.</a:t>
            </a:r>
          </a:p>
          <a:p>
            <a:pPr marL="514350" indent="-514350"/>
            <a:r>
              <a:rPr lang="ru-RU" sz="2800" dirty="0" smtClean="0"/>
              <a:t>7</a:t>
            </a:r>
            <a:r>
              <a:rPr lang="ru-RU" sz="2800" dirty="0" smtClean="0"/>
              <a:t>. Под землёй огонь горит, а снаружи дым видно.</a:t>
            </a:r>
          </a:p>
          <a:p>
            <a:pPr marL="514350" indent="-514350"/>
            <a:r>
              <a:rPr lang="ru-RU" sz="2800" dirty="0" smtClean="0"/>
              <a:t>8</a:t>
            </a:r>
            <a:r>
              <a:rPr lang="ru-RU" sz="2800" dirty="0" smtClean="0"/>
              <a:t>. В круглом домике, в окошке</a:t>
            </a:r>
          </a:p>
          <a:p>
            <a:pPr marL="514350" indent="-514350"/>
            <a:r>
              <a:rPr lang="ru-RU" sz="2800" dirty="0" smtClean="0"/>
              <a:t>    ходят сёстры по дорожке. </a:t>
            </a:r>
          </a:p>
          <a:p>
            <a:pPr marL="514350" indent="-514350"/>
            <a:r>
              <a:rPr lang="ru-RU" sz="2800" dirty="0" smtClean="0"/>
              <a:t>    Не торопится меньшая, </a:t>
            </a:r>
          </a:p>
          <a:p>
            <a:pPr marL="514350" indent="-514350"/>
            <a:r>
              <a:rPr lang="ru-RU" sz="2800" dirty="0" smtClean="0"/>
              <a:t>    но зато спешит старшая.</a:t>
            </a:r>
          </a:p>
          <a:p>
            <a:pPr marL="514350" indent="-514350"/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615510" y="1671625"/>
            <a:ext cx="2876685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ень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яч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орковка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оризонт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мя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трелки часов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лаза и уши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парашют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43676" y="5957904"/>
            <a:ext cx="3714776" cy="777061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горизонт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ufq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D:\клипарт\школьники\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88" y="4529144"/>
            <a:ext cx="1143008" cy="166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0400" t="28711" r="8687" b="23437"/>
          <a:stretch>
            <a:fillRect/>
          </a:stretch>
        </p:blipFill>
        <p:spPr bwMode="auto">
          <a:xfrm>
            <a:off x="1185826" y="1242996"/>
            <a:ext cx="9941620" cy="37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2596" y="182357"/>
            <a:ext cx="9929691" cy="663258"/>
          </a:xfrm>
        </p:spPr>
        <p:txBody>
          <a:bodyPr/>
          <a:lstStyle/>
          <a:p>
            <a:pPr algn="ctr"/>
            <a:r>
              <a:rPr lang="ru-RU" sz="4310" dirty="0"/>
              <a:t>На </a:t>
            </a:r>
            <a:r>
              <a:rPr lang="ru-RU" sz="4310" dirty="0" smtClean="0"/>
              <a:t>прошлых занятиях </a:t>
            </a:r>
            <a:r>
              <a:rPr lang="ru-RU" sz="4310" dirty="0"/>
              <a:t>вы </a:t>
            </a:r>
            <a:r>
              <a:rPr lang="ru-RU" sz="4310" dirty="0" smtClean="0"/>
              <a:t>узнали</a:t>
            </a:r>
            <a:endParaRPr lang="ru-RU" sz="4310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 t="13569"/>
          <a:stretch>
            <a:fillRect/>
          </a:stretch>
        </p:blipFill>
        <p:spPr bwMode="auto">
          <a:xfrm>
            <a:off x="10044138" y="600054"/>
            <a:ext cx="1024615" cy="21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18" y="1528748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5708" y="2600318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56837" r="56588" b="28515"/>
          <a:stretch>
            <a:fillRect/>
          </a:stretch>
        </p:blipFill>
        <p:spPr bwMode="auto">
          <a:xfrm>
            <a:off x="9044006" y="4743458"/>
            <a:ext cx="35290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883" t="57813" r="13213" b="28515"/>
          <a:stretch>
            <a:fillRect/>
          </a:stretch>
        </p:blipFill>
        <p:spPr bwMode="auto">
          <a:xfrm>
            <a:off x="9086824" y="5672152"/>
            <a:ext cx="37147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Пин от пользователя Toni Aikman на доске Clip Art | Наглядные учебные  пособия, Детские картинки, Начальная школа"/>
          <p:cNvPicPr>
            <a:picLocks noChangeAspect="1" noChangeArrowheads="1"/>
          </p:cNvPicPr>
          <p:nvPr/>
        </p:nvPicPr>
        <p:blipFill>
          <a:blip r:embed="rId7"/>
          <a:srcRect r="66625"/>
          <a:stretch>
            <a:fillRect/>
          </a:stretch>
        </p:blipFill>
        <p:spPr bwMode="auto">
          <a:xfrm>
            <a:off x="3971908" y="4743458"/>
            <a:ext cx="1046092" cy="21431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43346" y="552927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884" y="4957772"/>
            <a:ext cx="278608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одновременно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vaqtda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32" y="5886466"/>
            <a:ext cx="31432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последовательно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ketma-ket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72040" y="4957772"/>
            <a:ext cx="2857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чередование</a:t>
            </a: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32" y="2886070"/>
            <a:ext cx="1214446" cy="2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1394" y="1314434"/>
            <a:ext cx="1428760" cy="239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повторили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7198" y="2100252"/>
          <a:ext cx="892975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829560" y="288607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14388" y="1242996"/>
            <a:ext cx="958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правильно сказать о явлениях, которые происходят </a:t>
            </a:r>
            <a:endParaRPr lang="ru-RU" sz="28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18" y="4314830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D:\клипарт\школьники\fe23fcfc1fb65417128cf63f2510c2b1.png"/>
          <p:cNvPicPr>
            <a:picLocks noChangeAspect="1" noChangeArrowheads="1"/>
          </p:cNvPicPr>
          <p:nvPr/>
        </p:nvPicPr>
        <p:blipFill>
          <a:blip r:embed="rId9"/>
          <a:srcRect r="67106"/>
          <a:stretch>
            <a:fillRect/>
          </a:stretch>
        </p:blipFill>
        <p:spPr bwMode="auto">
          <a:xfrm>
            <a:off x="9829824" y="2671756"/>
            <a:ext cx="1143008" cy="23753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01262" y="3457574"/>
            <a:ext cx="10715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44185" y="1291220"/>
            <a:ext cx="6850717" cy="2348161"/>
          </a:xfrm>
          <a:prstGeom prst="wedgeRoundRectCallout">
            <a:avLst>
              <a:gd name="adj1" fmla="val -51729"/>
              <a:gd name="adj2" fmla="val 78415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448" b="1" dirty="0" smtClean="0">
                <a:solidFill>
                  <a:srgbClr val="002060"/>
                </a:solidFill>
              </a:rPr>
              <a:t>Упражнение 34</a:t>
            </a:r>
            <a:r>
              <a:rPr lang="ru-RU" sz="3448" b="1" dirty="0" smtClean="0">
                <a:solidFill>
                  <a:srgbClr val="002060"/>
                </a:solidFill>
              </a:rPr>
              <a:t>. </a:t>
            </a:r>
            <a:endParaRPr lang="ru-RU" sz="3448" b="1" dirty="0" smtClean="0">
              <a:solidFill>
                <a:srgbClr val="002060"/>
              </a:solidFill>
            </a:endParaRPr>
          </a:p>
          <a:p>
            <a:r>
              <a:rPr lang="ru-RU" sz="3448" b="1" dirty="0" smtClean="0">
                <a:solidFill>
                  <a:srgbClr val="002060"/>
                </a:solidFill>
              </a:rPr>
              <a:t>Закончите высказывания, чтобы получились сложные предложения.</a:t>
            </a:r>
            <a:endParaRPr lang="ru-RU" sz="3448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856184" y="263952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2884" y="2171690"/>
            <a:ext cx="1847384" cy="3633269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2" y="3779260"/>
            <a:ext cx="5143536" cy="300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9890" y="1100120"/>
            <a:ext cx="1428760" cy="239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</a:t>
            </a:r>
            <a:r>
              <a:rPr lang="ru-RU" sz="4741" b="1" dirty="0" smtClean="0"/>
              <a:t>повторим</a:t>
            </a:r>
            <a:endParaRPr lang="ru-RU" sz="4741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7198" y="2100252"/>
          <a:ext cx="892975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829560" y="288607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14388" y="1242996"/>
            <a:ext cx="958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правильно сказать о явлениях, которые происходят </a:t>
            </a:r>
            <a:endParaRPr lang="ru-RU" sz="28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72700" y="4529144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D:\клипарт\школьники\fe23fcfc1fb65417128cf63f2510c2b1.png"/>
          <p:cNvPicPr>
            <a:picLocks noChangeAspect="1" noChangeArrowheads="1"/>
          </p:cNvPicPr>
          <p:nvPr/>
        </p:nvPicPr>
        <p:blipFill>
          <a:blip r:embed="rId9"/>
          <a:srcRect l="32894"/>
          <a:stretch>
            <a:fillRect/>
          </a:stretch>
        </p:blipFill>
        <p:spPr bwMode="auto">
          <a:xfrm>
            <a:off x="9615510" y="2814632"/>
            <a:ext cx="2286016" cy="23287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72700" y="3743326"/>
            <a:ext cx="1714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     </a:t>
            </a:r>
            <a:r>
              <a:rPr lang="ru-RU" dirty="0" err="1" smtClean="0"/>
              <a:t>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08" y="314302"/>
            <a:ext cx="11715832" cy="677108"/>
          </a:xfrm>
        </p:spPr>
        <p:txBody>
          <a:bodyPr/>
          <a:lstStyle/>
          <a:p>
            <a:r>
              <a:rPr lang="ru-RU" sz="4400" dirty="0" smtClean="0"/>
              <a:t>Смысловые отношения между частями ССП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72502" y="4814896"/>
            <a:ext cx="3689019" cy="1969770"/>
          </a:xfrm>
        </p:spPr>
        <p:txBody>
          <a:bodyPr/>
          <a:lstStyle/>
          <a:p>
            <a:r>
              <a:rPr lang="ru-RU" sz="3200" dirty="0" smtClean="0"/>
              <a:t>Какие </a:t>
            </a:r>
          </a:p>
          <a:p>
            <a:r>
              <a:rPr lang="ru-RU" sz="3200" dirty="0" smtClean="0"/>
              <a:t>предложения </a:t>
            </a:r>
          </a:p>
          <a:p>
            <a:r>
              <a:rPr lang="ru-RU" sz="3200" dirty="0" smtClean="0"/>
              <a:t>самые многозначные?</a:t>
            </a:r>
            <a:endParaRPr lang="ru-RU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42606" t="24805" r="18960" b="10742"/>
          <a:stretch>
            <a:fillRect/>
          </a:stretch>
        </p:blipFill>
        <p:spPr bwMode="auto">
          <a:xfrm>
            <a:off x="257132" y="1171558"/>
            <a:ext cx="7786742" cy="58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15312" y="388620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61823" t="45312" r="29392" b="41597"/>
          <a:stretch>
            <a:fillRect/>
          </a:stretch>
        </p:blipFill>
        <p:spPr bwMode="auto">
          <a:xfrm>
            <a:off x="9615510" y="2386004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29626" y="1814500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30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11644394" cy="4308872"/>
          </a:xfrm>
        </p:spPr>
        <p:txBody>
          <a:bodyPr/>
          <a:lstStyle/>
          <a:p>
            <a:r>
              <a:rPr lang="ru-RU" sz="2800" dirty="0" smtClean="0"/>
              <a:t>В пословицы вставьте подходящий союз. Объясните их значение. Какие из пословиц – сложные предложения?</a:t>
            </a:r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Не </a:t>
            </a:r>
            <a:r>
              <a:rPr lang="ru-RU" sz="2800" u="sng" dirty="0" smtClean="0"/>
              <a:t>место</a:t>
            </a:r>
            <a:r>
              <a:rPr lang="ru-RU" sz="2800" dirty="0" smtClean="0"/>
              <a:t> </a:t>
            </a:r>
            <a:r>
              <a:rPr lang="ru-RU" sz="2800" u="dbl" dirty="0" smtClean="0"/>
              <a:t>красит</a:t>
            </a:r>
            <a:r>
              <a:rPr lang="ru-RU" sz="2800" dirty="0" smtClean="0"/>
              <a:t> человека, … </a:t>
            </a:r>
            <a:r>
              <a:rPr lang="ru-RU" sz="2800" u="sng" dirty="0" smtClean="0"/>
              <a:t>человек</a:t>
            </a:r>
            <a:r>
              <a:rPr lang="ru-RU" sz="2800" dirty="0" smtClean="0"/>
              <a:t> </a:t>
            </a:r>
            <a:r>
              <a:rPr lang="ru-RU" sz="2800" u="dbl" dirty="0" smtClean="0"/>
              <a:t>украшает</a:t>
            </a:r>
            <a:r>
              <a:rPr lang="ru-RU" sz="2800" dirty="0" smtClean="0"/>
              <a:t> место. </a:t>
            </a:r>
          </a:p>
          <a:p>
            <a:pPr>
              <a:lnSpc>
                <a:spcPct val="150000"/>
              </a:lnSpc>
            </a:pPr>
            <a:r>
              <a:rPr lang="ru-RU" sz="2800" u="dbl" dirty="0" smtClean="0"/>
              <a:t>Не</a:t>
            </a:r>
            <a:r>
              <a:rPr lang="ru-RU" sz="2800" dirty="0" smtClean="0"/>
              <a:t> </a:t>
            </a:r>
            <a:r>
              <a:rPr lang="ru-RU" sz="2800" u="dbl" dirty="0" smtClean="0"/>
              <a:t>красна</a:t>
            </a:r>
            <a:r>
              <a:rPr lang="ru-RU" sz="2800" dirty="0" smtClean="0"/>
              <a:t> </a:t>
            </a:r>
            <a:r>
              <a:rPr lang="ru-RU" sz="2800" u="sng" dirty="0" smtClean="0"/>
              <a:t>изба</a:t>
            </a:r>
            <a:r>
              <a:rPr lang="ru-RU" sz="2800" dirty="0" smtClean="0"/>
              <a:t> углами, … </a:t>
            </a:r>
            <a:r>
              <a:rPr lang="ru-RU" sz="2800" u="dbl" dirty="0" smtClean="0"/>
              <a:t>красна</a:t>
            </a:r>
            <a:r>
              <a:rPr lang="ru-RU" sz="2800" dirty="0" smtClean="0"/>
              <a:t> пирогами. </a:t>
            </a:r>
          </a:p>
          <a:p>
            <a:pPr>
              <a:lnSpc>
                <a:spcPct val="150000"/>
              </a:lnSpc>
            </a:pPr>
            <a:r>
              <a:rPr lang="ru-RU" sz="2800" u="dbl" dirty="0" smtClean="0"/>
              <a:t>Близок</a:t>
            </a:r>
            <a:r>
              <a:rPr lang="ru-RU" sz="2800" dirty="0" smtClean="0"/>
              <a:t> </a:t>
            </a:r>
            <a:r>
              <a:rPr lang="ru-RU" sz="2800" u="sng" dirty="0" smtClean="0"/>
              <a:t>локоть</a:t>
            </a:r>
            <a:r>
              <a:rPr lang="ru-RU" sz="2800" dirty="0" smtClean="0"/>
              <a:t>, …</a:t>
            </a:r>
            <a:r>
              <a:rPr lang="ru-RU" sz="2800" u="dbl" dirty="0" smtClean="0"/>
              <a:t>не укусишь</a:t>
            </a:r>
            <a:r>
              <a:rPr lang="ru-RU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/>
              <a:t>Корень</a:t>
            </a:r>
            <a:r>
              <a:rPr lang="ru-RU" sz="2800" dirty="0" smtClean="0"/>
              <a:t> учения </a:t>
            </a:r>
            <a:r>
              <a:rPr lang="ru-RU" sz="2800" u="dbl" dirty="0" smtClean="0"/>
              <a:t>горек</a:t>
            </a:r>
            <a:r>
              <a:rPr lang="ru-RU" sz="2800" dirty="0" smtClean="0"/>
              <a:t>, … </a:t>
            </a:r>
            <a:r>
              <a:rPr lang="ru-RU" sz="2800" u="sng" dirty="0" smtClean="0"/>
              <a:t>плоды</a:t>
            </a:r>
            <a:r>
              <a:rPr lang="ru-RU" sz="2800" dirty="0" smtClean="0"/>
              <a:t> его </a:t>
            </a:r>
            <a:r>
              <a:rPr lang="ru-RU" sz="2800" u="dbl" dirty="0" smtClean="0"/>
              <a:t>сладки</a:t>
            </a:r>
            <a:r>
              <a:rPr lang="ru-RU" sz="2800" dirty="0" smtClean="0"/>
              <a:t>. </a:t>
            </a:r>
          </a:p>
          <a:p>
            <a:endParaRPr lang="ru-RU" sz="28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8518" y="1885938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5510" y="3314698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00074" y="457178"/>
            <a:ext cx="4050550" cy="615553"/>
          </a:xfrm>
        </p:spPr>
        <p:txBody>
          <a:bodyPr/>
          <a:lstStyle/>
          <a:p>
            <a:r>
              <a:rPr lang="ru-RU" sz="4000" dirty="0" smtClean="0"/>
              <a:t>Упражнение 30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242996"/>
            <a:ext cx="11644394" cy="3447098"/>
          </a:xfrm>
        </p:spPr>
        <p:txBody>
          <a:bodyPr/>
          <a:lstStyle/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Не </a:t>
            </a:r>
            <a:r>
              <a:rPr lang="ru-RU" sz="2800" u="sng" dirty="0" smtClean="0"/>
              <a:t>место</a:t>
            </a:r>
            <a:r>
              <a:rPr lang="ru-RU" sz="2800" dirty="0" smtClean="0"/>
              <a:t> </a:t>
            </a:r>
            <a:r>
              <a:rPr lang="ru-RU" sz="2800" u="dbl" dirty="0" smtClean="0"/>
              <a:t>красит</a:t>
            </a:r>
            <a:r>
              <a:rPr lang="ru-RU" sz="2800" dirty="0" smtClean="0"/>
              <a:t> человека,</a:t>
            </a:r>
            <a:r>
              <a:rPr lang="ru-RU" sz="2800" b="1" dirty="0" smtClean="0">
                <a:solidFill>
                  <a:srgbClr val="C00000"/>
                </a:solidFill>
              </a:rPr>
              <a:t> а </a:t>
            </a:r>
            <a:r>
              <a:rPr lang="ru-RU" sz="2800" u="sng" dirty="0" smtClean="0"/>
              <a:t>человек</a:t>
            </a:r>
            <a:r>
              <a:rPr lang="ru-RU" sz="2800" dirty="0" smtClean="0"/>
              <a:t> </a:t>
            </a:r>
            <a:r>
              <a:rPr lang="ru-RU" sz="2800" u="dbl" dirty="0" smtClean="0"/>
              <a:t>украшает</a:t>
            </a:r>
            <a:r>
              <a:rPr lang="ru-RU" sz="2800" dirty="0" smtClean="0"/>
              <a:t> место. (ССП)</a:t>
            </a:r>
          </a:p>
          <a:p>
            <a:pPr>
              <a:lnSpc>
                <a:spcPct val="150000"/>
              </a:lnSpc>
            </a:pPr>
            <a:r>
              <a:rPr lang="ru-RU" sz="2800" u="dbl" dirty="0" smtClean="0"/>
              <a:t>Не</a:t>
            </a:r>
            <a:r>
              <a:rPr lang="ru-RU" sz="2800" dirty="0" smtClean="0"/>
              <a:t> </a:t>
            </a:r>
            <a:r>
              <a:rPr lang="ru-RU" sz="2800" u="dbl" dirty="0" smtClean="0"/>
              <a:t>красна</a:t>
            </a:r>
            <a:r>
              <a:rPr lang="ru-RU" sz="2800" dirty="0" smtClean="0"/>
              <a:t> </a:t>
            </a:r>
            <a:r>
              <a:rPr lang="ru-RU" sz="2800" u="sng" dirty="0" smtClean="0"/>
              <a:t>изба</a:t>
            </a:r>
            <a:r>
              <a:rPr lang="ru-RU" sz="2800" dirty="0" smtClean="0"/>
              <a:t> углами,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 </a:t>
            </a:r>
            <a:r>
              <a:rPr lang="ru-RU" sz="2800" u="dbl" dirty="0" smtClean="0"/>
              <a:t>красна</a:t>
            </a:r>
            <a:r>
              <a:rPr lang="ru-RU" sz="2800" dirty="0" smtClean="0"/>
              <a:t> пирогами. (ПП)</a:t>
            </a:r>
          </a:p>
          <a:p>
            <a:pPr>
              <a:lnSpc>
                <a:spcPct val="150000"/>
              </a:lnSpc>
            </a:pPr>
            <a:r>
              <a:rPr lang="ru-RU" sz="2800" u="dbl" dirty="0" smtClean="0"/>
              <a:t>Близок</a:t>
            </a:r>
            <a:r>
              <a:rPr lang="ru-RU" sz="2800" dirty="0" smtClean="0"/>
              <a:t> </a:t>
            </a:r>
            <a:r>
              <a:rPr lang="ru-RU" sz="2800" u="sng" dirty="0" smtClean="0"/>
              <a:t>локоть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да</a:t>
            </a:r>
            <a:r>
              <a:rPr lang="ru-RU" sz="2800" dirty="0" smtClean="0"/>
              <a:t> </a:t>
            </a:r>
            <a:r>
              <a:rPr lang="ru-RU" sz="2800" u="dbl" dirty="0" smtClean="0"/>
              <a:t>не укусишь</a:t>
            </a:r>
            <a:r>
              <a:rPr lang="ru-RU" sz="2800" dirty="0" smtClean="0"/>
              <a:t>. (СП, второе – определенно-личное)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/>
              <a:t>Корень</a:t>
            </a:r>
            <a:r>
              <a:rPr lang="ru-RU" sz="2800" dirty="0" smtClean="0"/>
              <a:t> учения </a:t>
            </a:r>
            <a:r>
              <a:rPr lang="ru-RU" sz="2800" u="dbl" dirty="0" smtClean="0"/>
              <a:t>горек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 </a:t>
            </a:r>
            <a:r>
              <a:rPr lang="ru-RU" sz="2800" u="sng" dirty="0" smtClean="0"/>
              <a:t>плоды</a:t>
            </a:r>
            <a:r>
              <a:rPr lang="ru-RU" sz="2800" dirty="0" smtClean="0"/>
              <a:t> его </a:t>
            </a:r>
            <a:r>
              <a:rPr lang="ru-RU" sz="2800" u="dbl" dirty="0" smtClean="0"/>
              <a:t>сладки</a:t>
            </a:r>
            <a:r>
              <a:rPr lang="ru-RU" sz="2800" dirty="0" smtClean="0"/>
              <a:t>. (ССП)</a:t>
            </a:r>
          </a:p>
          <a:p>
            <a:endParaRPr lang="ru-RU" sz="2800" dirty="0"/>
          </a:p>
        </p:txBody>
      </p:sp>
      <p:pic>
        <p:nvPicPr>
          <p:cNvPr id="5" name="Picture 2" descr="D:\клипарт\Гномики\post_38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0466" y="3600450"/>
            <a:ext cx="2260774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396030">
            <a:off x="8978768" y="5917952"/>
            <a:ext cx="82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15553"/>
          </a:xfrm>
        </p:spPr>
        <p:txBody>
          <a:bodyPr/>
          <a:lstStyle/>
          <a:p>
            <a:r>
              <a:rPr lang="ru-RU" sz="4000" dirty="0" smtClean="0"/>
              <a:t>Учим пословицы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293" t="30664" r="3587" b="17578"/>
          <a:stretch>
            <a:fillRect/>
          </a:stretch>
        </p:blipFill>
        <p:spPr bwMode="auto">
          <a:xfrm>
            <a:off x="257132" y="1314434"/>
            <a:ext cx="8152021" cy="5143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Не красна изба углами, а красна пирогами анимационная картинки гифки Пасха  - Анимационные картинки, гифки, открыт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5378" y="1528748"/>
            <a:ext cx="380664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449" t="30664" r="5234" b="14648"/>
          <a:stretch>
            <a:fillRect/>
          </a:stretch>
        </p:blipFill>
        <p:spPr bwMode="auto">
          <a:xfrm>
            <a:off x="328570" y="1457310"/>
            <a:ext cx="7970439" cy="507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15553"/>
          </a:xfrm>
        </p:spPr>
        <p:txBody>
          <a:bodyPr/>
          <a:lstStyle/>
          <a:p>
            <a:r>
              <a:rPr lang="ru-RU" sz="4000" dirty="0" smtClean="0"/>
              <a:t>Учим пословицы</a:t>
            </a:r>
            <a:endParaRPr lang="ru-RU" sz="4000" dirty="0"/>
          </a:p>
        </p:txBody>
      </p:sp>
      <p:pic>
        <p:nvPicPr>
          <p:cNvPr id="3076" name="Picture 4" descr="Близок локоток, да не укусишь! (Ольга Семенова 21) / Стихи.ру"/>
          <p:cNvPicPr>
            <a:picLocks noChangeAspect="1" noChangeArrowheads="1"/>
          </p:cNvPicPr>
          <p:nvPr/>
        </p:nvPicPr>
        <p:blipFill>
          <a:blip r:embed="rId3"/>
          <a:srcRect l="14000"/>
          <a:stretch>
            <a:fillRect/>
          </a:stretch>
        </p:blipFill>
        <p:spPr bwMode="auto">
          <a:xfrm>
            <a:off x="8686816" y="1600186"/>
            <a:ext cx="3686156" cy="24765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9195" t="25781" r="5234" b="14648"/>
          <a:stretch>
            <a:fillRect/>
          </a:stretch>
        </p:blipFill>
        <p:spPr bwMode="auto">
          <a:xfrm>
            <a:off x="542884" y="1457309"/>
            <a:ext cx="7358114" cy="54077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314302"/>
            <a:ext cx="4050550" cy="615553"/>
          </a:xfrm>
        </p:spPr>
        <p:txBody>
          <a:bodyPr/>
          <a:lstStyle/>
          <a:p>
            <a:r>
              <a:rPr lang="ru-RU" sz="4000" dirty="0" smtClean="0"/>
              <a:t>Учим пословицы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8529" t="12109" r="4136" b="14648"/>
          <a:stretch>
            <a:fillRect/>
          </a:stretch>
        </p:blipFill>
        <p:spPr bwMode="auto">
          <a:xfrm>
            <a:off x="8186750" y="1528748"/>
            <a:ext cx="3786214" cy="4175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6665</TotalTime>
  <Words>913</Words>
  <Application>Microsoft Office PowerPoint</Application>
  <PresentationFormat>Произвольный</PresentationFormat>
  <Paragraphs>159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768</cp:revision>
  <dcterms:created xsi:type="dcterms:W3CDTF">2020-04-09T07:32:19Z</dcterms:created>
  <dcterms:modified xsi:type="dcterms:W3CDTF">2020-09-18T07:34:32Z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