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94" r:id="rId3"/>
    <p:sldId id="296" r:id="rId4"/>
    <p:sldId id="295" r:id="rId5"/>
    <p:sldId id="300" r:id="rId6"/>
    <p:sldId id="297" r:id="rId7"/>
    <p:sldId id="298" r:id="rId8"/>
    <p:sldId id="299" r:id="rId9"/>
    <p:sldId id="301" r:id="rId10"/>
    <p:sldId id="302" r:id="rId11"/>
    <p:sldId id="303" r:id="rId12"/>
    <p:sldId id="322" r:id="rId13"/>
    <p:sldId id="305" r:id="rId14"/>
    <p:sldId id="304" r:id="rId15"/>
    <p:sldId id="306" r:id="rId16"/>
    <p:sldId id="307" r:id="rId17"/>
    <p:sldId id="320" r:id="rId18"/>
    <p:sldId id="273" r:id="rId19"/>
    <p:sldId id="308" r:id="rId20"/>
    <p:sldId id="310" r:id="rId21"/>
    <p:sldId id="312" r:id="rId22"/>
    <p:sldId id="311" r:id="rId23"/>
    <p:sldId id="309" r:id="rId24"/>
    <p:sldId id="315" r:id="rId25"/>
    <p:sldId id="314" r:id="rId26"/>
    <p:sldId id="313" r:id="rId27"/>
    <p:sldId id="316" r:id="rId28"/>
    <p:sldId id="318" r:id="rId29"/>
    <p:sldId id="317" r:id="rId30"/>
    <p:sldId id="321" r:id="rId31"/>
    <p:sldId id="319" r:id="rId3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D18A"/>
    <a:srgbClr val="253B6E"/>
    <a:srgbClr val="EDED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616" y="-123567"/>
            <a:ext cx="12410228" cy="7059826"/>
          </a:xfrm>
          <a:prstGeom prst="rect">
            <a:avLst/>
          </a:prstGeom>
        </p:spPr>
      </p:pic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A63E9-691C-42CE-B860-DED2385FF754}" type="datetimeFigureOut">
              <a:rPr lang="ru-RU" smtClean="0"/>
              <a:pPr/>
              <a:t>12.11.2021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AFC24-24FF-4A69-B4EF-7236378095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4223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A63E9-691C-42CE-B860-DED2385FF754}" type="datetimeFigureOut">
              <a:rPr lang="ru-RU" smtClean="0"/>
              <a:pPr/>
              <a:t>12.11.2021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AFC24-24FF-4A69-B4EF-72363780958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240956" y="1227437"/>
            <a:ext cx="8369644" cy="318804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4400" baseline="0"/>
            </a:lvl1pPr>
          </a:lstStyle>
          <a:p>
            <a:r>
              <a:rPr lang="en-US"/>
              <a:t>Fan nomi</a:t>
            </a:r>
            <a:br>
              <a:rPr lang="en-US"/>
            </a:br>
            <a:r>
              <a:rPr lang="uz-Cyrl-UZ"/>
              <a:t>№(</a:t>
            </a:r>
            <a:r>
              <a:rPr lang="en-US"/>
              <a:t>Mavzu raqami)</a:t>
            </a:r>
            <a:br>
              <a:rPr lang="en-US"/>
            </a:br>
            <a:r>
              <a:rPr lang="en-US"/>
              <a:t>Mavzu</a:t>
            </a:r>
            <a:br>
              <a:rPr lang="en-US"/>
            </a:br>
            <a:r>
              <a:rPr lang="en-US"/>
              <a:t> </a:t>
            </a:r>
            <a:br>
              <a:rPr lang="en-US"/>
            </a:br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240956" y="130432"/>
            <a:ext cx="24558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>
                <a:effectLst/>
              </a:rPr>
              <a:t>Temurbeklar maktabi</a:t>
            </a:r>
            <a:endParaRPr lang="ru-RU" sz="2000" b="1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490235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944691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Kalit so’zlar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8E682-6290-4229-9D1F-0BB2F60F3678}" type="datetimeFigureOut">
              <a:rPr lang="ru-RU" smtClean="0"/>
              <a:pPr/>
              <a:t>12.11.2021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A250D-FFC5-49DF-B161-6D232849815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Скругленный прямоугольник 5"/>
          <p:cNvSpPr/>
          <p:nvPr userDrawn="1"/>
        </p:nvSpPr>
        <p:spPr>
          <a:xfrm>
            <a:off x="838200" y="1556951"/>
            <a:ext cx="10515600" cy="2586681"/>
          </a:xfrm>
          <a:prstGeom prst="roundRect">
            <a:avLst/>
          </a:prstGeom>
          <a:solidFill>
            <a:srgbClr val="EDE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3" hasCustomPrompt="1"/>
          </p:nvPr>
        </p:nvSpPr>
        <p:spPr>
          <a:xfrm>
            <a:off x="1177925" y="1787525"/>
            <a:ext cx="9877425" cy="211721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So’zlar, So’zlar, So’zlar, So’zlar,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310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94469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Reja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8E682-6290-4229-9D1F-0BB2F60F3678}" type="datetimeFigureOut">
              <a:rPr lang="ru-RU" smtClean="0"/>
              <a:pPr/>
              <a:t>12.11.2021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A250D-FFC5-49DF-B161-6D232849815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Скругленный прямоугольник 5"/>
          <p:cNvSpPr/>
          <p:nvPr userDrawn="1"/>
        </p:nvSpPr>
        <p:spPr>
          <a:xfrm>
            <a:off x="838200" y="1556951"/>
            <a:ext cx="10515600" cy="4712044"/>
          </a:xfrm>
          <a:prstGeom prst="roundRect">
            <a:avLst/>
          </a:prstGeom>
          <a:solidFill>
            <a:srgbClr val="EDE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3"/>
          </p:nvPr>
        </p:nvSpPr>
        <p:spPr>
          <a:xfrm>
            <a:off x="1177925" y="1787525"/>
            <a:ext cx="9877425" cy="4300538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  <a:lvl2pPr marL="914400" indent="-457200">
              <a:buFont typeface="+mj-lt"/>
              <a:buAutoNum type="arabicPeriod"/>
              <a:defRPr/>
            </a:lvl2pPr>
            <a:lvl3pPr marL="1371600" indent="-457200">
              <a:buFont typeface="+mj-lt"/>
              <a:buAutoNum type="arabicPeriod"/>
              <a:defRPr/>
            </a:lvl3pPr>
            <a:lvl4pPr marL="1714500" indent="-342900">
              <a:buFont typeface="+mj-lt"/>
              <a:buAutoNum type="arabicPeriod"/>
              <a:defRPr/>
            </a:lvl4pPr>
            <a:lvl5pPr marL="2171700" indent="-342900">
              <a:buFont typeface="+mj-lt"/>
              <a:buAutoNum type="arabicPeriod"/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0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970239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A63E9-691C-42CE-B860-DED2385FF754}" type="datetimeFigureOut">
              <a:rPr lang="ru-RU" smtClean="0"/>
              <a:pPr/>
              <a:t>12.11.2021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AFC24-24FF-4A69-B4EF-7236378095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3628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27070"/>
          </a:xfrm>
        </p:spPr>
        <p:txBody>
          <a:bodyPr>
            <a:normAutofit/>
          </a:bodyPr>
          <a:lstStyle>
            <a:lvl1pPr algn="l">
              <a:defRPr sz="6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A63E9-691C-42CE-B860-DED2385FF754}" type="datetimeFigureOut">
              <a:rPr lang="ru-RU" smtClean="0"/>
              <a:pPr/>
              <a:t>12.11.2021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AFC24-24FF-4A69-B4EF-72363780958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кругленный прямоугольник 7"/>
          <p:cNvSpPr/>
          <p:nvPr userDrawn="1"/>
        </p:nvSpPr>
        <p:spPr>
          <a:xfrm>
            <a:off x="838200" y="1556951"/>
            <a:ext cx="10515600" cy="4712044"/>
          </a:xfrm>
          <a:prstGeom prst="roundRect">
            <a:avLst/>
          </a:prstGeom>
          <a:solidFill>
            <a:srgbClr val="EDE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бъект 9"/>
          <p:cNvSpPr>
            <a:spLocks noGrp="1"/>
          </p:cNvSpPr>
          <p:nvPr>
            <p:ph sz="quarter" idx="13"/>
          </p:nvPr>
        </p:nvSpPr>
        <p:spPr>
          <a:xfrm>
            <a:off x="1289050" y="1722395"/>
            <a:ext cx="9613900" cy="45466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896998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8411" y="192132"/>
            <a:ext cx="10785389" cy="714030"/>
          </a:xfrm>
        </p:spPr>
        <p:txBody>
          <a:bodyPr>
            <a:normAutofit/>
          </a:bodyPr>
          <a:lstStyle>
            <a:lvl1pPr>
              <a:defRPr sz="36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A63E9-691C-42CE-B860-DED2385FF754}" type="datetimeFigureOut">
              <a:rPr lang="ru-RU" smtClean="0"/>
              <a:pPr/>
              <a:t>12.11.2021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AFC24-24FF-4A69-B4EF-72363780958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3"/>
          </p:nvPr>
        </p:nvSpPr>
        <p:spPr>
          <a:xfrm>
            <a:off x="568325" y="1038225"/>
            <a:ext cx="10785475" cy="51816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179082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A63E9-691C-42CE-B860-DED2385FF754}" type="datetimeFigureOut">
              <a:rPr lang="ru-RU" smtClean="0"/>
              <a:pPr/>
              <a:t>12.11.2021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AFC24-24FF-4A69-B4EF-7236378095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712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A63E9-691C-42CE-B860-DED2385FF754}" type="datetimeFigureOut">
              <a:rPr lang="ru-RU" smtClean="0"/>
              <a:pPr/>
              <a:t>12.11.2021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AFC24-24FF-4A69-B4EF-7236378095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333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A63E9-691C-42CE-B860-DED2385FF754}" type="datetimeFigureOut">
              <a:rPr lang="ru-RU" smtClean="0"/>
              <a:pPr/>
              <a:t>12.11.2021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AFC24-24FF-4A69-B4EF-7236378095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9170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A63E9-691C-42CE-B860-DED2385FF754}" type="datetimeFigureOut">
              <a:rPr lang="ru-RU" smtClean="0"/>
              <a:pPr/>
              <a:t>12.11.2021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AFC24-24FF-4A69-B4EF-7236378095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37945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A63E9-691C-42CE-B860-DED2385FF754}" type="datetimeFigureOut">
              <a:rPr lang="ru-RU" smtClean="0"/>
              <a:pPr/>
              <a:t>12.11.2021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AFC24-24FF-4A69-B4EF-7236378095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5772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A63E9-691C-42CE-B860-DED2385FF754}" type="datetimeFigureOut">
              <a:rPr lang="ru-RU" smtClean="0"/>
              <a:pPr/>
              <a:t>12.11.2021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AFC24-24FF-4A69-B4EF-7236378095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1829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A63E9-691C-42CE-B860-DED2385FF754}" type="datetimeFigureOut">
              <a:rPr lang="ru-RU" smtClean="0"/>
              <a:pPr/>
              <a:t>12.11.2021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AFC24-24FF-4A69-B4EF-7236378095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73970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A63E9-691C-42CE-B860-DED2385FF754}" type="datetimeFigureOut">
              <a:rPr lang="ru-RU" smtClean="0"/>
              <a:pPr/>
              <a:t>12.11.2021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AFC24-24FF-4A69-B4EF-7236378095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63862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A63E9-691C-42CE-B860-DED2385FF754}" type="datetimeFigureOut">
              <a:rPr lang="ru-RU" smtClean="0"/>
              <a:pPr/>
              <a:t>12.11.2021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AFC24-24FF-4A69-B4EF-7236378095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94306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A63E9-691C-42CE-B860-DED2385FF754}" type="datetimeFigureOut">
              <a:rPr lang="ru-RU" smtClean="0"/>
              <a:pPr/>
              <a:t>12.11.2021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AFC24-24FF-4A69-B4EF-7236378095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6283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1A63E9-691C-42CE-B860-DED2385FF754}" type="datetimeFigureOut">
              <a:rPr lang="ru-RU" smtClean="0"/>
              <a:pPr/>
              <a:t>12.11.2021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0AFC24-24FF-4A69-B4EF-72363780958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0" y="0"/>
            <a:ext cx="115330" cy="6858000"/>
          </a:xfrm>
          <a:prstGeom prst="rect">
            <a:avLst/>
          </a:prstGeom>
          <a:solidFill>
            <a:srgbClr val="F1D18A"/>
          </a:solidFill>
          <a:ln>
            <a:solidFill>
              <a:srgbClr val="F1D1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7751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3" r:id="rId2"/>
    <p:sldLayoutId id="2147483665" r:id="rId3"/>
    <p:sldLayoutId id="2147483666" r:id="rId4"/>
    <p:sldLayoutId id="2147483649" r:id="rId5"/>
    <p:sldLayoutId id="2147483661" r:id="rId6"/>
    <p:sldLayoutId id="2147483662" r:id="rId7"/>
    <p:sldLayoutId id="2147483652" r:id="rId8"/>
    <p:sldLayoutId id="2147483656" r:id="rId9"/>
    <p:sldLayoutId id="2147483650" r:id="rId10"/>
    <p:sldLayoutId id="2147483651" r:id="rId11"/>
    <p:sldLayoutId id="2147483653" r:id="rId12"/>
    <p:sldLayoutId id="2147483654" r:id="rId13"/>
    <p:sldLayoutId id="2147483655" r:id="rId14"/>
    <p:sldLayoutId id="2147483657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0.xml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.xml"/><Relationship Id="rId5" Type="http://schemas.microsoft.com/office/2007/relationships/hdphoto" Target="../media/hdphoto3.wdp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0.xml"/><Relationship Id="rId4" Type="http://schemas.microsoft.com/office/2007/relationships/hdphoto" Target="../media/hdphoto4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3245"/>
            <a:ext cx="12179916" cy="2158055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2"/>
                </a:lnTo>
                <a:lnTo>
                  <a:pt x="5759640" y="1020952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39492" y="501296"/>
            <a:ext cx="8301430" cy="1028423"/>
          </a:xfrm>
          <a:prstGeom prst="rect">
            <a:avLst/>
          </a:prstGeom>
        </p:spPr>
        <p:txBody>
          <a:bodyPr vert="horz" wrap="square" lIns="0" tIns="30925" rIns="0" bIns="0" rtlCol="0">
            <a:spAutoFit/>
          </a:bodyPr>
          <a:lstStyle/>
          <a:p>
            <a:pPr marL="26894" algn="ctr">
              <a:spcBef>
                <a:spcPts val="241"/>
              </a:spcBef>
            </a:pPr>
            <a:r>
              <a:rPr lang="ru-RU" sz="7200" b="1" spc="-1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Русский язык</a:t>
            </a:r>
            <a:endParaRPr sz="7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16509" y="2771778"/>
            <a:ext cx="7337297" cy="3492358"/>
          </a:xfrm>
          <a:prstGeom prst="rect">
            <a:avLst/>
          </a:prstGeom>
        </p:spPr>
        <p:txBody>
          <a:bodyPr vert="horz" wrap="square" lIns="0" tIns="29583" rIns="0" bIns="0" rtlCol="0">
            <a:spAutoFit/>
          </a:bodyPr>
          <a:lstStyle/>
          <a:p>
            <a:pPr marL="12700"/>
            <a:r>
              <a:rPr lang="ru-RU" sz="4000" b="1" spc="-10" dirty="0">
                <a:solidFill>
                  <a:srgbClr val="2365C7"/>
                </a:solidFill>
                <a:latin typeface="Arial"/>
                <a:cs typeface="Arial"/>
              </a:rPr>
              <a:t>Сергей Петрович Бородин</a:t>
            </a:r>
          </a:p>
          <a:p>
            <a:pPr marL="12700"/>
            <a:r>
              <a:rPr lang="ru-RU" sz="4000" b="1" spc="-10" dirty="0">
                <a:solidFill>
                  <a:srgbClr val="2365C7"/>
                </a:solidFill>
                <a:latin typeface="Arial"/>
                <a:cs typeface="Arial"/>
              </a:rPr>
              <a:t>«Звёзды над Самаркандом»</a:t>
            </a:r>
          </a:p>
          <a:p>
            <a:pPr marL="12700"/>
            <a:endParaRPr lang="ru-RU" sz="4000" b="1" spc="-10" dirty="0">
              <a:solidFill>
                <a:srgbClr val="2365C7"/>
              </a:solidFill>
              <a:latin typeface="Arial"/>
              <a:cs typeface="Arial"/>
            </a:endParaRPr>
          </a:p>
          <a:p>
            <a:pPr marL="33655" marR="616585">
              <a:spcBef>
                <a:spcPts val="1480"/>
              </a:spcBef>
            </a:pPr>
            <a:r>
              <a:rPr lang="ru-RU" sz="4000" b="1" spc="5" dirty="0" err="1">
                <a:solidFill>
                  <a:srgbClr val="231F20"/>
                </a:solidFill>
                <a:latin typeface="Arial"/>
                <a:cs typeface="Arial"/>
              </a:rPr>
              <a:t>Мусурманова</a:t>
            </a:r>
            <a:r>
              <a:rPr lang="ru-RU" sz="4000" b="1" spc="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</a:p>
          <a:p>
            <a:pPr marL="33655" marR="616585">
              <a:spcBef>
                <a:spcPts val="1480"/>
              </a:spcBef>
            </a:pPr>
            <a:r>
              <a:rPr lang="ru-RU" sz="4000" b="1" spc="5" dirty="0">
                <a:solidFill>
                  <a:srgbClr val="231F20"/>
                </a:solidFill>
                <a:latin typeface="Arial"/>
                <a:cs typeface="Arial"/>
              </a:rPr>
              <a:t>Юлия Юрьевна</a:t>
            </a:r>
            <a:endParaRPr sz="370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74559" y="2561303"/>
            <a:ext cx="727760" cy="1808992"/>
          </a:xfrm>
          <a:custGeom>
            <a:avLst/>
            <a:gdLst/>
            <a:ahLst/>
            <a:cxnLst/>
            <a:rect l="l" t="t" r="r" b="b"/>
            <a:pathLst>
              <a:path w="344170" h="676275">
                <a:moveTo>
                  <a:pt x="343828" y="0"/>
                </a:moveTo>
                <a:lnTo>
                  <a:pt x="0" y="0"/>
                </a:lnTo>
                <a:lnTo>
                  <a:pt x="0" y="675751"/>
                </a:lnTo>
                <a:lnTo>
                  <a:pt x="343828" y="675751"/>
                </a:lnTo>
                <a:lnTo>
                  <a:pt x="34382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74559" y="4570275"/>
            <a:ext cx="727760" cy="1388194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57"/>
                </a:lnTo>
                <a:lnTo>
                  <a:pt x="343828" y="680457"/>
                </a:lnTo>
                <a:lnTo>
                  <a:pt x="343828" y="0"/>
                </a:lnTo>
                <a:close/>
              </a:path>
            </a:pathLst>
          </a:custGeom>
          <a:solidFill>
            <a:srgbClr val="93959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15"/>
          <p:cNvGrpSpPr/>
          <p:nvPr/>
        </p:nvGrpSpPr>
        <p:grpSpPr>
          <a:xfrm>
            <a:off x="732757" y="610825"/>
            <a:ext cx="988248" cy="986425"/>
            <a:chOff x="346532" y="289010"/>
            <a:chExt cx="467359" cy="466725"/>
          </a:xfrm>
        </p:grpSpPr>
        <p:sp>
          <p:nvSpPr>
            <p:cNvPr id="16" name="object 16"/>
            <p:cNvSpPr/>
            <p:nvPr/>
          </p:nvSpPr>
          <p:spPr>
            <a:xfrm>
              <a:off x="347903" y="290381"/>
              <a:ext cx="325120" cy="464184"/>
            </a:xfrm>
            <a:custGeom>
              <a:avLst/>
              <a:gdLst/>
              <a:ahLst/>
              <a:cxnLst/>
              <a:rect l="l" t="t" r="r" b="b"/>
              <a:pathLst>
                <a:path w="325120" h="464184">
                  <a:moveTo>
                    <a:pt x="301975" y="0"/>
                  </a:moveTo>
                  <a:lnTo>
                    <a:pt x="22673" y="0"/>
                  </a:lnTo>
                  <a:lnTo>
                    <a:pt x="13828" y="1961"/>
                  </a:lnTo>
                  <a:lnTo>
                    <a:pt x="6623" y="6956"/>
                  </a:lnTo>
                  <a:lnTo>
                    <a:pt x="1775" y="14269"/>
                  </a:lnTo>
                  <a:lnTo>
                    <a:pt x="0" y="23183"/>
                  </a:lnTo>
                  <a:lnTo>
                    <a:pt x="0" y="440585"/>
                  </a:lnTo>
                  <a:lnTo>
                    <a:pt x="1822" y="449613"/>
                  </a:lnTo>
                  <a:lnTo>
                    <a:pt x="6791" y="456985"/>
                  </a:lnTo>
                  <a:lnTo>
                    <a:pt x="14162" y="461954"/>
                  </a:lnTo>
                  <a:lnTo>
                    <a:pt x="23187" y="463777"/>
                  </a:lnTo>
                  <a:lnTo>
                    <a:pt x="301457" y="463777"/>
                  </a:lnTo>
                  <a:lnTo>
                    <a:pt x="310484" y="461954"/>
                  </a:lnTo>
                  <a:lnTo>
                    <a:pt x="317856" y="456985"/>
                  </a:lnTo>
                  <a:lnTo>
                    <a:pt x="322826" y="449613"/>
                  </a:lnTo>
                  <a:lnTo>
                    <a:pt x="324648" y="440585"/>
                  </a:lnTo>
                  <a:lnTo>
                    <a:pt x="324648" y="250804"/>
                  </a:lnTo>
                  <a:lnTo>
                    <a:pt x="321185" y="247345"/>
                  </a:lnTo>
                  <a:lnTo>
                    <a:pt x="312649" y="247345"/>
                  </a:lnTo>
                  <a:lnTo>
                    <a:pt x="309190" y="250804"/>
                  </a:lnTo>
                  <a:lnTo>
                    <a:pt x="309190" y="444855"/>
                  </a:lnTo>
                  <a:lnTo>
                    <a:pt x="305727" y="448318"/>
                  </a:lnTo>
                  <a:lnTo>
                    <a:pt x="18921" y="448318"/>
                  </a:lnTo>
                  <a:lnTo>
                    <a:pt x="15458" y="444855"/>
                  </a:lnTo>
                  <a:lnTo>
                    <a:pt x="15458" y="18914"/>
                  </a:lnTo>
                  <a:lnTo>
                    <a:pt x="18921" y="15454"/>
                  </a:lnTo>
                  <a:lnTo>
                    <a:pt x="305727" y="15454"/>
                  </a:lnTo>
                  <a:lnTo>
                    <a:pt x="309190" y="18914"/>
                  </a:lnTo>
                  <a:lnTo>
                    <a:pt x="309190" y="73832"/>
                  </a:lnTo>
                  <a:lnTo>
                    <a:pt x="312649" y="77292"/>
                  </a:lnTo>
                  <a:lnTo>
                    <a:pt x="321185" y="77292"/>
                  </a:lnTo>
                  <a:lnTo>
                    <a:pt x="324648" y="73832"/>
                  </a:lnTo>
                  <a:lnTo>
                    <a:pt x="324648" y="23183"/>
                  </a:lnTo>
                  <a:lnTo>
                    <a:pt x="322873" y="14269"/>
                  </a:lnTo>
                  <a:lnTo>
                    <a:pt x="318025" y="6956"/>
                  </a:lnTo>
                  <a:lnTo>
                    <a:pt x="310820" y="1961"/>
                  </a:lnTo>
                  <a:lnTo>
                    <a:pt x="301975" y="0"/>
                  </a:lnTo>
                  <a:close/>
                </a:path>
              </a:pathLst>
            </a:custGeom>
            <a:solidFill>
              <a:srgbClr val="00A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47903" y="290381"/>
              <a:ext cx="325120" cy="464184"/>
            </a:xfrm>
            <a:custGeom>
              <a:avLst/>
              <a:gdLst/>
              <a:ahLst/>
              <a:cxnLst/>
              <a:rect l="l" t="t" r="r" b="b"/>
              <a:pathLst>
                <a:path w="325120" h="464184">
                  <a:moveTo>
                    <a:pt x="23187" y="463777"/>
                  </a:moveTo>
                  <a:lnTo>
                    <a:pt x="301457" y="463777"/>
                  </a:lnTo>
                  <a:lnTo>
                    <a:pt x="310484" y="461954"/>
                  </a:lnTo>
                  <a:lnTo>
                    <a:pt x="317856" y="456985"/>
                  </a:lnTo>
                  <a:lnTo>
                    <a:pt x="322826" y="449613"/>
                  </a:lnTo>
                  <a:lnTo>
                    <a:pt x="324648" y="440585"/>
                  </a:lnTo>
                  <a:lnTo>
                    <a:pt x="324648" y="255074"/>
                  </a:lnTo>
                  <a:lnTo>
                    <a:pt x="324648" y="250804"/>
                  </a:lnTo>
                  <a:lnTo>
                    <a:pt x="321185" y="247345"/>
                  </a:lnTo>
                  <a:lnTo>
                    <a:pt x="316919" y="247345"/>
                  </a:lnTo>
                  <a:lnTo>
                    <a:pt x="312649" y="247345"/>
                  </a:lnTo>
                  <a:lnTo>
                    <a:pt x="309190" y="250804"/>
                  </a:lnTo>
                  <a:lnTo>
                    <a:pt x="309190" y="255074"/>
                  </a:lnTo>
                  <a:lnTo>
                    <a:pt x="309190" y="440585"/>
                  </a:lnTo>
                  <a:lnTo>
                    <a:pt x="309190" y="444855"/>
                  </a:lnTo>
                  <a:lnTo>
                    <a:pt x="305727" y="448318"/>
                  </a:lnTo>
                  <a:lnTo>
                    <a:pt x="301457" y="448318"/>
                  </a:lnTo>
                  <a:lnTo>
                    <a:pt x="23187" y="448318"/>
                  </a:lnTo>
                  <a:lnTo>
                    <a:pt x="18921" y="448318"/>
                  </a:lnTo>
                  <a:lnTo>
                    <a:pt x="15458" y="444855"/>
                  </a:lnTo>
                  <a:lnTo>
                    <a:pt x="15458" y="440585"/>
                  </a:lnTo>
                  <a:lnTo>
                    <a:pt x="15458" y="23183"/>
                  </a:lnTo>
                  <a:lnTo>
                    <a:pt x="15458" y="18914"/>
                  </a:lnTo>
                  <a:lnTo>
                    <a:pt x="18921" y="15454"/>
                  </a:lnTo>
                  <a:lnTo>
                    <a:pt x="23187" y="15454"/>
                  </a:lnTo>
                  <a:lnTo>
                    <a:pt x="301457" y="15454"/>
                  </a:lnTo>
                  <a:lnTo>
                    <a:pt x="305727" y="15454"/>
                  </a:lnTo>
                  <a:lnTo>
                    <a:pt x="309190" y="18914"/>
                  </a:lnTo>
                  <a:lnTo>
                    <a:pt x="309190" y="23183"/>
                  </a:lnTo>
                  <a:lnTo>
                    <a:pt x="309190" y="69562"/>
                  </a:lnTo>
                  <a:lnTo>
                    <a:pt x="309190" y="73832"/>
                  </a:lnTo>
                  <a:lnTo>
                    <a:pt x="312649" y="77292"/>
                  </a:lnTo>
                  <a:lnTo>
                    <a:pt x="316919" y="77292"/>
                  </a:lnTo>
                  <a:lnTo>
                    <a:pt x="321185" y="77292"/>
                  </a:lnTo>
                  <a:lnTo>
                    <a:pt x="324648" y="73832"/>
                  </a:lnTo>
                  <a:lnTo>
                    <a:pt x="324648" y="69562"/>
                  </a:lnTo>
                  <a:lnTo>
                    <a:pt x="324648" y="23183"/>
                  </a:lnTo>
                  <a:lnTo>
                    <a:pt x="322873" y="14269"/>
                  </a:lnTo>
                  <a:lnTo>
                    <a:pt x="318025" y="6956"/>
                  </a:lnTo>
                  <a:lnTo>
                    <a:pt x="310820" y="1961"/>
                  </a:lnTo>
                  <a:lnTo>
                    <a:pt x="301975" y="0"/>
                  </a:lnTo>
                  <a:lnTo>
                    <a:pt x="22673" y="0"/>
                  </a:lnTo>
                  <a:lnTo>
                    <a:pt x="13828" y="1961"/>
                  </a:lnTo>
                  <a:lnTo>
                    <a:pt x="6623" y="6956"/>
                  </a:lnTo>
                  <a:lnTo>
                    <a:pt x="1775" y="14269"/>
                  </a:lnTo>
                  <a:lnTo>
                    <a:pt x="0" y="23183"/>
                  </a:lnTo>
                  <a:lnTo>
                    <a:pt x="0" y="440585"/>
                  </a:lnTo>
                  <a:lnTo>
                    <a:pt x="1822" y="449613"/>
                  </a:lnTo>
                  <a:lnTo>
                    <a:pt x="6791" y="456985"/>
                  </a:lnTo>
                  <a:lnTo>
                    <a:pt x="14162" y="461954"/>
                  </a:lnTo>
                  <a:lnTo>
                    <a:pt x="23187" y="463777"/>
                  </a:lnTo>
                  <a:close/>
                </a:path>
              </a:pathLst>
            </a:custGeom>
            <a:ln w="3175">
              <a:solidFill>
                <a:srgbClr val="00AE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93882" y="305318"/>
              <a:ext cx="418465" cy="418465"/>
            </a:xfrm>
            <a:custGeom>
              <a:avLst/>
              <a:gdLst/>
              <a:ahLst/>
              <a:cxnLst/>
              <a:rect l="l" t="t" r="r" b="b"/>
              <a:pathLst>
                <a:path w="418465" h="418465">
                  <a:moveTo>
                    <a:pt x="406805" y="11192"/>
                  </a:moveTo>
                  <a:lnTo>
                    <a:pt x="352473" y="11192"/>
                  </a:lnTo>
                  <a:lnTo>
                    <a:pt x="35384" y="328280"/>
                  </a:lnTo>
                  <a:lnTo>
                    <a:pt x="34678" y="329086"/>
                  </a:lnTo>
                  <a:lnTo>
                    <a:pt x="34182" y="329825"/>
                  </a:lnTo>
                  <a:lnTo>
                    <a:pt x="33761" y="330761"/>
                  </a:lnTo>
                  <a:lnTo>
                    <a:pt x="0" y="409531"/>
                  </a:lnTo>
                  <a:lnTo>
                    <a:pt x="245" y="412274"/>
                  </a:lnTo>
                  <a:lnTo>
                    <a:pt x="3107" y="416613"/>
                  </a:lnTo>
                  <a:lnTo>
                    <a:pt x="5529" y="417920"/>
                  </a:lnTo>
                  <a:lnTo>
                    <a:pt x="9195" y="417920"/>
                  </a:lnTo>
                  <a:lnTo>
                    <a:pt x="10213" y="417711"/>
                  </a:lnTo>
                  <a:lnTo>
                    <a:pt x="61990" y="395507"/>
                  </a:lnTo>
                  <a:lnTo>
                    <a:pt x="22816" y="395507"/>
                  </a:lnTo>
                  <a:lnTo>
                    <a:pt x="43498" y="347241"/>
                  </a:lnTo>
                  <a:lnTo>
                    <a:pt x="65430" y="347241"/>
                  </a:lnTo>
                  <a:lnTo>
                    <a:pt x="51854" y="333665"/>
                  </a:lnTo>
                  <a:lnTo>
                    <a:pt x="307051" y="78479"/>
                  </a:lnTo>
                  <a:lnTo>
                    <a:pt x="328910" y="78479"/>
                  </a:lnTo>
                  <a:lnTo>
                    <a:pt x="317981" y="67549"/>
                  </a:lnTo>
                  <a:lnTo>
                    <a:pt x="330602" y="54918"/>
                  </a:lnTo>
                  <a:lnTo>
                    <a:pt x="352438" y="54918"/>
                  </a:lnTo>
                  <a:lnTo>
                    <a:pt x="341532" y="43988"/>
                  </a:lnTo>
                  <a:lnTo>
                    <a:pt x="369260" y="16300"/>
                  </a:lnTo>
                  <a:lnTo>
                    <a:pt x="377798" y="14014"/>
                  </a:lnTo>
                  <a:lnTo>
                    <a:pt x="408786" y="14014"/>
                  </a:lnTo>
                  <a:lnTo>
                    <a:pt x="406994" y="11318"/>
                  </a:lnTo>
                  <a:lnTo>
                    <a:pt x="406805" y="11192"/>
                  </a:lnTo>
                  <a:close/>
                </a:path>
                <a:path w="418465" h="418465">
                  <a:moveTo>
                    <a:pt x="65430" y="347241"/>
                  </a:moveTo>
                  <a:lnTo>
                    <a:pt x="43498" y="347241"/>
                  </a:lnTo>
                  <a:lnTo>
                    <a:pt x="71078" y="374821"/>
                  </a:lnTo>
                  <a:lnTo>
                    <a:pt x="22816" y="395507"/>
                  </a:lnTo>
                  <a:lnTo>
                    <a:pt x="61990" y="395507"/>
                  </a:lnTo>
                  <a:lnTo>
                    <a:pt x="88492" y="384141"/>
                  </a:lnTo>
                  <a:lnTo>
                    <a:pt x="89226" y="383641"/>
                  </a:lnTo>
                  <a:lnTo>
                    <a:pt x="89932" y="382960"/>
                  </a:lnTo>
                  <a:lnTo>
                    <a:pt x="106502" y="366465"/>
                  </a:lnTo>
                  <a:lnTo>
                    <a:pt x="84654" y="366465"/>
                  </a:lnTo>
                  <a:lnTo>
                    <a:pt x="65430" y="347241"/>
                  </a:lnTo>
                  <a:close/>
                </a:path>
                <a:path w="418465" h="418465">
                  <a:moveTo>
                    <a:pt x="328910" y="78479"/>
                  </a:moveTo>
                  <a:lnTo>
                    <a:pt x="307051" y="78479"/>
                  </a:lnTo>
                  <a:lnTo>
                    <a:pt x="339840" y="111268"/>
                  </a:lnTo>
                  <a:lnTo>
                    <a:pt x="84654" y="366465"/>
                  </a:lnTo>
                  <a:lnTo>
                    <a:pt x="106502" y="366465"/>
                  </a:lnTo>
                  <a:lnTo>
                    <a:pt x="372632" y="100338"/>
                  </a:lnTo>
                  <a:lnTo>
                    <a:pt x="350770" y="100338"/>
                  </a:lnTo>
                  <a:lnTo>
                    <a:pt x="328910" y="78479"/>
                  </a:lnTo>
                  <a:close/>
                </a:path>
                <a:path w="418465" h="418465">
                  <a:moveTo>
                    <a:pt x="352438" y="54918"/>
                  </a:moveTo>
                  <a:lnTo>
                    <a:pt x="330602" y="54918"/>
                  </a:lnTo>
                  <a:lnTo>
                    <a:pt x="363402" y="87713"/>
                  </a:lnTo>
                  <a:lnTo>
                    <a:pt x="350770" y="100338"/>
                  </a:lnTo>
                  <a:lnTo>
                    <a:pt x="372632" y="100338"/>
                  </a:lnTo>
                  <a:lnTo>
                    <a:pt x="396154" y="76817"/>
                  </a:lnTo>
                  <a:lnTo>
                    <a:pt x="374291" y="76817"/>
                  </a:lnTo>
                  <a:lnTo>
                    <a:pt x="352438" y="54918"/>
                  </a:lnTo>
                  <a:close/>
                </a:path>
                <a:path w="418465" h="418465">
                  <a:moveTo>
                    <a:pt x="408786" y="14014"/>
                  </a:moveTo>
                  <a:lnTo>
                    <a:pt x="377798" y="14014"/>
                  </a:lnTo>
                  <a:lnTo>
                    <a:pt x="393804" y="18301"/>
                  </a:lnTo>
                  <a:lnTo>
                    <a:pt x="400057" y="24551"/>
                  </a:lnTo>
                  <a:lnTo>
                    <a:pt x="404345" y="40561"/>
                  </a:lnTo>
                  <a:lnTo>
                    <a:pt x="402059" y="49100"/>
                  </a:lnTo>
                  <a:lnTo>
                    <a:pt x="396198" y="54957"/>
                  </a:lnTo>
                  <a:lnTo>
                    <a:pt x="374291" y="76817"/>
                  </a:lnTo>
                  <a:lnTo>
                    <a:pt x="396154" y="76817"/>
                  </a:lnTo>
                  <a:lnTo>
                    <a:pt x="407113" y="65858"/>
                  </a:lnTo>
                  <a:lnTo>
                    <a:pt x="415530" y="53076"/>
                  </a:lnTo>
                  <a:lnTo>
                    <a:pt x="418313" y="38563"/>
                  </a:lnTo>
                  <a:lnTo>
                    <a:pt x="415466" y="24063"/>
                  </a:lnTo>
                  <a:lnTo>
                    <a:pt x="408786" y="14014"/>
                  </a:lnTo>
                  <a:close/>
                </a:path>
                <a:path w="418465" h="418465">
                  <a:moveTo>
                    <a:pt x="396158" y="54950"/>
                  </a:moveTo>
                  <a:close/>
                </a:path>
                <a:path w="418465" h="418465">
                  <a:moveTo>
                    <a:pt x="379748" y="0"/>
                  </a:moveTo>
                  <a:lnTo>
                    <a:pt x="365235" y="2783"/>
                  </a:lnTo>
                  <a:lnTo>
                    <a:pt x="352454" y="11199"/>
                  </a:lnTo>
                  <a:lnTo>
                    <a:pt x="406805" y="11192"/>
                  </a:lnTo>
                  <a:lnTo>
                    <a:pt x="394249" y="2846"/>
                  </a:lnTo>
                  <a:lnTo>
                    <a:pt x="379748" y="0"/>
                  </a:lnTo>
                  <a:close/>
                </a:path>
              </a:pathLst>
            </a:custGeom>
            <a:solidFill>
              <a:srgbClr val="00A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34043" y="317960"/>
              <a:ext cx="65556" cy="6554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93882" y="305318"/>
              <a:ext cx="418465" cy="418465"/>
            </a:xfrm>
            <a:custGeom>
              <a:avLst/>
              <a:gdLst/>
              <a:ahLst/>
              <a:cxnLst/>
              <a:rect l="l" t="t" r="r" b="b"/>
              <a:pathLst>
                <a:path w="418465" h="418465">
                  <a:moveTo>
                    <a:pt x="22816" y="395507"/>
                  </a:moveTo>
                  <a:lnTo>
                    <a:pt x="43498" y="347241"/>
                  </a:lnTo>
                  <a:lnTo>
                    <a:pt x="71078" y="374821"/>
                  </a:lnTo>
                  <a:lnTo>
                    <a:pt x="22816" y="395507"/>
                  </a:lnTo>
                  <a:close/>
                </a:path>
                <a:path w="418465" h="418465">
                  <a:moveTo>
                    <a:pt x="307051" y="78479"/>
                  </a:moveTo>
                  <a:lnTo>
                    <a:pt x="339840" y="111268"/>
                  </a:lnTo>
                  <a:lnTo>
                    <a:pt x="84654" y="366465"/>
                  </a:lnTo>
                  <a:lnTo>
                    <a:pt x="51854" y="333665"/>
                  </a:lnTo>
                  <a:lnTo>
                    <a:pt x="307051" y="78479"/>
                  </a:lnTo>
                  <a:close/>
                </a:path>
                <a:path w="418465" h="418465">
                  <a:moveTo>
                    <a:pt x="350770" y="100338"/>
                  </a:moveTo>
                  <a:lnTo>
                    <a:pt x="317981" y="67549"/>
                  </a:lnTo>
                  <a:lnTo>
                    <a:pt x="330602" y="54918"/>
                  </a:lnTo>
                  <a:lnTo>
                    <a:pt x="363402" y="87713"/>
                  </a:lnTo>
                  <a:lnTo>
                    <a:pt x="350770" y="100338"/>
                  </a:lnTo>
                  <a:close/>
                </a:path>
                <a:path w="418465" h="418465">
                  <a:moveTo>
                    <a:pt x="352473" y="11192"/>
                  </a:moveTo>
                  <a:lnTo>
                    <a:pt x="301579" y="62078"/>
                  </a:lnTo>
                  <a:lnTo>
                    <a:pt x="35460" y="328208"/>
                  </a:lnTo>
                  <a:lnTo>
                    <a:pt x="35359" y="328381"/>
                  </a:lnTo>
                  <a:lnTo>
                    <a:pt x="34678" y="329086"/>
                  </a:lnTo>
                  <a:lnTo>
                    <a:pt x="34182" y="329825"/>
                  </a:lnTo>
                  <a:lnTo>
                    <a:pt x="33822" y="330631"/>
                  </a:lnTo>
                  <a:lnTo>
                    <a:pt x="33761" y="330761"/>
                  </a:lnTo>
                  <a:lnTo>
                    <a:pt x="1026" y="407145"/>
                  </a:lnTo>
                  <a:lnTo>
                    <a:pt x="0" y="409531"/>
                  </a:lnTo>
                  <a:lnTo>
                    <a:pt x="245" y="412274"/>
                  </a:lnTo>
                  <a:lnTo>
                    <a:pt x="1677" y="414446"/>
                  </a:lnTo>
                  <a:lnTo>
                    <a:pt x="3107" y="416613"/>
                  </a:lnTo>
                  <a:lnTo>
                    <a:pt x="5529" y="417920"/>
                  </a:lnTo>
                  <a:lnTo>
                    <a:pt x="8129" y="417920"/>
                  </a:lnTo>
                  <a:lnTo>
                    <a:pt x="9177" y="417923"/>
                  </a:lnTo>
                  <a:lnTo>
                    <a:pt x="10213" y="417711"/>
                  </a:lnTo>
                  <a:lnTo>
                    <a:pt x="11174" y="417293"/>
                  </a:lnTo>
                  <a:lnTo>
                    <a:pt x="87552" y="384559"/>
                  </a:lnTo>
                  <a:lnTo>
                    <a:pt x="87682" y="384497"/>
                  </a:lnTo>
                  <a:lnTo>
                    <a:pt x="88492" y="384141"/>
                  </a:lnTo>
                  <a:lnTo>
                    <a:pt x="89226" y="383641"/>
                  </a:lnTo>
                  <a:lnTo>
                    <a:pt x="89863" y="383029"/>
                  </a:lnTo>
                  <a:lnTo>
                    <a:pt x="90032" y="382935"/>
                  </a:lnTo>
                  <a:lnTo>
                    <a:pt x="356227" y="116748"/>
                  </a:lnTo>
                  <a:lnTo>
                    <a:pt x="407113" y="65858"/>
                  </a:lnTo>
                  <a:lnTo>
                    <a:pt x="415530" y="53076"/>
                  </a:lnTo>
                  <a:lnTo>
                    <a:pt x="418313" y="38563"/>
                  </a:lnTo>
                  <a:lnTo>
                    <a:pt x="415466" y="24063"/>
                  </a:lnTo>
                  <a:lnTo>
                    <a:pt x="406994" y="11318"/>
                  </a:lnTo>
                  <a:lnTo>
                    <a:pt x="394249" y="2846"/>
                  </a:lnTo>
                  <a:lnTo>
                    <a:pt x="379748" y="0"/>
                  </a:lnTo>
                  <a:lnTo>
                    <a:pt x="365235" y="2783"/>
                  </a:lnTo>
                  <a:lnTo>
                    <a:pt x="352454" y="11199"/>
                  </a:lnTo>
                  <a:close/>
                </a:path>
              </a:pathLst>
            </a:custGeom>
            <a:ln w="3175">
              <a:solidFill>
                <a:srgbClr val="00AE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09721" y="360080"/>
              <a:ext cx="201295" cy="15875"/>
            </a:xfrm>
            <a:custGeom>
              <a:avLst/>
              <a:gdLst/>
              <a:ahLst/>
              <a:cxnLst/>
              <a:rect l="l" t="t" r="r" b="b"/>
              <a:pathLst>
                <a:path w="201295" h="15875">
                  <a:moveTo>
                    <a:pt x="197501" y="0"/>
                  </a:moveTo>
                  <a:lnTo>
                    <a:pt x="3459" y="0"/>
                  </a:lnTo>
                  <a:lnTo>
                    <a:pt x="0" y="3459"/>
                  </a:lnTo>
                  <a:lnTo>
                    <a:pt x="0" y="11998"/>
                  </a:lnTo>
                  <a:lnTo>
                    <a:pt x="3459" y="15457"/>
                  </a:lnTo>
                  <a:lnTo>
                    <a:pt x="197501" y="15457"/>
                  </a:lnTo>
                  <a:lnTo>
                    <a:pt x="200964" y="11998"/>
                  </a:lnTo>
                  <a:lnTo>
                    <a:pt x="200964" y="3459"/>
                  </a:lnTo>
                  <a:close/>
                </a:path>
              </a:pathLst>
            </a:custGeom>
            <a:solidFill>
              <a:srgbClr val="00A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09721" y="360080"/>
              <a:ext cx="201295" cy="15875"/>
            </a:xfrm>
            <a:custGeom>
              <a:avLst/>
              <a:gdLst/>
              <a:ahLst/>
              <a:cxnLst/>
              <a:rect l="l" t="t" r="r" b="b"/>
              <a:pathLst>
                <a:path w="201295" h="15875">
                  <a:moveTo>
                    <a:pt x="193235" y="0"/>
                  </a:moveTo>
                  <a:lnTo>
                    <a:pt x="7728" y="0"/>
                  </a:lnTo>
                  <a:lnTo>
                    <a:pt x="3459" y="0"/>
                  </a:lnTo>
                  <a:lnTo>
                    <a:pt x="0" y="3459"/>
                  </a:lnTo>
                  <a:lnTo>
                    <a:pt x="0" y="7728"/>
                  </a:lnTo>
                  <a:lnTo>
                    <a:pt x="0" y="11998"/>
                  </a:lnTo>
                  <a:lnTo>
                    <a:pt x="3459" y="15457"/>
                  </a:lnTo>
                  <a:lnTo>
                    <a:pt x="7728" y="15457"/>
                  </a:lnTo>
                  <a:lnTo>
                    <a:pt x="193235" y="15457"/>
                  </a:lnTo>
                  <a:lnTo>
                    <a:pt x="197501" y="15457"/>
                  </a:lnTo>
                  <a:lnTo>
                    <a:pt x="200964" y="11998"/>
                  </a:lnTo>
                  <a:lnTo>
                    <a:pt x="200964" y="7728"/>
                  </a:lnTo>
                  <a:lnTo>
                    <a:pt x="200964" y="3459"/>
                  </a:lnTo>
                  <a:lnTo>
                    <a:pt x="197501" y="0"/>
                  </a:lnTo>
                  <a:lnTo>
                    <a:pt x="193235" y="0"/>
                  </a:lnTo>
                  <a:close/>
                </a:path>
              </a:pathLst>
            </a:custGeom>
            <a:ln w="3175">
              <a:solidFill>
                <a:srgbClr val="00AE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09721" y="406457"/>
              <a:ext cx="201295" cy="15875"/>
            </a:xfrm>
            <a:custGeom>
              <a:avLst/>
              <a:gdLst/>
              <a:ahLst/>
              <a:cxnLst/>
              <a:rect l="l" t="t" r="r" b="b"/>
              <a:pathLst>
                <a:path w="201295" h="15875">
                  <a:moveTo>
                    <a:pt x="197501" y="0"/>
                  </a:moveTo>
                  <a:lnTo>
                    <a:pt x="3459" y="0"/>
                  </a:lnTo>
                  <a:lnTo>
                    <a:pt x="0" y="3459"/>
                  </a:lnTo>
                  <a:lnTo>
                    <a:pt x="0" y="11998"/>
                  </a:lnTo>
                  <a:lnTo>
                    <a:pt x="3459" y="15457"/>
                  </a:lnTo>
                  <a:lnTo>
                    <a:pt x="197501" y="15457"/>
                  </a:lnTo>
                  <a:lnTo>
                    <a:pt x="200964" y="11998"/>
                  </a:lnTo>
                  <a:lnTo>
                    <a:pt x="200964" y="3459"/>
                  </a:lnTo>
                  <a:close/>
                </a:path>
              </a:pathLst>
            </a:custGeom>
            <a:solidFill>
              <a:srgbClr val="00A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09721" y="406457"/>
              <a:ext cx="201295" cy="15875"/>
            </a:xfrm>
            <a:custGeom>
              <a:avLst/>
              <a:gdLst/>
              <a:ahLst/>
              <a:cxnLst/>
              <a:rect l="l" t="t" r="r" b="b"/>
              <a:pathLst>
                <a:path w="201295" h="15875">
                  <a:moveTo>
                    <a:pt x="200964" y="7728"/>
                  </a:moveTo>
                  <a:lnTo>
                    <a:pt x="200964" y="3459"/>
                  </a:lnTo>
                  <a:lnTo>
                    <a:pt x="197501" y="0"/>
                  </a:lnTo>
                  <a:lnTo>
                    <a:pt x="193235" y="0"/>
                  </a:lnTo>
                  <a:lnTo>
                    <a:pt x="7728" y="0"/>
                  </a:lnTo>
                  <a:lnTo>
                    <a:pt x="3459" y="0"/>
                  </a:lnTo>
                  <a:lnTo>
                    <a:pt x="0" y="3459"/>
                  </a:lnTo>
                  <a:lnTo>
                    <a:pt x="0" y="7728"/>
                  </a:lnTo>
                  <a:lnTo>
                    <a:pt x="0" y="11998"/>
                  </a:lnTo>
                  <a:lnTo>
                    <a:pt x="3459" y="15457"/>
                  </a:lnTo>
                  <a:lnTo>
                    <a:pt x="7728" y="15457"/>
                  </a:lnTo>
                  <a:lnTo>
                    <a:pt x="193235" y="15457"/>
                  </a:lnTo>
                  <a:lnTo>
                    <a:pt x="197501" y="15457"/>
                  </a:lnTo>
                  <a:lnTo>
                    <a:pt x="200964" y="11998"/>
                  </a:lnTo>
                  <a:lnTo>
                    <a:pt x="200964" y="7728"/>
                  </a:lnTo>
                  <a:close/>
                </a:path>
              </a:pathLst>
            </a:custGeom>
            <a:ln w="3175">
              <a:solidFill>
                <a:srgbClr val="00AE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09721" y="452830"/>
              <a:ext cx="154940" cy="15875"/>
            </a:xfrm>
            <a:custGeom>
              <a:avLst/>
              <a:gdLst/>
              <a:ahLst/>
              <a:cxnLst/>
              <a:rect l="l" t="t" r="r" b="b"/>
              <a:pathLst>
                <a:path w="154940" h="15875">
                  <a:moveTo>
                    <a:pt x="151124" y="0"/>
                  </a:moveTo>
                  <a:lnTo>
                    <a:pt x="3459" y="0"/>
                  </a:lnTo>
                  <a:lnTo>
                    <a:pt x="0" y="3463"/>
                  </a:lnTo>
                  <a:lnTo>
                    <a:pt x="0" y="11998"/>
                  </a:lnTo>
                  <a:lnTo>
                    <a:pt x="3459" y="15461"/>
                  </a:lnTo>
                  <a:lnTo>
                    <a:pt x="151124" y="15461"/>
                  </a:lnTo>
                  <a:lnTo>
                    <a:pt x="154587" y="11998"/>
                  </a:lnTo>
                  <a:lnTo>
                    <a:pt x="154587" y="3463"/>
                  </a:lnTo>
                  <a:close/>
                </a:path>
              </a:pathLst>
            </a:custGeom>
            <a:solidFill>
              <a:srgbClr val="00A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09721" y="452830"/>
              <a:ext cx="154940" cy="15875"/>
            </a:xfrm>
            <a:custGeom>
              <a:avLst/>
              <a:gdLst/>
              <a:ahLst/>
              <a:cxnLst/>
              <a:rect l="l" t="t" r="r" b="b"/>
              <a:pathLst>
                <a:path w="154940" h="15875">
                  <a:moveTo>
                    <a:pt x="7728" y="0"/>
                  </a:moveTo>
                  <a:lnTo>
                    <a:pt x="3459" y="0"/>
                  </a:lnTo>
                  <a:lnTo>
                    <a:pt x="0" y="3463"/>
                  </a:lnTo>
                  <a:lnTo>
                    <a:pt x="0" y="7732"/>
                  </a:lnTo>
                  <a:lnTo>
                    <a:pt x="0" y="11998"/>
                  </a:lnTo>
                  <a:lnTo>
                    <a:pt x="3459" y="15461"/>
                  </a:lnTo>
                  <a:lnTo>
                    <a:pt x="7728" y="15461"/>
                  </a:lnTo>
                  <a:lnTo>
                    <a:pt x="146858" y="15461"/>
                  </a:lnTo>
                  <a:lnTo>
                    <a:pt x="151124" y="15461"/>
                  </a:lnTo>
                  <a:lnTo>
                    <a:pt x="154587" y="11998"/>
                  </a:lnTo>
                  <a:lnTo>
                    <a:pt x="154587" y="7732"/>
                  </a:lnTo>
                  <a:lnTo>
                    <a:pt x="154587" y="3463"/>
                  </a:lnTo>
                  <a:lnTo>
                    <a:pt x="151124" y="0"/>
                  </a:lnTo>
                  <a:lnTo>
                    <a:pt x="146858" y="0"/>
                  </a:lnTo>
                  <a:lnTo>
                    <a:pt x="7728" y="0"/>
                  </a:lnTo>
                  <a:close/>
                </a:path>
              </a:pathLst>
            </a:custGeom>
            <a:ln w="3175">
              <a:solidFill>
                <a:srgbClr val="00AE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10"/>
          <p:cNvGrpSpPr/>
          <p:nvPr/>
        </p:nvGrpSpPr>
        <p:grpSpPr>
          <a:xfrm>
            <a:off x="10054681" y="367371"/>
            <a:ext cx="1906032" cy="1428760"/>
            <a:chOff x="4686759" y="212868"/>
            <a:chExt cx="634365" cy="634365"/>
          </a:xfrm>
        </p:grpSpPr>
        <p:sp>
          <p:nvSpPr>
            <p:cNvPr id="30" name="object 11"/>
            <p:cNvSpPr/>
            <p:nvPr/>
          </p:nvSpPr>
          <p:spPr>
            <a:xfrm>
              <a:off x="4701999" y="228108"/>
              <a:ext cx="603885" cy="603885"/>
            </a:xfrm>
            <a:custGeom>
              <a:avLst/>
              <a:gdLst/>
              <a:ahLst/>
              <a:cxnLst/>
              <a:rect l="l" t="t" r="r" b="b"/>
              <a:pathLst>
                <a:path w="603885" h="603885">
                  <a:moveTo>
                    <a:pt x="603608" y="0"/>
                  </a:moveTo>
                  <a:lnTo>
                    <a:pt x="0" y="0"/>
                  </a:lnTo>
                  <a:lnTo>
                    <a:pt x="0" y="603609"/>
                  </a:lnTo>
                  <a:lnTo>
                    <a:pt x="603608" y="603609"/>
                  </a:lnTo>
                  <a:lnTo>
                    <a:pt x="603608" y="0"/>
                  </a:lnTo>
                  <a:close/>
                </a:path>
              </a:pathLst>
            </a:custGeom>
            <a:solidFill>
              <a:srgbClr val="00A6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12"/>
            <p:cNvSpPr/>
            <p:nvPr/>
          </p:nvSpPr>
          <p:spPr>
            <a:xfrm>
              <a:off x="4701999" y="228108"/>
              <a:ext cx="603885" cy="603885"/>
            </a:xfrm>
            <a:custGeom>
              <a:avLst/>
              <a:gdLst/>
              <a:ahLst/>
              <a:cxnLst/>
              <a:rect l="l" t="t" r="r" b="b"/>
              <a:pathLst>
                <a:path w="603885" h="603885">
                  <a:moveTo>
                    <a:pt x="0" y="0"/>
                  </a:moveTo>
                  <a:lnTo>
                    <a:pt x="603608" y="0"/>
                  </a:lnTo>
                  <a:lnTo>
                    <a:pt x="603608" y="603609"/>
                  </a:lnTo>
                  <a:lnTo>
                    <a:pt x="0" y="603609"/>
                  </a:lnTo>
                  <a:lnTo>
                    <a:pt x="0" y="0"/>
                  </a:lnTo>
                  <a:close/>
                </a:path>
              </a:pathLst>
            </a:custGeom>
            <a:ln w="3048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14"/>
          <p:cNvSpPr txBox="1"/>
          <p:nvPr/>
        </p:nvSpPr>
        <p:spPr>
          <a:xfrm>
            <a:off x="10421226" y="1115770"/>
            <a:ext cx="1172040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3200" spc="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к</a:t>
            </a:r>
            <a:r>
              <a:rPr sz="3200" spc="-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ласс</a:t>
            </a:r>
            <a:endParaRPr sz="320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object 13"/>
          <p:cNvSpPr txBox="1"/>
          <p:nvPr/>
        </p:nvSpPr>
        <p:spPr>
          <a:xfrm>
            <a:off x="10201299" y="435408"/>
            <a:ext cx="1466178" cy="69313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lang="ru-RU" sz="4400" b="1" spc="10" dirty="0">
                <a:solidFill>
                  <a:srgbClr val="FFFFFF"/>
                </a:solidFill>
                <a:latin typeface="Arial"/>
                <a:cs typeface="Arial"/>
              </a:rPr>
              <a:t>9</a:t>
            </a:r>
            <a:endParaRPr sz="4400" dirty="0">
              <a:latin typeface="Arial"/>
              <a:cs typeface="Arial"/>
            </a:endParaRP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3" cstate="print"/>
          <a:srcRect l="12727" r="10000" b="31364"/>
          <a:stretch>
            <a:fillRect/>
          </a:stretch>
        </p:blipFill>
        <p:spPr bwMode="auto">
          <a:xfrm>
            <a:off x="748145" y="422563"/>
            <a:ext cx="1427019" cy="1267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 descr="Биография Сергей Бородин">
            <a:extLst>
              <a:ext uri="{FF2B5EF4-FFF2-40B4-BE49-F238E27FC236}">
                <a16:creationId xmlns:a16="http://schemas.microsoft.com/office/drawing/2014/main" id="{A881F82A-4FEE-4276-9D3A-7AEB2D2AF3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4238" y="2323048"/>
            <a:ext cx="2813975" cy="431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6315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9A3FE7E-96AB-4764-9502-FD13542EC6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027" y="692458"/>
            <a:ext cx="6169981" cy="548450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b="0" i="0" dirty="0">
                <a:solidFill>
                  <a:srgbClr val="28282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Сергей Петрович Бородин — русский писатель, народный писатель Узбекистана. Его творчеству принадлежат такие известные произведения, как роман «Дмитрий Донской», трилогия «Звезды над Самаркандом».</a:t>
            </a:r>
          </a:p>
          <a:p>
            <a:pPr marL="0" indent="0">
              <a:buNone/>
            </a:pPr>
            <a:r>
              <a:rPr lang="ru-RU" b="0" i="0" dirty="0">
                <a:solidFill>
                  <a:srgbClr val="28282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Проявить любовь к Родине можно разными вещами и поступками, на это может уйти и не один десяток лет. Свою благодарность и уважение к Узбекистану писатель выразил в своих произведениях, которые и в наши дни остаются актуальными.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4A4C1E89-D795-4966-B493-0616F1F2A1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2510" y="3429000"/>
            <a:ext cx="4857060" cy="3107415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>
            <a:extLst>
              <a:ext uri="{FF2B5EF4-FFF2-40B4-BE49-F238E27FC236}">
                <a16:creationId xmlns:a16="http://schemas.microsoft.com/office/drawing/2014/main" id="{4F7F68C6-D3D1-418B-880A-87AB4D9E4F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4993" y="145666"/>
            <a:ext cx="4914577" cy="3144212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58131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ED5DBEC-5E9D-4E89-8A9A-B1251A5417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215" y="573874"/>
            <a:ext cx="5757909" cy="582692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0" i="0" dirty="0">
                <a:solidFill>
                  <a:srgbClr val="28282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 музее хранится коллекция из двух тысяч книг, подаренная Бородину известными писателями. На 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них автографы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М.Горького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А.Ахматовой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Б.Пастернака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американца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Ирвинга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Стоуна, турецкого писателя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Кемала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Тахира, японца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Исуси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Иноуэ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и многих других.</a:t>
            </a:r>
            <a:endParaRPr lang="ru-RU" b="0" i="0" dirty="0">
              <a:solidFill>
                <a:srgbClr val="282828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b="0" i="0" dirty="0">
                <a:solidFill>
                  <a:srgbClr val="28282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Помимо чтения, Сергей Бородин коллекционировал монеты. В экспозиции 7000 монет, собранных со всего света, каждую из которых он мог досконально описать. За свое увлечение был награжден серебряной медалью Нюрнбергского нумизматического общества.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С.Бородин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считал коллекционирование одним из видов творчества. 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76CB0261-397C-48D6-A424-C448DCF318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6037" y="3229116"/>
            <a:ext cx="5540322" cy="3544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A37FBC0-0BD9-40ED-93DD-7E2959FABA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7055"/>
          <a:stretch/>
        </p:blipFill>
        <p:spPr>
          <a:xfrm>
            <a:off x="8389398" y="84337"/>
            <a:ext cx="3770874" cy="3164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354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Сергей Бородин — Биография. Факты. Личная жизнь">
            <a:extLst>
              <a:ext uri="{FF2B5EF4-FFF2-40B4-BE49-F238E27FC236}">
                <a16:creationId xmlns:a16="http://schemas.microsoft.com/office/drawing/2014/main" id="{DEB52476-7E20-4EB3-84C9-D928B7E996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423" y="417250"/>
            <a:ext cx="4848225" cy="322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2F40B7FC-AD89-4F50-B6FD-2E8616D428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063" y="3667279"/>
            <a:ext cx="4987273" cy="3190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F782EF8-C85E-4B3F-9888-F403C0F062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40348" y="200025"/>
            <a:ext cx="4993481" cy="665797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166100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0693472-40C7-4C32-9F4F-2997FC1F1D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194" y="422954"/>
            <a:ext cx="6574655" cy="512559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С. П. Бородин родился 12 (25) сентября 1902 в Москве. Отец — потомственный дворянин, мать, А. М.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Ингалычева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происходила из знатного княжеского татарского рода. </a:t>
            </a:r>
          </a:p>
          <a:p>
            <a:pPr marL="0" indent="0">
              <a:buNone/>
            </a:pP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 1913—1920 годах учился в реальном училище в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Белёве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0" indent="0">
              <a:buNone/>
            </a:pP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Первый очерк опубликовал в 12 лет в 1915 году, первые стихи в 1922 году. </a:t>
            </a:r>
          </a:p>
          <a:p>
            <a:pPr marL="0" indent="0">
              <a:buNone/>
            </a:pP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 1923 году участвовал в этнографической экспедиции в Бухару, в 1925—1926 — в Самарканд. 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Сергей Бородин уй-музейи | Дом-музей Сергея Бородина on Roundme">
            <a:extLst>
              <a:ext uri="{FF2B5EF4-FFF2-40B4-BE49-F238E27FC236}">
                <a16:creationId xmlns:a16="http://schemas.microsoft.com/office/drawing/2014/main" id="{560DB7CB-186A-4F95-B2F8-D3CF6E1F86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4936" y="533400"/>
            <a:ext cx="4500424" cy="2250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16354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03AEC30-5B6A-4D7C-8581-CCEAAAC300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0617" y="337351"/>
            <a:ext cx="5228948" cy="583961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Впервые в Среднюю Азию (в Бухару)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С.Бородин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приехал по его воспоминаниям «…мальчишкой-первокурсником в творческую командировку от Центрального Музея Народоведения в 1923 г., когда еще свежи были воспоминания о временах эмира. Осенью я вернулся в Москву, но уже отравленный повышенным интересом к культуре Средней Азии, историю которой и некоторые книги путешествий я прочитал еще до первой поездки»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3227E1EE-99C3-49F2-A0AD-7497E6B8AC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0294" y="170666"/>
            <a:ext cx="6268973" cy="4010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64597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7617F63-9C46-4046-ACF4-1E9D962225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417" y="289788"/>
            <a:ext cx="6832107" cy="552508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 1950 г. начинается ташкентский период в жизни и творчестве уже тогда признанного и известного далеко за пределами страны писателя, работавшего в сложнейшем и ответственейшем жанре исторической художественной прозы.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С.П.Бородин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писал в автобиографическом очерке «Дороги»: «В 1950 г. я уехал в Узбекистан, где много раз бывал за эти годы. Для этого переезда было несколько причин  - врачи рекомендовали сухой и теплый климат, письменный стол требовал творческого уединения, а главное, этого требовала тема, которую я задумал».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266" name="Picture 2" descr="Музей-квартира Сергея Бородина в Ташкенте. Автор исторического романа  &quot;Дмитрий Донской&quot; и &quot;Звезды над Самаркандом&quot;... - Picture of Tashkent,  Tashkent Province - Tripadvisor">
            <a:extLst>
              <a:ext uri="{FF2B5EF4-FFF2-40B4-BE49-F238E27FC236}">
                <a16:creationId xmlns:a16="http://schemas.microsoft.com/office/drawing/2014/main" id="{A61A994E-0ABF-491C-8CFC-CDBCB9B40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1272" y="175566"/>
            <a:ext cx="4793229" cy="3459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42D881F-110B-4E82-84EC-AED28384B99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944" t="17440" b="19006"/>
          <a:stretch/>
        </p:blipFill>
        <p:spPr>
          <a:xfrm>
            <a:off x="8298433" y="3808521"/>
            <a:ext cx="2848927" cy="2805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9945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A4D1674-9572-403D-9EFA-9B3BABB92B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250" y="662651"/>
            <a:ext cx="7102136" cy="57203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Именно в Ташкенте с завидным писательским трудолюбием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С.Бородин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осваивает мастерство художественного перевода узбекских, таджикских, казахских писателей на русский язык «Бухара» и «Рабы»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С.Айни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«Ветер Золотой долины»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Айбека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«Кашмирская песня»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Ш.Рашидова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и др. произведения авторов Востока стали известны всему миру в блестящих переводах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С.Бородина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Совсем не случайно в Ташкенте его почтительно называли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Устод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Мастер «Звезд».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 descr="САДРИДДИН АЙНИ">
            <a:extLst>
              <a:ext uri="{FF2B5EF4-FFF2-40B4-BE49-F238E27FC236}">
                <a16:creationId xmlns:a16="http://schemas.microsoft.com/office/drawing/2014/main" id="{27559179-3A00-4405-BC98-1BC911F28C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082" y="280387"/>
            <a:ext cx="1862902" cy="2764654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Айбек - афоризмы, цитаты и высказывания">
            <a:extLst>
              <a:ext uri="{FF2B5EF4-FFF2-40B4-BE49-F238E27FC236}">
                <a16:creationId xmlns:a16="http://schemas.microsoft.com/office/drawing/2014/main" id="{BC96D2C3-93E1-4A5C-BD40-F4D28CB403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4377" y="3790395"/>
            <a:ext cx="2193154" cy="2193154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Навои, Айбек: краткое содержание книги, автор, жанр, год издания, рейтинг  книги, где купить">
            <a:extLst>
              <a:ext uri="{FF2B5EF4-FFF2-40B4-BE49-F238E27FC236}">
                <a16:creationId xmlns:a16="http://schemas.microsoft.com/office/drawing/2014/main" id="{E9F37FC6-F81B-44F6-BA0C-A8B517082F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9386" y="3618391"/>
            <a:ext cx="1827214" cy="2764654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Садриддин Айни – биография, книги, отзывы, цитаты">
            <a:extLst>
              <a:ext uri="{FF2B5EF4-FFF2-40B4-BE49-F238E27FC236}">
                <a16:creationId xmlns:a16="http://schemas.microsoft.com/office/drawing/2014/main" id="{68A9E6DC-BE62-4184-9990-07A36774C0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9485" y="280387"/>
            <a:ext cx="1905000" cy="3009900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26166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4CCDBA5-1731-4E5A-84D9-7E30967007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293" y="550416"/>
            <a:ext cx="6480699" cy="5626547"/>
          </a:xfrm>
        </p:spPr>
        <p:txBody>
          <a:bodyPr/>
          <a:lstStyle/>
          <a:p>
            <a:pPr marL="0" indent="0">
              <a:buNone/>
            </a:pP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Первым историческим романом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С.Бородина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стал «Дмитрий Донской». Второй исторический роман (уже в ташкентский период творчества) — трилогия «Звезды над Самаркандом» — дает детальную картину Центральной Азии и Закавказья XIV—XV веков, в центре которой образ Тамерлана. Четвёртая часть цикла «Белый конь», за исключением отдельных глав, не закончена</a:t>
            </a:r>
            <a:r>
              <a:rPr lang="ru-RU" b="0" i="0" dirty="0">
                <a:solidFill>
                  <a:srgbClr val="333333"/>
                </a:solidFill>
                <a:effectLst/>
                <a:latin typeface="Roboto"/>
              </a:rPr>
              <a:t>.</a:t>
            </a:r>
            <a:endParaRPr lang="ru-RU" dirty="0"/>
          </a:p>
        </p:txBody>
      </p:sp>
      <p:pic>
        <p:nvPicPr>
          <p:cNvPr id="6146" name="Picture 2" descr="Сергей Бородин - Звезды над Самаркандом">
            <a:extLst>
              <a:ext uri="{FF2B5EF4-FFF2-40B4-BE49-F238E27FC236}">
                <a16:creationId xmlns:a16="http://schemas.microsoft.com/office/drawing/2014/main" id="{62CC08B3-3EC7-41AA-A13B-760F13E87C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3473" y="112041"/>
            <a:ext cx="2325764" cy="3256070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Бородин Сергей Петрович">
            <a:extLst>
              <a:ext uri="{FF2B5EF4-FFF2-40B4-BE49-F238E27FC236}">
                <a16:creationId xmlns:a16="http://schemas.microsoft.com/office/drawing/2014/main" id="{6FDE9E02-E1E2-432B-8A53-863950E433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2069" y="82330"/>
            <a:ext cx="2068867" cy="3315492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Цусима - слушать онлайн, читает Владимир Сушков">
            <a:extLst>
              <a:ext uri="{FF2B5EF4-FFF2-40B4-BE49-F238E27FC236}">
                <a16:creationId xmlns:a16="http://schemas.microsoft.com/office/drawing/2014/main" id="{BD0D0DE2-E20D-42F4-858D-E9044BD6F3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9237" y="3618390"/>
            <a:ext cx="1866900" cy="3048000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Хромой Тимур - слушать онлайн, читает Джахангир Абдуллаев">
            <a:extLst>
              <a:ext uri="{FF2B5EF4-FFF2-40B4-BE49-F238E27FC236}">
                <a16:creationId xmlns:a16="http://schemas.microsoft.com/office/drawing/2014/main" id="{43D3133E-C638-4CCD-8E59-5614DDED7F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020" y="3723165"/>
            <a:ext cx="1866900" cy="2932456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0475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8257457-644B-47D3-9D42-3FFE0C2D2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417" y="280911"/>
            <a:ext cx="5589233" cy="4351338"/>
          </a:xfrm>
        </p:spPr>
        <p:txBody>
          <a:bodyPr/>
          <a:lstStyle/>
          <a:p>
            <a:pPr marL="0" indent="0">
              <a:buNone/>
            </a:pP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Во многом благодаря его усилиям в Узбекистане, его столице – Ташкенте сложилась своя школа мастеров исторической художественной прозы, в числе которых были его сподвижники и ученики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Пиримкул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Кадыров, Адыл Якубов,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Явдат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Ильясов.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194" name="Picture 2" descr="Биография Пиримкул Кадыров">
            <a:extLst>
              <a:ext uri="{FF2B5EF4-FFF2-40B4-BE49-F238E27FC236}">
                <a16:creationId xmlns:a16="http://schemas.microsoft.com/office/drawing/2014/main" id="{FFCA7630-A0F1-4DA5-AB49-E4664B460E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9119" y="280911"/>
            <a:ext cx="2043344" cy="2732973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Кадыров Пиримкул - Бабур.">
            <a:extLst>
              <a:ext uri="{FF2B5EF4-FFF2-40B4-BE49-F238E27FC236}">
                <a16:creationId xmlns:a16="http://schemas.microsoft.com/office/drawing/2014/main" id="{A8F08D63-8D12-4816-B258-BF221A2E7D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7061" y="358445"/>
            <a:ext cx="2463017" cy="2655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Якубов, Адыл — Википедия">
            <a:extLst>
              <a:ext uri="{FF2B5EF4-FFF2-40B4-BE49-F238E27FC236}">
                <a16:creationId xmlns:a16="http://schemas.microsoft.com/office/drawing/2014/main" id="{A36E7AEC-1102-4597-9E0E-263B6AD4FB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808" y="3566320"/>
            <a:ext cx="2119661" cy="2754012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Скачать электронные книги бесплатно, читать книги онлайн автора Якубов Адыл">
            <a:extLst>
              <a:ext uri="{FF2B5EF4-FFF2-40B4-BE49-F238E27FC236}">
                <a16:creationId xmlns:a16="http://schemas.microsoft.com/office/drawing/2014/main" id="{34DCF647-E31C-46BC-99EA-393C184B93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1718" y="3557528"/>
            <a:ext cx="2655440" cy="2655440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Книга: &quot;Согдиана&quot; - Явдат Ильясов. Купить книгу, читать рецензии | ISBN  978-5-9533-3620-8 | Лабиринт">
            <a:extLst>
              <a:ext uri="{FF2B5EF4-FFF2-40B4-BE49-F238E27FC236}">
                <a16:creationId xmlns:a16="http://schemas.microsoft.com/office/drawing/2014/main" id="{59A34985-FCD1-48B7-AE99-7CB3E7D01B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681" y="3932638"/>
            <a:ext cx="2071935" cy="2806530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12" descr="Ильясов, Явдат Хасанович — Википедия">
            <a:extLst>
              <a:ext uri="{FF2B5EF4-FFF2-40B4-BE49-F238E27FC236}">
                <a16:creationId xmlns:a16="http://schemas.microsoft.com/office/drawing/2014/main" id="{216FDDCE-51C9-445C-BE0B-13A7B58F31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576" y="3932639"/>
            <a:ext cx="1995164" cy="2806530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18108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A5A5E0F-3511-4F64-BD85-A99787F22F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0029" y="414075"/>
            <a:ext cx="6689879" cy="6324075"/>
          </a:xfrm>
        </p:spPr>
        <p:txBody>
          <a:bodyPr>
            <a:normAutofit fontScale="85000" lnSpcReduction="20000"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С.П.Бородин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горячо любил Среднюю Азию, Узбекистан,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г.Ташкент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знал их не по-книжному, но как опытный этнограф, археолог, писатель, журналист, общественный деятель. 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 одной из своих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дневников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он записал: «Я благодарен судьбе за то, что живу здесь, в Узбекистане, среди народа, который своей культурой, своим характером, своим умом стал мне родным народом».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Заслуги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С.Бородина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были достойно оценены узбекским народом, правительством республики. Он удостоен высшей литературной премии, звания «Народный писатель Узбекистана». 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8E8E38-D224-43C7-A2E1-5DCA59FC1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9908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8448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5D680C1-9F8C-4698-AEFA-235BAD8ED1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682" y="1825625"/>
            <a:ext cx="4580877" cy="4351338"/>
          </a:xfrm>
        </p:spPr>
        <p:txBody>
          <a:bodyPr/>
          <a:lstStyle/>
          <a:p>
            <a:pPr marL="0" indent="0">
              <a:buNone/>
            </a:pP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Заслуги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С.Бородина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были достойно оценены узбекским народом, правительством республики. Он удостоен высшей литературной премии, звания «Народный писатель Узбекистана». </a:t>
            </a:r>
          </a:p>
          <a:p>
            <a:endParaRPr lang="ru-RU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15ED3DD-8A52-4F54-B16B-D778E19AEB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8165" y="1681956"/>
            <a:ext cx="6191250" cy="4638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98640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FD50894-3234-476B-B640-A4EA81D69F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683" y="502851"/>
            <a:ext cx="6991905" cy="6084379"/>
          </a:xfrm>
        </p:spPr>
        <p:txBody>
          <a:bodyPr>
            <a:normAutofit fontScale="92500" lnSpcReduction="10000"/>
          </a:bodyPr>
          <a:lstStyle/>
          <a:p>
            <a:pPr indent="0">
              <a:lnSpc>
                <a:spcPct val="100000"/>
              </a:lnSpc>
              <a:spcAft>
                <a:spcPts val="605"/>
              </a:spcAft>
              <a:buNone/>
            </a:pP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Темна, тепла самаркандская ночь. Листва ночного сада черна. Над мраком сада сияет серебряное небо. Тишину в саду строго велено </a:t>
            </a:r>
            <a:r>
              <a:rPr lang="ru-RU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хранить</a:t>
            </a: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до утра: в этом саду спит Повелитель Мира.</a:t>
            </a:r>
            <a:endParaRPr lang="ru-RU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0">
              <a:lnSpc>
                <a:spcPct val="100000"/>
              </a:lnSpc>
              <a:spcAft>
                <a:spcPts val="605"/>
              </a:spcAft>
              <a:buNone/>
            </a:pP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Старый Тимур вернулся домой из похода. В старом густом саду на окраине Самарканда, у двери, раскрытой в сад, спит Тимур один, хмуро вдыхая прохладу родины.</a:t>
            </a:r>
            <a:endParaRPr lang="ru-RU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0">
              <a:lnSpc>
                <a:spcPct val="100000"/>
              </a:lnSpc>
              <a:spcAft>
                <a:spcPts val="605"/>
              </a:spcAft>
              <a:buNone/>
            </a:pP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 под деревьями, у ручья, в шёлковом шатре спит старая жена повелителя Сарай-</a:t>
            </a:r>
            <a:r>
              <a:rPr lang="ru-RU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Мульк</a:t>
            </a: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</a:t>
            </a:r>
            <a:r>
              <a:rPr lang="ru-RU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ханым</a:t>
            </a: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Но семилетний мальчик рядом с ней не спит.</a:t>
            </a:r>
            <a:endParaRPr lang="ru-RU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ru-RU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94118680-F55C-42D2-BE04-17245F5A56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2419" y="70258"/>
            <a:ext cx="4275192" cy="3651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Видит шёлковый шатёр...&quot;. Обсуждение на LiveInternet - Российский Сервис  Онлайн-Дневников">
            <a:extLst>
              <a:ext uri="{FF2B5EF4-FFF2-40B4-BE49-F238E27FC236}">
                <a16:creationId xmlns:a16="http://schemas.microsoft.com/office/drawing/2014/main" id="{7390AE1E-8AF5-44CF-8E2A-5BDBA00C80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2419" y="3759299"/>
            <a:ext cx="4031616" cy="3028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97872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EC6D00F-6E1B-4DE8-A353-E7076FC6B0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596" y="479395"/>
            <a:ext cx="6977849" cy="6223246"/>
          </a:xfrm>
        </p:spPr>
        <p:txBody>
          <a:bodyPr>
            <a:normAutofit lnSpcReduction="10000"/>
          </a:bodyPr>
          <a:lstStyle/>
          <a:p>
            <a:pPr indent="0" algn="just">
              <a:lnSpc>
                <a:spcPct val="100000"/>
              </a:lnSpc>
              <a:spcAft>
                <a:spcPts val="605"/>
              </a:spcAft>
              <a:buNone/>
            </a:pP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Он лежит возле бабушки и глядит в небо. А в небе, между чёрными крыльями ветвей, вспыхивают звёзды, меркнут, трепещут, то будто на краю ветвей, то будто в непонятном </a:t>
            </a:r>
            <a:r>
              <a:rPr lang="ru-RU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далеке</a:t>
            </a: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И если они далеки, – велики, а если на краю ветвей, – подобны огненным бабочкам.</a:t>
            </a:r>
            <a:endParaRPr lang="ru-RU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0" algn="just">
              <a:lnSpc>
                <a:spcPct val="100000"/>
              </a:lnSpc>
              <a:spcAft>
                <a:spcPts val="605"/>
              </a:spcAft>
              <a:buNone/>
            </a:pP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Мальчик смотрит в серебряную бездну небес, дивясь сочетаниям созвездий. Тёмен и тих сад.</a:t>
            </a:r>
          </a:p>
          <a:p>
            <a:pPr indent="0" algn="just">
              <a:lnSpc>
                <a:spcPct val="100000"/>
              </a:lnSpc>
              <a:spcAft>
                <a:spcPts val="605"/>
              </a:spcAft>
              <a:buNone/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Меркнут = гаснут</a:t>
            </a:r>
          </a:p>
          <a:p>
            <a:pPr indent="0" algn="just">
              <a:lnSpc>
                <a:spcPct val="100000"/>
              </a:lnSpc>
              <a:spcAft>
                <a:spcPts val="605"/>
              </a:spcAft>
              <a:buNone/>
            </a:pP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Бездна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=</a:t>
            </a: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пустота</a:t>
            </a:r>
            <a:endParaRPr lang="ru-RU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E937696-0FDE-402B-898A-EFE608A9EE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6738" y="198948"/>
            <a:ext cx="4114859" cy="4114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8550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C40B3A40-0051-4098-B6E4-5107188D26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562" y="334175"/>
            <a:ext cx="7444666" cy="6412853"/>
          </a:xfrm>
        </p:spPr>
        <p:txBody>
          <a:bodyPr>
            <a:normAutofit fontScale="92500" lnSpcReduction="20000"/>
          </a:bodyPr>
          <a:lstStyle/>
          <a:p>
            <a:pPr indent="0" algn="just">
              <a:lnSpc>
                <a:spcPct val="120000"/>
              </a:lnSpc>
              <a:spcAft>
                <a:spcPts val="605"/>
              </a:spcAft>
              <a:buNone/>
            </a:pP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Неслышно несут свой караул воины; ходят неслышные, невидимые. Да в дальнем конце, едва просвечивая из-за деревьев, горит костёр.</a:t>
            </a:r>
            <a:endParaRPr lang="ru-RU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0" algn="just">
              <a:lnSpc>
                <a:spcPct val="120000"/>
              </a:lnSpc>
              <a:spcAft>
                <a:spcPts val="605"/>
              </a:spcAft>
              <a:buNone/>
            </a:pP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Там, у суровых резных ворот, стражи разговаривали негромко, чтобы слышать малейший шорох из сада. Молчали, глядя в огонь.</a:t>
            </a:r>
            <a:endParaRPr lang="ru-RU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0" algn="just">
              <a:lnSpc>
                <a:spcPct val="120000"/>
              </a:lnSpc>
              <a:spcAft>
                <a:spcPts val="605"/>
              </a:spcAft>
              <a:buNone/>
            </a:pP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… Вдруг стража замерла, затаив дыхание: из-под деревьев неслышно, будто не по земле ступая, а по воздуху, шёл к ним ребёнок в тонких шёлковых зелёных штанах, в полупрозрачной алой рубахе до колен, в белой тюбетейке на голове.</a:t>
            </a:r>
            <a:endParaRPr lang="ru-RU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9003AA2-5453-4B13-9047-72E5754DAE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3258" y="24785"/>
            <a:ext cx="4218741" cy="537283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4154462-3C10-497D-8510-4E31D7DF24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92541" y="2482589"/>
            <a:ext cx="3847925" cy="367592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1325A01-3496-4F62-9E84-7A4B2998B4F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4865" y="3540601"/>
            <a:ext cx="1726417" cy="2484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0778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FAA8EE5-3C0D-4925-B0F2-2E83674D4C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820" y="585926"/>
            <a:ext cx="5734975" cy="6116715"/>
          </a:xfrm>
        </p:spPr>
        <p:txBody>
          <a:bodyPr>
            <a:normAutofit fontScale="92500" lnSpcReduction="10000"/>
          </a:bodyPr>
          <a:lstStyle/>
          <a:p>
            <a:pPr indent="0" algn="just">
              <a:lnSpc>
                <a:spcPct val="100000"/>
              </a:lnSpc>
              <a:spcAft>
                <a:spcPts val="605"/>
              </a:spcAft>
              <a:buNone/>
            </a:pP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Воины не смели шелохнуться. Только один почтительно прижал к груди руки, склонился:</a:t>
            </a:r>
            <a:endParaRPr lang="ru-RU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0" algn="just">
              <a:lnSpc>
                <a:spcPct val="100000"/>
              </a:lnSpc>
              <a:spcAft>
                <a:spcPts val="605"/>
              </a:spcAft>
              <a:buNone/>
            </a:pP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Привет и послушание царевичу!</a:t>
            </a:r>
            <a:endParaRPr lang="ru-RU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0" algn="just">
              <a:lnSpc>
                <a:spcPct val="100000"/>
              </a:lnSpc>
              <a:spcAft>
                <a:spcPts val="605"/>
              </a:spcAft>
              <a:buNone/>
            </a:pP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 Мухаммед-</a:t>
            </a:r>
            <a:r>
              <a:rPr lang="ru-RU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Тарагай</a:t>
            </a: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внук Тимура, сын </a:t>
            </a:r>
            <a:r>
              <a:rPr lang="ru-RU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Шахруха</a:t>
            </a: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семилетний мальчик, поднятый с постели бессонницей, на покорный привет старого дедушкиного воина ответил благосклонным приветом.</a:t>
            </a:r>
          </a:p>
          <a:p>
            <a:pPr indent="0" algn="just">
              <a:lnSpc>
                <a:spcPct val="100000"/>
              </a:lnSpc>
              <a:spcAft>
                <a:spcPts val="605"/>
              </a:spcAft>
              <a:buNone/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Бессонница = без сна</a:t>
            </a:r>
          </a:p>
          <a:p>
            <a:pPr indent="0" algn="just">
              <a:lnSpc>
                <a:spcPct val="100000"/>
              </a:lnSpc>
              <a:spcAft>
                <a:spcPts val="605"/>
              </a:spcAft>
              <a:buNone/>
            </a:pP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Благосклонный = добрый</a:t>
            </a:r>
            <a:endParaRPr lang="ru-RU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pic>
        <p:nvPicPr>
          <p:cNvPr id="11266" name="Picture 2" descr="Tashkent premiere of documentary “The Man Who Unlocked the Universe” - Lola  Karimova">
            <a:extLst>
              <a:ext uri="{FF2B5EF4-FFF2-40B4-BE49-F238E27FC236}">
                <a16:creationId xmlns:a16="http://schemas.microsoft.com/office/drawing/2014/main" id="{811568C1-77C1-475C-B82A-2FA5DD6290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87" t="10838" r="24248" b="12388"/>
          <a:stretch/>
        </p:blipFill>
        <p:spPr bwMode="auto">
          <a:xfrm>
            <a:off x="7155402" y="221942"/>
            <a:ext cx="4671482" cy="3710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42396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2880F47-ED30-48D1-974C-914A9249BC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992" y="485097"/>
            <a:ext cx="7054049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Почему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С.Бородин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начинает книгу о Тимуре с описания звёздного неба?</a:t>
            </a:r>
          </a:p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Как вы думаете, почему не спит маленький внук Тимура?</a:t>
            </a:r>
          </a:p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На что похожи звёзды в небе Самарканда?  </a:t>
            </a:r>
          </a:p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Как вы думаете, о чем спросит мальчик стражников?</a:t>
            </a:r>
          </a:p>
        </p:txBody>
      </p:sp>
      <p:pic>
        <p:nvPicPr>
          <p:cNvPr id="5" name="Picture 2" descr="Звёзды над Самаркандом. книга первая Хромой Тимур [Stars over Samarkand,  Book 1: Lame Timur] by Сергей Бородин | Audiobook | Audible.com">
            <a:extLst>
              <a:ext uri="{FF2B5EF4-FFF2-40B4-BE49-F238E27FC236}">
                <a16:creationId xmlns:a16="http://schemas.microsoft.com/office/drawing/2014/main" id="{60FC21E4-37FC-4D35-A598-D2DB70147D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1091" y="255741"/>
            <a:ext cx="4580694" cy="4580694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3677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52149" y="1959860"/>
            <a:ext cx="4370771" cy="27151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Найдите и прочитайте в интернете информацию о музее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С.Бородина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Прочитайте о Тимуре и Улугбеке.</a:t>
            </a: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126E4000-BA33-4CDF-81B3-FF4C04DE7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402" y="418391"/>
            <a:ext cx="10515600" cy="1325563"/>
          </a:xfrm>
        </p:spPr>
        <p:txBody>
          <a:bodyPr/>
          <a:lstStyle/>
          <a:p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Задание для самостоятельной работы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481626A2-A626-4E89-A78E-43E48EE215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236"/>
          <a:stretch/>
        </p:blipFill>
        <p:spPr bwMode="auto">
          <a:xfrm>
            <a:off x="6497405" y="1393794"/>
            <a:ext cx="4557713" cy="5264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7525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3245"/>
            <a:ext cx="12179916" cy="2158055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2"/>
                </a:lnTo>
                <a:lnTo>
                  <a:pt x="5759640" y="1020952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39492" y="501296"/>
            <a:ext cx="8301430" cy="1028423"/>
          </a:xfrm>
          <a:prstGeom prst="rect">
            <a:avLst/>
          </a:prstGeom>
        </p:spPr>
        <p:txBody>
          <a:bodyPr vert="horz" wrap="square" lIns="0" tIns="30925" rIns="0" bIns="0" rtlCol="0">
            <a:spAutoFit/>
          </a:bodyPr>
          <a:lstStyle/>
          <a:p>
            <a:pPr marL="26894" algn="ctr">
              <a:spcBef>
                <a:spcPts val="241"/>
              </a:spcBef>
            </a:pPr>
            <a:r>
              <a:rPr lang="ru-RU" sz="7200" b="1" spc="-1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Русский язык</a:t>
            </a:r>
            <a:endParaRPr sz="7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16509" y="2771778"/>
            <a:ext cx="7337297" cy="3492358"/>
          </a:xfrm>
          <a:prstGeom prst="rect">
            <a:avLst/>
          </a:prstGeom>
        </p:spPr>
        <p:txBody>
          <a:bodyPr vert="horz" wrap="square" lIns="0" tIns="29583" rIns="0" bIns="0" rtlCol="0">
            <a:spAutoFit/>
          </a:bodyPr>
          <a:lstStyle/>
          <a:p>
            <a:pPr marL="12700"/>
            <a:r>
              <a:rPr lang="ru-RU" sz="4000" b="1" spc="-10" dirty="0">
                <a:solidFill>
                  <a:srgbClr val="2365C7"/>
                </a:solidFill>
                <a:latin typeface="Arial"/>
                <a:cs typeface="Arial"/>
              </a:rPr>
              <a:t>Сергей Петрович Бородин</a:t>
            </a:r>
          </a:p>
          <a:p>
            <a:pPr marL="12700"/>
            <a:r>
              <a:rPr lang="ru-RU" sz="4000" b="1" spc="-10" dirty="0">
                <a:solidFill>
                  <a:srgbClr val="2365C7"/>
                </a:solidFill>
                <a:latin typeface="Arial"/>
                <a:cs typeface="Arial"/>
              </a:rPr>
              <a:t>«Звёзды над Самаркандом» (2)</a:t>
            </a:r>
          </a:p>
          <a:p>
            <a:pPr marL="33655" marR="616585">
              <a:spcBef>
                <a:spcPts val="1480"/>
              </a:spcBef>
            </a:pPr>
            <a:r>
              <a:rPr lang="ru-RU" sz="4000" b="1" spc="5" dirty="0" err="1">
                <a:solidFill>
                  <a:srgbClr val="231F20"/>
                </a:solidFill>
                <a:latin typeface="Arial"/>
                <a:cs typeface="Arial"/>
              </a:rPr>
              <a:t>Мусурманова</a:t>
            </a:r>
            <a:r>
              <a:rPr lang="ru-RU" sz="4000" b="1" spc="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</a:p>
          <a:p>
            <a:pPr marL="33655" marR="616585">
              <a:spcBef>
                <a:spcPts val="1480"/>
              </a:spcBef>
            </a:pPr>
            <a:r>
              <a:rPr lang="ru-RU" sz="4000" b="1" spc="5" dirty="0">
                <a:solidFill>
                  <a:srgbClr val="231F20"/>
                </a:solidFill>
                <a:latin typeface="Arial"/>
                <a:cs typeface="Arial"/>
              </a:rPr>
              <a:t>Юлия Юрьевна</a:t>
            </a:r>
            <a:endParaRPr sz="370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74559" y="2561303"/>
            <a:ext cx="727760" cy="1808992"/>
          </a:xfrm>
          <a:custGeom>
            <a:avLst/>
            <a:gdLst/>
            <a:ahLst/>
            <a:cxnLst/>
            <a:rect l="l" t="t" r="r" b="b"/>
            <a:pathLst>
              <a:path w="344170" h="676275">
                <a:moveTo>
                  <a:pt x="343828" y="0"/>
                </a:moveTo>
                <a:lnTo>
                  <a:pt x="0" y="0"/>
                </a:lnTo>
                <a:lnTo>
                  <a:pt x="0" y="675751"/>
                </a:lnTo>
                <a:lnTo>
                  <a:pt x="343828" y="675751"/>
                </a:lnTo>
                <a:lnTo>
                  <a:pt x="34382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74559" y="4570274"/>
            <a:ext cx="727760" cy="1642433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57"/>
                </a:lnTo>
                <a:lnTo>
                  <a:pt x="343828" y="680457"/>
                </a:lnTo>
                <a:lnTo>
                  <a:pt x="343828" y="0"/>
                </a:lnTo>
                <a:close/>
              </a:path>
            </a:pathLst>
          </a:custGeom>
          <a:solidFill>
            <a:srgbClr val="93959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15"/>
          <p:cNvGrpSpPr/>
          <p:nvPr/>
        </p:nvGrpSpPr>
        <p:grpSpPr>
          <a:xfrm>
            <a:off x="732757" y="610825"/>
            <a:ext cx="988248" cy="986425"/>
            <a:chOff x="346532" y="289010"/>
            <a:chExt cx="467359" cy="466725"/>
          </a:xfrm>
        </p:grpSpPr>
        <p:sp>
          <p:nvSpPr>
            <p:cNvPr id="16" name="object 16"/>
            <p:cNvSpPr/>
            <p:nvPr/>
          </p:nvSpPr>
          <p:spPr>
            <a:xfrm>
              <a:off x="347903" y="290381"/>
              <a:ext cx="325120" cy="464184"/>
            </a:xfrm>
            <a:custGeom>
              <a:avLst/>
              <a:gdLst/>
              <a:ahLst/>
              <a:cxnLst/>
              <a:rect l="l" t="t" r="r" b="b"/>
              <a:pathLst>
                <a:path w="325120" h="464184">
                  <a:moveTo>
                    <a:pt x="301975" y="0"/>
                  </a:moveTo>
                  <a:lnTo>
                    <a:pt x="22673" y="0"/>
                  </a:lnTo>
                  <a:lnTo>
                    <a:pt x="13828" y="1961"/>
                  </a:lnTo>
                  <a:lnTo>
                    <a:pt x="6623" y="6956"/>
                  </a:lnTo>
                  <a:lnTo>
                    <a:pt x="1775" y="14269"/>
                  </a:lnTo>
                  <a:lnTo>
                    <a:pt x="0" y="23183"/>
                  </a:lnTo>
                  <a:lnTo>
                    <a:pt x="0" y="440585"/>
                  </a:lnTo>
                  <a:lnTo>
                    <a:pt x="1822" y="449613"/>
                  </a:lnTo>
                  <a:lnTo>
                    <a:pt x="6791" y="456985"/>
                  </a:lnTo>
                  <a:lnTo>
                    <a:pt x="14162" y="461954"/>
                  </a:lnTo>
                  <a:lnTo>
                    <a:pt x="23187" y="463777"/>
                  </a:lnTo>
                  <a:lnTo>
                    <a:pt x="301457" y="463777"/>
                  </a:lnTo>
                  <a:lnTo>
                    <a:pt x="310484" y="461954"/>
                  </a:lnTo>
                  <a:lnTo>
                    <a:pt x="317856" y="456985"/>
                  </a:lnTo>
                  <a:lnTo>
                    <a:pt x="322826" y="449613"/>
                  </a:lnTo>
                  <a:lnTo>
                    <a:pt x="324648" y="440585"/>
                  </a:lnTo>
                  <a:lnTo>
                    <a:pt x="324648" y="250804"/>
                  </a:lnTo>
                  <a:lnTo>
                    <a:pt x="321185" y="247345"/>
                  </a:lnTo>
                  <a:lnTo>
                    <a:pt x="312649" y="247345"/>
                  </a:lnTo>
                  <a:lnTo>
                    <a:pt x="309190" y="250804"/>
                  </a:lnTo>
                  <a:lnTo>
                    <a:pt x="309190" y="444855"/>
                  </a:lnTo>
                  <a:lnTo>
                    <a:pt x="305727" y="448318"/>
                  </a:lnTo>
                  <a:lnTo>
                    <a:pt x="18921" y="448318"/>
                  </a:lnTo>
                  <a:lnTo>
                    <a:pt x="15458" y="444855"/>
                  </a:lnTo>
                  <a:lnTo>
                    <a:pt x="15458" y="18914"/>
                  </a:lnTo>
                  <a:lnTo>
                    <a:pt x="18921" y="15454"/>
                  </a:lnTo>
                  <a:lnTo>
                    <a:pt x="305727" y="15454"/>
                  </a:lnTo>
                  <a:lnTo>
                    <a:pt x="309190" y="18914"/>
                  </a:lnTo>
                  <a:lnTo>
                    <a:pt x="309190" y="73832"/>
                  </a:lnTo>
                  <a:lnTo>
                    <a:pt x="312649" y="77292"/>
                  </a:lnTo>
                  <a:lnTo>
                    <a:pt x="321185" y="77292"/>
                  </a:lnTo>
                  <a:lnTo>
                    <a:pt x="324648" y="73832"/>
                  </a:lnTo>
                  <a:lnTo>
                    <a:pt x="324648" y="23183"/>
                  </a:lnTo>
                  <a:lnTo>
                    <a:pt x="322873" y="14269"/>
                  </a:lnTo>
                  <a:lnTo>
                    <a:pt x="318025" y="6956"/>
                  </a:lnTo>
                  <a:lnTo>
                    <a:pt x="310820" y="1961"/>
                  </a:lnTo>
                  <a:lnTo>
                    <a:pt x="301975" y="0"/>
                  </a:lnTo>
                  <a:close/>
                </a:path>
              </a:pathLst>
            </a:custGeom>
            <a:solidFill>
              <a:srgbClr val="00A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47903" y="290381"/>
              <a:ext cx="325120" cy="464184"/>
            </a:xfrm>
            <a:custGeom>
              <a:avLst/>
              <a:gdLst/>
              <a:ahLst/>
              <a:cxnLst/>
              <a:rect l="l" t="t" r="r" b="b"/>
              <a:pathLst>
                <a:path w="325120" h="464184">
                  <a:moveTo>
                    <a:pt x="23187" y="463777"/>
                  </a:moveTo>
                  <a:lnTo>
                    <a:pt x="301457" y="463777"/>
                  </a:lnTo>
                  <a:lnTo>
                    <a:pt x="310484" y="461954"/>
                  </a:lnTo>
                  <a:lnTo>
                    <a:pt x="317856" y="456985"/>
                  </a:lnTo>
                  <a:lnTo>
                    <a:pt x="322826" y="449613"/>
                  </a:lnTo>
                  <a:lnTo>
                    <a:pt x="324648" y="440585"/>
                  </a:lnTo>
                  <a:lnTo>
                    <a:pt x="324648" y="255074"/>
                  </a:lnTo>
                  <a:lnTo>
                    <a:pt x="324648" y="250804"/>
                  </a:lnTo>
                  <a:lnTo>
                    <a:pt x="321185" y="247345"/>
                  </a:lnTo>
                  <a:lnTo>
                    <a:pt x="316919" y="247345"/>
                  </a:lnTo>
                  <a:lnTo>
                    <a:pt x="312649" y="247345"/>
                  </a:lnTo>
                  <a:lnTo>
                    <a:pt x="309190" y="250804"/>
                  </a:lnTo>
                  <a:lnTo>
                    <a:pt x="309190" y="255074"/>
                  </a:lnTo>
                  <a:lnTo>
                    <a:pt x="309190" y="440585"/>
                  </a:lnTo>
                  <a:lnTo>
                    <a:pt x="309190" y="444855"/>
                  </a:lnTo>
                  <a:lnTo>
                    <a:pt x="305727" y="448318"/>
                  </a:lnTo>
                  <a:lnTo>
                    <a:pt x="301457" y="448318"/>
                  </a:lnTo>
                  <a:lnTo>
                    <a:pt x="23187" y="448318"/>
                  </a:lnTo>
                  <a:lnTo>
                    <a:pt x="18921" y="448318"/>
                  </a:lnTo>
                  <a:lnTo>
                    <a:pt x="15458" y="444855"/>
                  </a:lnTo>
                  <a:lnTo>
                    <a:pt x="15458" y="440585"/>
                  </a:lnTo>
                  <a:lnTo>
                    <a:pt x="15458" y="23183"/>
                  </a:lnTo>
                  <a:lnTo>
                    <a:pt x="15458" y="18914"/>
                  </a:lnTo>
                  <a:lnTo>
                    <a:pt x="18921" y="15454"/>
                  </a:lnTo>
                  <a:lnTo>
                    <a:pt x="23187" y="15454"/>
                  </a:lnTo>
                  <a:lnTo>
                    <a:pt x="301457" y="15454"/>
                  </a:lnTo>
                  <a:lnTo>
                    <a:pt x="305727" y="15454"/>
                  </a:lnTo>
                  <a:lnTo>
                    <a:pt x="309190" y="18914"/>
                  </a:lnTo>
                  <a:lnTo>
                    <a:pt x="309190" y="23183"/>
                  </a:lnTo>
                  <a:lnTo>
                    <a:pt x="309190" y="69562"/>
                  </a:lnTo>
                  <a:lnTo>
                    <a:pt x="309190" y="73832"/>
                  </a:lnTo>
                  <a:lnTo>
                    <a:pt x="312649" y="77292"/>
                  </a:lnTo>
                  <a:lnTo>
                    <a:pt x="316919" y="77292"/>
                  </a:lnTo>
                  <a:lnTo>
                    <a:pt x="321185" y="77292"/>
                  </a:lnTo>
                  <a:lnTo>
                    <a:pt x="324648" y="73832"/>
                  </a:lnTo>
                  <a:lnTo>
                    <a:pt x="324648" y="69562"/>
                  </a:lnTo>
                  <a:lnTo>
                    <a:pt x="324648" y="23183"/>
                  </a:lnTo>
                  <a:lnTo>
                    <a:pt x="322873" y="14269"/>
                  </a:lnTo>
                  <a:lnTo>
                    <a:pt x="318025" y="6956"/>
                  </a:lnTo>
                  <a:lnTo>
                    <a:pt x="310820" y="1961"/>
                  </a:lnTo>
                  <a:lnTo>
                    <a:pt x="301975" y="0"/>
                  </a:lnTo>
                  <a:lnTo>
                    <a:pt x="22673" y="0"/>
                  </a:lnTo>
                  <a:lnTo>
                    <a:pt x="13828" y="1961"/>
                  </a:lnTo>
                  <a:lnTo>
                    <a:pt x="6623" y="6956"/>
                  </a:lnTo>
                  <a:lnTo>
                    <a:pt x="1775" y="14269"/>
                  </a:lnTo>
                  <a:lnTo>
                    <a:pt x="0" y="23183"/>
                  </a:lnTo>
                  <a:lnTo>
                    <a:pt x="0" y="440585"/>
                  </a:lnTo>
                  <a:lnTo>
                    <a:pt x="1822" y="449613"/>
                  </a:lnTo>
                  <a:lnTo>
                    <a:pt x="6791" y="456985"/>
                  </a:lnTo>
                  <a:lnTo>
                    <a:pt x="14162" y="461954"/>
                  </a:lnTo>
                  <a:lnTo>
                    <a:pt x="23187" y="463777"/>
                  </a:lnTo>
                  <a:close/>
                </a:path>
              </a:pathLst>
            </a:custGeom>
            <a:ln w="3175">
              <a:solidFill>
                <a:srgbClr val="00AE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93882" y="305318"/>
              <a:ext cx="418465" cy="418465"/>
            </a:xfrm>
            <a:custGeom>
              <a:avLst/>
              <a:gdLst/>
              <a:ahLst/>
              <a:cxnLst/>
              <a:rect l="l" t="t" r="r" b="b"/>
              <a:pathLst>
                <a:path w="418465" h="418465">
                  <a:moveTo>
                    <a:pt x="406805" y="11192"/>
                  </a:moveTo>
                  <a:lnTo>
                    <a:pt x="352473" y="11192"/>
                  </a:lnTo>
                  <a:lnTo>
                    <a:pt x="35384" y="328280"/>
                  </a:lnTo>
                  <a:lnTo>
                    <a:pt x="34678" y="329086"/>
                  </a:lnTo>
                  <a:lnTo>
                    <a:pt x="34182" y="329825"/>
                  </a:lnTo>
                  <a:lnTo>
                    <a:pt x="33761" y="330761"/>
                  </a:lnTo>
                  <a:lnTo>
                    <a:pt x="0" y="409531"/>
                  </a:lnTo>
                  <a:lnTo>
                    <a:pt x="245" y="412274"/>
                  </a:lnTo>
                  <a:lnTo>
                    <a:pt x="3107" y="416613"/>
                  </a:lnTo>
                  <a:lnTo>
                    <a:pt x="5529" y="417920"/>
                  </a:lnTo>
                  <a:lnTo>
                    <a:pt x="9195" y="417920"/>
                  </a:lnTo>
                  <a:lnTo>
                    <a:pt x="10213" y="417711"/>
                  </a:lnTo>
                  <a:lnTo>
                    <a:pt x="61990" y="395507"/>
                  </a:lnTo>
                  <a:lnTo>
                    <a:pt x="22816" y="395507"/>
                  </a:lnTo>
                  <a:lnTo>
                    <a:pt x="43498" y="347241"/>
                  </a:lnTo>
                  <a:lnTo>
                    <a:pt x="65430" y="347241"/>
                  </a:lnTo>
                  <a:lnTo>
                    <a:pt x="51854" y="333665"/>
                  </a:lnTo>
                  <a:lnTo>
                    <a:pt x="307051" y="78479"/>
                  </a:lnTo>
                  <a:lnTo>
                    <a:pt x="328910" y="78479"/>
                  </a:lnTo>
                  <a:lnTo>
                    <a:pt x="317981" y="67549"/>
                  </a:lnTo>
                  <a:lnTo>
                    <a:pt x="330602" y="54918"/>
                  </a:lnTo>
                  <a:lnTo>
                    <a:pt x="352438" y="54918"/>
                  </a:lnTo>
                  <a:lnTo>
                    <a:pt x="341532" y="43988"/>
                  </a:lnTo>
                  <a:lnTo>
                    <a:pt x="369260" y="16300"/>
                  </a:lnTo>
                  <a:lnTo>
                    <a:pt x="377798" y="14014"/>
                  </a:lnTo>
                  <a:lnTo>
                    <a:pt x="408786" y="14014"/>
                  </a:lnTo>
                  <a:lnTo>
                    <a:pt x="406994" y="11318"/>
                  </a:lnTo>
                  <a:lnTo>
                    <a:pt x="406805" y="11192"/>
                  </a:lnTo>
                  <a:close/>
                </a:path>
                <a:path w="418465" h="418465">
                  <a:moveTo>
                    <a:pt x="65430" y="347241"/>
                  </a:moveTo>
                  <a:lnTo>
                    <a:pt x="43498" y="347241"/>
                  </a:lnTo>
                  <a:lnTo>
                    <a:pt x="71078" y="374821"/>
                  </a:lnTo>
                  <a:lnTo>
                    <a:pt x="22816" y="395507"/>
                  </a:lnTo>
                  <a:lnTo>
                    <a:pt x="61990" y="395507"/>
                  </a:lnTo>
                  <a:lnTo>
                    <a:pt x="88492" y="384141"/>
                  </a:lnTo>
                  <a:lnTo>
                    <a:pt x="89226" y="383641"/>
                  </a:lnTo>
                  <a:lnTo>
                    <a:pt x="89932" y="382960"/>
                  </a:lnTo>
                  <a:lnTo>
                    <a:pt x="106502" y="366465"/>
                  </a:lnTo>
                  <a:lnTo>
                    <a:pt x="84654" y="366465"/>
                  </a:lnTo>
                  <a:lnTo>
                    <a:pt x="65430" y="347241"/>
                  </a:lnTo>
                  <a:close/>
                </a:path>
                <a:path w="418465" h="418465">
                  <a:moveTo>
                    <a:pt x="328910" y="78479"/>
                  </a:moveTo>
                  <a:lnTo>
                    <a:pt x="307051" y="78479"/>
                  </a:lnTo>
                  <a:lnTo>
                    <a:pt x="339840" y="111268"/>
                  </a:lnTo>
                  <a:lnTo>
                    <a:pt x="84654" y="366465"/>
                  </a:lnTo>
                  <a:lnTo>
                    <a:pt x="106502" y="366465"/>
                  </a:lnTo>
                  <a:lnTo>
                    <a:pt x="372632" y="100338"/>
                  </a:lnTo>
                  <a:lnTo>
                    <a:pt x="350770" y="100338"/>
                  </a:lnTo>
                  <a:lnTo>
                    <a:pt x="328910" y="78479"/>
                  </a:lnTo>
                  <a:close/>
                </a:path>
                <a:path w="418465" h="418465">
                  <a:moveTo>
                    <a:pt x="352438" y="54918"/>
                  </a:moveTo>
                  <a:lnTo>
                    <a:pt x="330602" y="54918"/>
                  </a:lnTo>
                  <a:lnTo>
                    <a:pt x="363402" y="87713"/>
                  </a:lnTo>
                  <a:lnTo>
                    <a:pt x="350770" y="100338"/>
                  </a:lnTo>
                  <a:lnTo>
                    <a:pt x="372632" y="100338"/>
                  </a:lnTo>
                  <a:lnTo>
                    <a:pt x="396154" y="76817"/>
                  </a:lnTo>
                  <a:lnTo>
                    <a:pt x="374291" y="76817"/>
                  </a:lnTo>
                  <a:lnTo>
                    <a:pt x="352438" y="54918"/>
                  </a:lnTo>
                  <a:close/>
                </a:path>
                <a:path w="418465" h="418465">
                  <a:moveTo>
                    <a:pt x="408786" y="14014"/>
                  </a:moveTo>
                  <a:lnTo>
                    <a:pt x="377798" y="14014"/>
                  </a:lnTo>
                  <a:lnTo>
                    <a:pt x="393804" y="18301"/>
                  </a:lnTo>
                  <a:lnTo>
                    <a:pt x="400057" y="24551"/>
                  </a:lnTo>
                  <a:lnTo>
                    <a:pt x="404345" y="40561"/>
                  </a:lnTo>
                  <a:lnTo>
                    <a:pt x="402059" y="49100"/>
                  </a:lnTo>
                  <a:lnTo>
                    <a:pt x="396198" y="54957"/>
                  </a:lnTo>
                  <a:lnTo>
                    <a:pt x="374291" y="76817"/>
                  </a:lnTo>
                  <a:lnTo>
                    <a:pt x="396154" y="76817"/>
                  </a:lnTo>
                  <a:lnTo>
                    <a:pt x="407113" y="65858"/>
                  </a:lnTo>
                  <a:lnTo>
                    <a:pt x="415530" y="53076"/>
                  </a:lnTo>
                  <a:lnTo>
                    <a:pt x="418313" y="38563"/>
                  </a:lnTo>
                  <a:lnTo>
                    <a:pt x="415466" y="24063"/>
                  </a:lnTo>
                  <a:lnTo>
                    <a:pt x="408786" y="14014"/>
                  </a:lnTo>
                  <a:close/>
                </a:path>
                <a:path w="418465" h="418465">
                  <a:moveTo>
                    <a:pt x="396158" y="54950"/>
                  </a:moveTo>
                  <a:close/>
                </a:path>
                <a:path w="418465" h="418465">
                  <a:moveTo>
                    <a:pt x="379748" y="0"/>
                  </a:moveTo>
                  <a:lnTo>
                    <a:pt x="365235" y="2783"/>
                  </a:lnTo>
                  <a:lnTo>
                    <a:pt x="352454" y="11199"/>
                  </a:lnTo>
                  <a:lnTo>
                    <a:pt x="406805" y="11192"/>
                  </a:lnTo>
                  <a:lnTo>
                    <a:pt x="394249" y="2846"/>
                  </a:lnTo>
                  <a:lnTo>
                    <a:pt x="379748" y="0"/>
                  </a:lnTo>
                  <a:close/>
                </a:path>
              </a:pathLst>
            </a:custGeom>
            <a:solidFill>
              <a:srgbClr val="00A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34043" y="317960"/>
              <a:ext cx="65556" cy="6554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93882" y="305318"/>
              <a:ext cx="418465" cy="418465"/>
            </a:xfrm>
            <a:custGeom>
              <a:avLst/>
              <a:gdLst/>
              <a:ahLst/>
              <a:cxnLst/>
              <a:rect l="l" t="t" r="r" b="b"/>
              <a:pathLst>
                <a:path w="418465" h="418465">
                  <a:moveTo>
                    <a:pt x="22816" y="395507"/>
                  </a:moveTo>
                  <a:lnTo>
                    <a:pt x="43498" y="347241"/>
                  </a:lnTo>
                  <a:lnTo>
                    <a:pt x="71078" y="374821"/>
                  </a:lnTo>
                  <a:lnTo>
                    <a:pt x="22816" y="395507"/>
                  </a:lnTo>
                  <a:close/>
                </a:path>
                <a:path w="418465" h="418465">
                  <a:moveTo>
                    <a:pt x="307051" y="78479"/>
                  </a:moveTo>
                  <a:lnTo>
                    <a:pt x="339840" y="111268"/>
                  </a:lnTo>
                  <a:lnTo>
                    <a:pt x="84654" y="366465"/>
                  </a:lnTo>
                  <a:lnTo>
                    <a:pt x="51854" y="333665"/>
                  </a:lnTo>
                  <a:lnTo>
                    <a:pt x="307051" y="78479"/>
                  </a:lnTo>
                  <a:close/>
                </a:path>
                <a:path w="418465" h="418465">
                  <a:moveTo>
                    <a:pt x="350770" y="100338"/>
                  </a:moveTo>
                  <a:lnTo>
                    <a:pt x="317981" y="67549"/>
                  </a:lnTo>
                  <a:lnTo>
                    <a:pt x="330602" y="54918"/>
                  </a:lnTo>
                  <a:lnTo>
                    <a:pt x="363402" y="87713"/>
                  </a:lnTo>
                  <a:lnTo>
                    <a:pt x="350770" y="100338"/>
                  </a:lnTo>
                  <a:close/>
                </a:path>
                <a:path w="418465" h="418465">
                  <a:moveTo>
                    <a:pt x="352473" y="11192"/>
                  </a:moveTo>
                  <a:lnTo>
                    <a:pt x="301579" y="62078"/>
                  </a:lnTo>
                  <a:lnTo>
                    <a:pt x="35460" y="328208"/>
                  </a:lnTo>
                  <a:lnTo>
                    <a:pt x="35359" y="328381"/>
                  </a:lnTo>
                  <a:lnTo>
                    <a:pt x="34678" y="329086"/>
                  </a:lnTo>
                  <a:lnTo>
                    <a:pt x="34182" y="329825"/>
                  </a:lnTo>
                  <a:lnTo>
                    <a:pt x="33822" y="330631"/>
                  </a:lnTo>
                  <a:lnTo>
                    <a:pt x="33761" y="330761"/>
                  </a:lnTo>
                  <a:lnTo>
                    <a:pt x="1026" y="407145"/>
                  </a:lnTo>
                  <a:lnTo>
                    <a:pt x="0" y="409531"/>
                  </a:lnTo>
                  <a:lnTo>
                    <a:pt x="245" y="412274"/>
                  </a:lnTo>
                  <a:lnTo>
                    <a:pt x="1677" y="414446"/>
                  </a:lnTo>
                  <a:lnTo>
                    <a:pt x="3107" y="416613"/>
                  </a:lnTo>
                  <a:lnTo>
                    <a:pt x="5529" y="417920"/>
                  </a:lnTo>
                  <a:lnTo>
                    <a:pt x="8129" y="417920"/>
                  </a:lnTo>
                  <a:lnTo>
                    <a:pt x="9177" y="417923"/>
                  </a:lnTo>
                  <a:lnTo>
                    <a:pt x="10213" y="417711"/>
                  </a:lnTo>
                  <a:lnTo>
                    <a:pt x="11174" y="417293"/>
                  </a:lnTo>
                  <a:lnTo>
                    <a:pt x="87552" y="384559"/>
                  </a:lnTo>
                  <a:lnTo>
                    <a:pt x="87682" y="384497"/>
                  </a:lnTo>
                  <a:lnTo>
                    <a:pt x="88492" y="384141"/>
                  </a:lnTo>
                  <a:lnTo>
                    <a:pt x="89226" y="383641"/>
                  </a:lnTo>
                  <a:lnTo>
                    <a:pt x="89863" y="383029"/>
                  </a:lnTo>
                  <a:lnTo>
                    <a:pt x="90032" y="382935"/>
                  </a:lnTo>
                  <a:lnTo>
                    <a:pt x="356227" y="116748"/>
                  </a:lnTo>
                  <a:lnTo>
                    <a:pt x="407113" y="65858"/>
                  </a:lnTo>
                  <a:lnTo>
                    <a:pt x="415530" y="53076"/>
                  </a:lnTo>
                  <a:lnTo>
                    <a:pt x="418313" y="38563"/>
                  </a:lnTo>
                  <a:lnTo>
                    <a:pt x="415466" y="24063"/>
                  </a:lnTo>
                  <a:lnTo>
                    <a:pt x="406994" y="11318"/>
                  </a:lnTo>
                  <a:lnTo>
                    <a:pt x="394249" y="2846"/>
                  </a:lnTo>
                  <a:lnTo>
                    <a:pt x="379748" y="0"/>
                  </a:lnTo>
                  <a:lnTo>
                    <a:pt x="365235" y="2783"/>
                  </a:lnTo>
                  <a:lnTo>
                    <a:pt x="352454" y="11199"/>
                  </a:lnTo>
                  <a:close/>
                </a:path>
              </a:pathLst>
            </a:custGeom>
            <a:ln w="3175">
              <a:solidFill>
                <a:srgbClr val="00AE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09721" y="360080"/>
              <a:ext cx="201295" cy="15875"/>
            </a:xfrm>
            <a:custGeom>
              <a:avLst/>
              <a:gdLst/>
              <a:ahLst/>
              <a:cxnLst/>
              <a:rect l="l" t="t" r="r" b="b"/>
              <a:pathLst>
                <a:path w="201295" h="15875">
                  <a:moveTo>
                    <a:pt x="197501" y="0"/>
                  </a:moveTo>
                  <a:lnTo>
                    <a:pt x="3459" y="0"/>
                  </a:lnTo>
                  <a:lnTo>
                    <a:pt x="0" y="3459"/>
                  </a:lnTo>
                  <a:lnTo>
                    <a:pt x="0" y="11998"/>
                  </a:lnTo>
                  <a:lnTo>
                    <a:pt x="3459" y="15457"/>
                  </a:lnTo>
                  <a:lnTo>
                    <a:pt x="197501" y="15457"/>
                  </a:lnTo>
                  <a:lnTo>
                    <a:pt x="200964" y="11998"/>
                  </a:lnTo>
                  <a:lnTo>
                    <a:pt x="200964" y="3459"/>
                  </a:lnTo>
                  <a:close/>
                </a:path>
              </a:pathLst>
            </a:custGeom>
            <a:solidFill>
              <a:srgbClr val="00A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09721" y="360080"/>
              <a:ext cx="201295" cy="15875"/>
            </a:xfrm>
            <a:custGeom>
              <a:avLst/>
              <a:gdLst/>
              <a:ahLst/>
              <a:cxnLst/>
              <a:rect l="l" t="t" r="r" b="b"/>
              <a:pathLst>
                <a:path w="201295" h="15875">
                  <a:moveTo>
                    <a:pt x="193235" y="0"/>
                  </a:moveTo>
                  <a:lnTo>
                    <a:pt x="7728" y="0"/>
                  </a:lnTo>
                  <a:lnTo>
                    <a:pt x="3459" y="0"/>
                  </a:lnTo>
                  <a:lnTo>
                    <a:pt x="0" y="3459"/>
                  </a:lnTo>
                  <a:lnTo>
                    <a:pt x="0" y="7728"/>
                  </a:lnTo>
                  <a:lnTo>
                    <a:pt x="0" y="11998"/>
                  </a:lnTo>
                  <a:lnTo>
                    <a:pt x="3459" y="15457"/>
                  </a:lnTo>
                  <a:lnTo>
                    <a:pt x="7728" y="15457"/>
                  </a:lnTo>
                  <a:lnTo>
                    <a:pt x="193235" y="15457"/>
                  </a:lnTo>
                  <a:lnTo>
                    <a:pt x="197501" y="15457"/>
                  </a:lnTo>
                  <a:lnTo>
                    <a:pt x="200964" y="11998"/>
                  </a:lnTo>
                  <a:lnTo>
                    <a:pt x="200964" y="7728"/>
                  </a:lnTo>
                  <a:lnTo>
                    <a:pt x="200964" y="3459"/>
                  </a:lnTo>
                  <a:lnTo>
                    <a:pt x="197501" y="0"/>
                  </a:lnTo>
                  <a:lnTo>
                    <a:pt x="193235" y="0"/>
                  </a:lnTo>
                  <a:close/>
                </a:path>
              </a:pathLst>
            </a:custGeom>
            <a:ln w="3175">
              <a:solidFill>
                <a:srgbClr val="00AE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09721" y="406457"/>
              <a:ext cx="201295" cy="15875"/>
            </a:xfrm>
            <a:custGeom>
              <a:avLst/>
              <a:gdLst/>
              <a:ahLst/>
              <a:cxnLst/>
              <a:rect l="l" t="t" r="r" b="b"/>
              <a:pathLst>
                <a:path w="201295" h="15875">
                  <a:moveTo>
                    <a:pt x="197501" y="0"/>
                  </a:moveTo>
                  <a:lnTo>
                    <a:pt x="3459" y="0"/>
                  </a:lnTo>
                  <a:lnTo>
                    <a:pt x="0" y="3459"/>
                  </a:lnTo>
                  <a:lnTo>
                    <a:pt x="0" y="11998"/>
                  </a:lnTo>
                  <a:lnTo>
                    <a:pt x="3459" y="15457"/>
                  </a:lnTo>
                  <a:lnTo>
                    <a:pt x="197501" y="15457"/>
                  </a:lnTo>
                  <a:lnTo>
                    <a:pt x="200964" y="11998"/>
                  </a:lnTo>
                  <a:lnTo>
                    <a:pt x="200964" y="3459"/>
                  </a:lnTo>
                  <a:close/>
                </a:path>
              </a:pathLst>
            </a:custGeom>
            <a:solidFill>
              <a:srgbClr val="00A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09721" y="406457"/>
              <a:ext cx="201295" cy="15875"/>
            </a:xfrm>
            <a:custGeom>
              <a:avLst/>
              <a:gdLst/>
              <a:ahLst/>
              <a:cxnLst/>
              <a:rect l="l" t="t" r="r" b="b"/>
              <a:pathLst>
                <a:path w="201295" h="15875">
                  <a:moveTo>
                    <a:pt x="200964" y="7728"/>
                  </a:moveTo>
                  <a:lnTo>
                    <a:pt x="200964" y="3459"/>
                  </a:lnTo>
                  <a:lnTo>
                    <a:pt x="197501" y="0"/>
                  </a:lnTo>
                  <a:lnTo>
                    <a:pt x="193235" y="0"/>
                  </a:lnTo>
                  <a:lnTo>
                    <a:pt x="7728" y="0"/>
                  </a:lnTo>
                  <a:lnTo>
                    <a:pt x="3459" y="0"/>
                  </a:lnTo>
                  <a:lnTo>
                    <a:pt x="0" y="3459"/>
                  </a:lnTo>
                  <a:lnTo>
                    <a:pt x="0" y="7728"/>
                  </a:lnTo>
                  <a:lnTo>
                    <a:pt x="0" y="11998"/>
                  </a:lnTo>
                  <a:lnTo>
                    <a:pt x="3459" y="15457"/>
                  </a:lnTo>
                  <a:lnTo>
                    <a:pt x="7728" y="15457"/>
                  </a:lnTo>
                  <a:lnTo>
                    <a:pt x="193235" y="15457"/>
                  </a:lnTo>
                  <a:lnTo>
                    <a:pt x="197501" y="15457"/>
                  </a:lnTo>
                  <a:lnTo>
                    <a:pt x="200964" y="11998"/>
                  </a:lnTo>
                  <a:lnTo>
                    <a:pt x="200964" y="7728"/>
                  </a:lnTo>
                  <a:close/>
                </a:path>
              </a:pathLst>
            </a:custGeom>
            <a:ln w="3175">
              <a:solidFill>
                <a:srgbClr val="00AE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09721" y="452830"/>
              <a:ext cx="154940" cy="15875"/>
            </a:xfrm>
            <a:custGeom>
              <a:avLst/>
              <a:gdLst/>
              <a:ahLst/>
              <a:cxnLst/>
              <a:rect l="l" t="t" r="r" b="b"/>
              <a:pathLst>
                <a:path w="154940" h="15875">
                  <a:moveTo>
                    <a:pt x="151124" y="0"/>
                  </a:moveTo>
                  <a:lnTo>
                    <a:pt x="3459" y="0"/>
                  </a:lnTo>
                  <a:lnTo>
                    <a:pt x="0" y="3463"/>
                  </a:lnTo>
                  <a:lnTo>
                    <a:pt x="0" y="11998"/>
                  </a:lnTo>
                  <a:lnTo>
                    <a:pt x="3459" y="15461"/>
                  </a:lnTo>
                  <a:lnTo>
                    <a:pt x="151124" y="15461"/>
                  </a:lnTo>
                  <a:lnTo>
                    <a:pt x="154587" y="11998"/>
                  </a:lnTo>
                  <a:lnTo>
                    <a:pt x="154587" y="3463"/>
                  </a:lnTo>
                  <a:close/>
                </a:path>
              </a:pathLst>
            </a:custGeom>
            <a:solidFill>
              <a:srgbClr val="00AE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09721" y="452830"/>
              <a:ext cx="154940" cy="15875"/>
            </a:xfrm>
            <a:custGeom>
              <a:avLst/>
              <a:gdLst/>
              <a:ahLst/>
              <a:cxnLst/>
              <a:rect l="l" t="t" r="r" b="b"/>
              <a:pathLst>
                <a:path w="154940" h="15875">
                  <a:moveTo>
                    <a:pt x="7728" y="0"/>
                  </a:moveTo>
                  <a:lnTo>
                    <a:pt x="3459" y="0"/>
                  </a:lnTo>
                  <a:lnTo>
                    <a:pt x="0" y="3463"/>
                  </a:lnTo>
                  <a:lnTo>
                    <a:pt x="0" y="7732"/>
                  </a:lnTo>
                  <a:lnTo>
                    <a:pt x="0" y="11998"/>
                  </a:lnTo>
                  <a:lnTo>
                    <a:pt x="3459" y="15461"/>
                  </a:lnTo>
                  <a:lnTo>
                    <a:pt x="7728" y="15461"/>
                  </a:lnTo>
                  <a:lnTo>
                    <a:pt x="146858" y="15461"/>
                  </a:lnTo>
                  <a:lnTo>
                    <a:pt x="151124" y="15461"/>
                  </a:lnTo>
                  <a:lnTo>
                    <a:pt x="154587" y="11998"/>
                  </a:lnTo>
                  <a:lnTo>
                    <a:pt x="154587" y="7732"/>
                  </a:lnTo>
                  <a:lnTo>
                    <a:pt x="154587" y="3463"/>
                  </a:lnTo>
                  <a:lnTo>
                    <a:pt x="151124" y="0"/>
                  </a:lnTo>
                  <a:lnTo>
                    <a:pt x="146858" y="0"/>
                  </a:lnTo>
                  <a:lnTo>
                    <a:pt x="7728" y="0"/>
                  </a:lnTo>
                  <a:close/>
                </a:path>
              </a:pathLst>
            </a:custGeom>
            <a:ln w="3175">
              <a:solidFill>
                <a:srgbClr val="00AE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10"/>
          <p:cNvGrpSpPr/>
          <p:nvPr/>
        </p:nvGrpSpPr>
        <p:grpSpPr>
          <a:xfrm>
            <a:off x="10054681" y="367371"/>
            <a:ext cx="1906032" cy="1428760"/>
            <a:chOff x="4686759" y="212868"/>
            <a:chExt cx="634365" cy="634365"/>
          </a:xfrm>
        </p:grpSpPr>
        <p:sp>
          <p:nvSpPr>
            <p:cNvPr id="30" name="object 11"/>
            <p:cNvSpPr/>
            <p:nvPr/>
          </p:nvSpPr>
          <p:spPr>
            <a:xfrm>
              <a:off x="4701999" y="228108"/>
              <a:ext cx="603885" cy="603885"/>
            </a:xfrm>
            <a:custGeom>
              <a:avLst/>
              <a:gdLst/>
              <a:ahLst/>
              <a:cxnLst/>
              <a:rect l="l" t="t" r="r" b="b"/>
              <a:pathLst>
                <a:path w="603885" h="603885">
                  <a:moveTo>
                    <a:pt x="603608" y="0"/>
                  </a:moveTo>
                  <a:lnTo>
                    <a:pt x="0" y="0"/>
                  </a:lnTo>
                  <a:lnTo>
                    <a:pt x="0" y="603609"/>
                  </a:lnTo>
                  <a:lnTo>
                    <a:pt x="603608" y="603609"/>
                  </a:lnTo>
                  <a:lnTo>
                    <a:pt x="603608" y="0"/>
                  </a:lnTo>
                  <a:close/>
                </a:path>
              </a:pathLst>
            </a:custGeom>
            <a:solidFill>
              <a:srgbClr val="00A6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12"/>
            <p:cNvSpPr/>
            <p:nvPr/>
          </p:nvSpPr>
          <p:spPr>
            <a:xfrm>
              <a:off x="4701999" y="228108"/>
              <a:ext cx="603885" cy="603885"/>
            </a:xfrm>
            <a:custGeom>
              <a:avLst/>
              <a:gdLst/>
              <a:ahLst/>
              <a:cxnLst/>
              <a:rect l="l" t="t" r="r" b="b"/>
              <a:pathLst>
                <a:path w="603885" h="603885">
                  <a:moveTo>
                    <a:pt x="0" y="0"/>
                  </a:moveTo>
                  <a:lnTo>
                    <a:pt x="603608" y="0"/>
                  </a:lnTo>
                  <a:lnTo>
                    <a:pt x="603608" y="603609"/>
                  </a:lnTo>
                  <a:lnTo>
                    <a:pt x="0" y="603609"/>
                  </a:lnTo>
                  <a:lnTo>
                    <a:pt x="0" y="0"/>
                  </a:lnTo>
                  <a:close/>
                </a:path>
              </a:pathLst>
            </a:custGeom>
            <a:ln w="3048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14"/>
          <p:cNvSpPr txBox="1"/>
          <p:nvPr/>
        </p:nvSpPr>
        <p:spPr>
          <a:xfrm>
            <a:off x="10421226" y="1115770"/>
            <a:ext cx="1172040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3200" spc="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к</a:t>
            </a:r>
            <a:r>
              <a:rPr sz="3200" spc="-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ласс</a:t>
            </a:r>
            <a:endParaRPr sz="320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object 13"/>
          <p:cNvSpPr txBox="1"/>
          <p:nvPr/>
        </p:nvSpPr>
        <p:spPr>
          <a:xfrm>
            <a:off x="10201299" y="435408"/>
            <a:ext cx="1466178" cy="69313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lang="ru-RU" sz="4400" b="1" spc="10" dirty="0">
                <a:solidFill>
                  <a:srgbClr val="FFFFFF"/>
                </a:solidFill>
                <a:latin typeface="Arial"/>
                <a:cs typeface="Arial"/>
              </a:rPr>
              <a:t>9</a:t>
            </a:r>
            <a:endParaRPr sz="4400" dirty="0">
              <a:latin typeface="Arial"/>
              <a:cs typeface="Arial"/>
            </a:endParaRP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3" cstate="print"/>
          <a:srcRect l="12727" r="10000" b="31364"/>
          <a:stretch>
            <a:fillRect/>
          </a:stretch>
        </p:blipFill>
        <p:spPr bwMode="auto">
          <a:xfrm>
            <a:off x="748145" y="422563"/>
            <a:ext cx="1427019" cy="1267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 descr="Биография Сергей Бородин">
            <a:extLst>
              <a:ext uri="{FF2B5EF4-FFF2-40B4-BE49-F238E27FC236}">
                <a16:creationId xmlns:a16="http://schemas.microsoft.com/office/drawing/2014/main" id="{A881F82A-4FEE-4276-9D3A-7AEB2D2AF3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4238" y="2323048"/>
            <a:ext cx="2813975" cy="431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38451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7146E1D-865F-4451-8200-C3DC229E71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848" y="230819"/>
            <a:ext cx="6867618" cy="6329779"/>
          </a:xfrm>
        </p:spPr>
        <p:txBody>
          <a:bodyPr>
            <a:normAutofit fontScale="92500" lnSpcReduction="20000"/>
          </a:bodyPr>
          <a:lstStyle/>
          <a:p>
            <a:pPr indent="0" algn="just">
              <a:lnSpc>
                <a:spcPct val="110000"/>
              </a:lnSpc>
              <a:spcAft>
                <a:spcPts val="605"/>
              </a:spcAft>
              <a:buNone/>
            </a:pP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Мухаммед-</a:t>
            </a:r>
            <a:r>
              <a:rPr lang="ru-RU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Тарагай</a:t>
            </a: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внук Тимура, сын </a:t>
            </a:r>
            <a:r>
              <a:rPr lang="ru-RU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Шахруха</a:t>
            </a: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семилетний мальчик, поднятый с постели бессонницей,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</a:t>
            </a: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гновенье постоял молча.</a:t>
            </a:r>
            <a:endParaRPr lang="ru-RU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0" algn="just">
              <a:lnSpc>
                <a:spcPct val="110000"/>
              </a:lnSpc>
              <a:spcAft>
                <a:spcPts val="605"/>
              </a:spcAft>
              <a:buNone/>
            </a:pP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— Звёзды…</a:t>
            </a:r>
            <a:endParaRPr lang="ru-RU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0" algn="just">
              <a:lnSpc>
                <a:spcPct val="110000"/>
              </a:lnSpc>
              <a:spcAft>
                <a:spcPts val="605"/>
              </a:spcAft>
              <a:buNone/>
            </a:pP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— Да, да?.. — не понял </a:t>
            </a:r>
            <a:r>
              <a:rPr lang="ru-RU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Дагал</a:t>
            </a: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куда показывает царевич.</a:t>
            </a:r>
            <a:endParaRPr lang="ru-RU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0" algn="just">
              <a:lnSpc>
                <a:spcPct val="110000"/>
              </a:lnSpc>
              <a:spcAft>
                <a:spcPts val="605"/>
              </a:spcAft>
              <a:buNone/>
            </a:pP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— Можно их взять руками?</a:t>
            </a:r>
            <a:endParaRPr lang="ru-RU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0" algn="just">
              <a:lnSpc>
                <a:spcPct val="110000"/>
              </a:lnSpc>
              <a:spcAft>
                <a:spcPts val="605"/>
              </a:spcAft>
              <a:buNone/>
            </a:pP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Воин, тысячи верст прошедший из края в край по земле, десятки городов рушивший, сотни людей изничтоживший, сам стерпевший несчётное число ран, переспросил:.</a:t>
            </a:r>
            <a:endParaRPr lang="ru-RU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0" algn="just">
              <a:lnSpc>
                <a:spcPct val="110000"/>
              </a:lnSpc>
              <a:spcAft>
                <a:spcPts val="605"/>
              </a:spcAft>
              <a:buNone/>
            </a:pP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— Звёзды-то?..</a:t>
            </a:r>
            <a:endParaRPr lang="ru-RU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7A05F6D8-5B7E-4479-ADA8-10E872A169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660"/>
          <a:stretch/>
        </p:blipFill>
        <p:spPr bwMode="auto">
          <a:xfrm>
            <a:off x="8047888" y="1"/>
            <a:ext cx="4144112" cy="4527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37429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6CFC5F0-D069-440B-BD08-5C03978F9D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273" y="484464"/>
            <a:ext cx="6548021" cy="5889071"/>
          </a:xfrm>
        </p:spPr>
        <p:txBody>
          <a:bodyPr>
            <a:normAutofit lnSpcReduction="10000"/>
          </a:bodyPr>
          <a:lstStyle/>
          <a:p>
            <a:pPr indent="0" algn="just">
              <a:lnSpc>
                <a:spcPct val="100000"/>
              </a:lnSpc>
              <a:spcAft>
                <a:spcPts val="605"/>
              </a:spcAft>
              <a:buNone/>
            </a:pP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— Да. Можно их взять руками?</a:t>
            </a:r>
            <a:endParaRPr lang="ru-RU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0" algn="just">
              <a:lnSpc>
                <a:spcPct val="100000"/>
              </a:lnSpc>
              <a:spcAft>
                <a:spcPts val="605"/>
              </a:spcAft>
              <a:buNone/>
            </a:pP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Воин </a:t>
            </a:r>
            <a:r>
              <a:rPr lang="ru-RU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Дагал</a:t>
            </a: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беспомощно и сокрушенно глянул на свои мускулистые, чёрные ладони:</a:t>
            </a:r>
            <a:endParaRPr lang="ru-RU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0" algn="just">
              <a:lnSpc>
                <a:spcPct val="100000"/>
              </a:lnSpc>
              <a:spcAft>
                <a:spcPts val="605"/>
              </a:spcAft>
              <a:buNone/>
            </a:pP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— Не доводилось!</a:t>
            </a:r>
            <a:endParaRPr lang="ru-RU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0" algn="just">
              <a:lnSpc>
                <a:spcPct val="100000"/>
              </a:lnSpc>
              <a:spcAft>
                <a:spcPts val="605"/>
              </a:spcAft>
              <a:buNone/>
            </a:pP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— А достать их?</a:t>
            </a:r>
            <a:endParaRPr lang="ru-RU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0" algn="just">
              <a:lnSpc>
                <a:spcPct val="100000"/>
              </a:lnSpc>
              <a:spcAft>
                <a:spcPts val="605"/>
              </a:spcAft>
              <a:buNone/>
            </a:pP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Никому из воинов не случалось думать, далеко ли до звёзд. Тимур водил их по земным дорогам: неужто этому царевичу земных алмазов мало, неужто этот поведёт свои воинства за самими звёздами?</a:t>
            </a:r>
            <a:endParaRPr lang="ru-RU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pic>
        <p:nvPicPr>
          <p:cNvPr id="13314" name="Picture 2" descr="Sack of Delhi (Timurid Invasion) - YouTube">
            <a:extLst>
              <a:ext uri="{FF2B5EF4-FFF2-40B4-BE49-F238E27FC236}">
                <a16:creationId xmlns:a16="http://schemas.microsoft.com/office/drawing/2014/main" id="{41F8FD16-5703-4658-AC7B-8B31A17E39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72" b="11489"/>
          <a:stretch/>
        </p:blipFill>
        <p:spPr bwMode="auto">
          <a:xfrm>
            <a:off x="7092633" y="257451"/>
            <a:ext cx="4760536" cy="2689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E3B8801-A540-47FB-B729-4A92FFD16BF4}"/>
              </a:ext>
            </a:extLst>
          </p:cNvPr>
          <p:cNvSpPr txBox="1"/>
          <p:nvPr/>
        </p:nvSpPr>
        <p:spPr>
          <a:xfrm>
            <a:off x="7607391" y="4181383"/>
            <a:ext cx="42457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Война – воин - воинство</a:t>
            </a:r>
          </a:p>
        </p:txBody>
      </p:sp>
    </p:spTree>
    <p:extLst>
      <p:ext uri="{BB962C8B-B14F-4D97-AF65-F5344CB8AC3E}">
        <p14:creationId xmlns:p14="http://schemas.microsoft.com/office/powerpoint/2010/main" val="391329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240EDA3-011C-466F-A629-C8DC2497B5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295" y="381740"/>
            <a:ext cx="6920884" cy="5660286"/>
          </a:xfrm>
        </p:spPr>
        <p:txBody>
          <a:bodyPr>
            <a:normAutofit fontScale="92500" lnSpcReduction="20000"/>
          </a:bodyPr>
          <a:lstStyle/>
          <a:p>
            <a:pPr indent="0" algn="just">
              <a:lnSpc>
                <a:spcPct val="100000"/>
              </a:lnSpc>
              <a:spcAft>
                <a:spcPts val="605"/>
              </a:spcAft>
              <a:buNone/>
            </a:pP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— Достать? На то воля великого </a:t>
            </a:r>
            <a:r>
              <a:rPr lang="ru-RU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амира</a:t>
            </a: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Прикажет — пойдём.</a:t>
            </a:r>
            <a:endParaRPr lang="ru-RU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0" algn="just">
              <a:lnSpc>
                <a:spcPct val="100000"/>
              </a:lnSpc>
              <a:spcAft>
                <a:spcPts val="605"/>
              </a:spcAft>
              <a:buNone/>
            </a:pP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— А если с дерева? Влезть на самое высокое… На старый чинар! Оттуда достанешь?</a:t>
            </a:r>
            <a:endParaRPr lang="ru-RU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0" algn="just">
              <a:lnSpc>
                <a:spcPct val="100000"/>
              </a:lnSpc>
              <a:spcAft>
                <a:spcPts val="605"/>
              </a:spcAft>
              <a:buNone/>
            </a:pP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— Нет, они не на дереве.</a:t>
            </a:r>
            <a:endParaRPr lang="ru-RU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0" algn="just">
              <a:lnSpc>
                <a:spcPct val="100000"/>
              </a:lnSpc>
              <a:spcAft>
                <a:spcPts val="605"/>
              </a:spcAft>
              <a:buNone/>
            </a:pP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— А стрела до них долетит?</a:t>
            </a:r>
            <a:endParaRPr lang="ru-RU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0" algn="just">
              <a:lnSpc>
                <a:spcPct val="100000"/>
              </a:lnSpc>
              <a:spcAft>
                <a:spcPts val="605"/>
              </a:spcAft>
              <a:buNone/>
            </a:pP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Нет, от них не добьёшься ответа! Наконец он встал и в раздумье остановился возле своих туфель с золотыми носами, круто загнутыми назад.</a:t>
            </a:r>
            <a:endParaRPr lang="ru-RU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0" algn="just">
              <a:lnSpc>
                <a:spcPct val="100000"/>
              </a:lnSpc>
              <a:spcAft>
                <a:spcPts val="605"/>
              </a:spcAft>
              <a:buNone/>
            </a:pPr>
            <a:r>
              <a:rPr lang="ru-RU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Аяр</a:t>
            </a: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ловко схватив одной рукой туфли, другой рукой охватил колени царевича и понёс его в глубь запретного сада. </a:t>
            </a:r>
            <a:endParaRPr lang="ru-RU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pic>
        <p:nvPicPr>
          <p:cNvPr id="14338" name="Picture 2" descr="Уникальное зрелище: в ночь с 21 на 22 апреля можно наблюдать метеорный  поток Лириды | Новости Таджикистана ASIA-Plus">
            <a:extLst>
              <a:ext uri="{FF2B5EF4-FFF2-40B4-BE49-F238E27FC236}">
                <a16:creationId xmlns:a16="http://schemas.microsoft.com/office/drawing/2014/main" id="{45CE5785-0649-4F44-8946-03838A1181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1785" y="158272"/>
            <a:ext cx="4600227" cy="3046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6ADD3C5-A120-40C9-99CB-C98FD768703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944" t="17440" b="19006"/>
          <a:stretch/>
        </p:blipFill>
        <p:spPr>
          <a:xfrm>
            <a:off x="8777827" y="3764132"/>
            <a:ext cx="2848927" cy="2805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9293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54BC3ED-2090-4537-835F-750B02304B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331" y="369687"/>
            <a:ext cx="7279688" cy="6261932"/>
          </a:xfrm>
        </p:spPr>
        <p:txBody>
          <a:bodyPr>
            <a:normAutofit fontScale="32500" lnSpcReduction="20000"/>
          </a:bodyPr>
          <a:lstStyle/>
          <a:p>
            <a:pPr indent="0" algn="just">
              <a:lnSpc>
                <a:spcPct val="120000"/>
              </a:lnSpc>
              <a:spcAft>
                <a:spcPts val="605"/>
              </a:spcAft>
              <a:buNone/>
            </a:pPr>
            <a:r>
              <a:rPr lang="ru-RU" sz="7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Сарай-</a:t>
            </a:r>
            <a:r>
              <a:rPr lang="ru-RU" sz="7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Мульк</a:t>
            </a:r>
            <a:r>
              <a:rPr lang="ru-RU" sz="7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</a:t>
            </a:r>
            <a:r>
              <a:rPr lang="ru-RU" sz="7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ханым</a:t>
            </a:r>
            <a:r>
              <a:rPr lang="ru-RU" sz="7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в тревоге уже стояла среди своих одеял, а рабыни переспрашивали одна другую, не видал ли кто-нибудь, куда мог уйти царевич Мухаммед-</a:t>
            </a:r>
            <a:r>
              <a:rPr lang="ru-RU" sz="7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Тарагай</a:t>
            </a:r>
            <a:r>
              <a:rPr lang="ru-RU" sz="7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Радость, когда она увидела ребёнка, переполнила её.</a:t>
            </a:r>
            <a:endParaRPr lang="ru-RU" sz="7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0" algn="just">
              <a:lnSpc>
                <a:spcPct val="120000"/>
              </a:lnSpc>
              <a:spcAft>
                <a:spcPts val="605"/>
              </a:spcAft>
              <a:buNone/>
            </a:pPr>
            <a:r>
              <a:rPr lang="ru-RU" sz="7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— Нашлась пропажа?</a:t>
            </a:r>
            <a:endParaRPr lang="ru-RU" sz="7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0" algn="just">
              <a:lnSpc>
                <a:spcPct val="120000"/>
              </a:lnSpc>
              <a:spcAft>
                <a:spcPts val="605"/>
              </a:spcAft>
              <a:buNone/>
            </a:pPr>
            <a:r>
              <a:rPr lang="ru-RU" sz="7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Она сама подошла к воину, сама расспросила — где был её внук, что говорил, что ему говорили. Потом обняла мальчика за плечи и отвела к одеялам:</a:t>
            </a:r>
            <a:endParaRPr lang="ru-RU" sz="7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0" algn="just">
              <a:lnSpc>
                <a:spcPct val="120000"/>
              </a:lnSpc>
              <a:spcAft>
                <a:spcPts val="605"/>
              </a:spcAft>
              <a:buNone/>
            </a:pPr>
            <a:r>
              <a:rPr lang="ru-RU" sz="7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— Отвернись-ка лицом от звёзд. Спи-ка, спи!</a:t>
            </a:r>
            <a:endParaRPr lang="ru-RU" sz="7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0" algn="just">
              <a:lnSpc>
                <a:spcPct val="120000"/>
              </a:lnSpc>
              <a:spcAft>
                <a:spcPts val="605"/>
              </a:spcAft>
              <a:buNone/>
            </a:pPr>
            <a:r>
              <a:rPr lang="ru-RU" sz="7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 снова сад затих.</a:t>
            </a:r>
            <a:endParaRPr lang="ru-RU" sz="7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pic>
        <p:nvPicPr>
          <p:cNvPr id="5124" name="Picture 4" descr="Главная жена Тамерлана носила одежды, подобающие женщине из семьи монгольского хана.">
            <a:extLst>
              <a:ext uri="{FF2B5EF4-FFF2-40B4-BE49-F238E27FC236}">
                <a16:creationId xmlns:a16="http://schemas.microsoft.com/office/drawing/2014/main" id="{37538A9E-13F5-4806-A78F-3C530209FD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213"/>
          <a:stretch/>
        </p:blipFill>
        <p:spPr bwMode="auto">
          <a:xfrm flipH="1">
            <a:off x="7761272" y="0"/>
            <a:ext cx="4350828" cy="3302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64524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2A46C7B-5467-4228-A9CB-BB00674854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705" y="337351"/>
            <a:ext cx="6912006" cy="5910633"/>
          </a:xfrm>
        </p:spPr>
        <p:txBody>
          <a:bodyPr>
            <a:normAutofit fontScale="92500"/>
          </a:bodyPr>
          <a:lstStyle/>
          <a:p>
            <a:pPr indent="0" algn="just">
              <a:lnSpc>
                <a:spcPct val="100000"/>
              </a:lnSpc>
              <a:spcAft>
                <a:spcPts val="605"/>
              </a:spcAft>
              <a:buNone/>
            </a:pP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Едва солнце коснулось вершин сада, от повелителя пришли звать царевича.</a:t>
            </a:r>
            <a:endParaRPr lang="ru-RU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 algn="just">
              <a:lnSpc>
                <a:spcPct val="100000"/>
              </a:lnSpc>
              <a:spcAft>
                <a:spcPts val="605"/>
              </a:spcAft>
              <a:buNone/>
            </a:pP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Зачем позвал дедушка?</a:t>
            </a:r>
            <a:endParaRPr lang="ru-RU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 algn="just">
              <a:lnSpc>
                <a:spcPct val="100000"/>
              </a:lnSpc>
              <a:spcAft>
                <a:spcPts val="605"/>
              </a:spcAft>
              <a:buNone/>
            </a:pP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Было еще очень рано. Вдоль галереи уже толпились придворные в затканных золотом алых, синих, зелёных шелковых, бархатных широких халатах, ожидая, когда повелитель вспомнит о них. </a:t>
            </a:r>
            <a:endParaRPr lang="ru-RU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 algn="just">
              <a:lnSpc>
                <a:spcPct val="100000"/>
              </a:lnSpc>
              <a:spcAft>
                <a:spcPts val="605"/>
              </a:spcAft>
              <a:buNone/>
            </a:pP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 мальчик кинулся бегом из залы в залу, то подпрыгивая на одной ноге, то, как козлёнок, скача боком, пока не достиг невысокой дверцы.</a:t>
            </a:r>
            <a:endParaRPr lang="ru-RU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EBDA1B3-6CF5-4F1F-AAEA-AE71CA5AA0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1871" y="337350"/>
            <a:ext cx="4273118" cy="525558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48774E5-D878-403F-9BAC-0684B4DE41A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9222" y="4234649"/>
            <a:ext cx="1257927" cy="2538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0405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CE6FEE2B-4472-4565-AF37-D22D548418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351" y="310718"/>
            <a:ext cx="6036816" cy="5866245"/>
          </a:xfrm>
        </p:spPr>
        <p:txBody>
          <a:bodyPr>
            <a:normAutofit fontScale="92500" lnSpcReduction="10000"/>
          </a:bodyPr>
          <a:lstStyle/>
          <a:p>
            <a:pPr indent="0" algn="just">
              <a:lnSpc>
                <a:spcPct val="100000"/>
              </a:lnSpc>
              <a:spcAft>
                <a:spcPts val="605"/>
              </a:spcAft>
              <a:buNone/>
            </a:pP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 ней на маленьком ковре сидел длинный, сухощавый старик в чёрном, обшитом зеленой каймой халате. Темное, почти чёрное, с медным отливом, его сухое лицо повернулось к мальчику, и глаза — быстрые, пристальные, молодые — зорко пробежали по всему маленькому, легкому, любимому облику внука.</a:t>
            </a:r>
            <a:endParaRPr lang="ru-RU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 algn="just">
              <a:lnSpc>
                <a:spcPct val="100000"/>
              </a:lnSpc>
              <a:spcAft>
                <a:spcPts val="605"/>
              </a:spcAft>
              <a:buNone/>
            </a:pP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— Встал?</a:t>
            </a:r>
            <a:endParaRPr lang="ru-RU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 algn="just">
              <a:lnSpc>
                <a:spcPct val="100000"/>
              </a:lnSpc>
              <a:spcAft>
                <a:spcPts val="605"/>
              </a:spcAft>
              <a:buNone/>
            </a:pP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Мальчик стоял, склонившись в почтительном поклоне.</a:t>
            </a:r>
            <a:endParaRPr lang="ru-RU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 algn="just">
              <a:lnSpc>
                <a:spcPct val="100000"/>
              </a:lnSpc>
              <a:spcAft>
                <a:spcPts val="605"/>
              </a:spcAft>
              <a:buNone/>
            </a:pP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— Сядь!</a:t>
            </a:r>
            <a:endParaRPr lang="ru-RU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pic>
        <p:nvPicPr>
          <p:cNvPr id="9218" name="Picture 2" descr="В Ташкенте состоялась премьера документального фильма &quot;Улугбек. Человек,  раскрывший тайны Вселенной” - Lola Karimova">
            <a:extLst>
              <a:ext uri="{FF2B5EF4-FFF2-40B4-BE49-F238E27FC236}">
                <a16:creationId xmlns:a16="http://schemas.microsoft.com/office/drawing/2014/main" id="{61665CD8-0B38-4605-8297-27931AC464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5102" y="88776"/>
            <a:ext cx="456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45146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CC5E02F1-7130-430D-8EF8-F436354273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604" y="440707"/>
            <a:ext cx="6548022" cy="5880193"/>
          </a:xfrm>
        </p:spPr>
        <p:txBody>
          <a:bodyPr>
            <a:normAutofit fontScale="92500" lnSpcReduction="20000"/>
          </a:bodyPr>
          <a:lstStyle/>
          <a:p>
            <a:pPr indent="0" algn="just">
              <a:lnSpc>
                <a:spcPct val="100000"/>
              </a:lnSpc>
              <a:spcAft>
                <a:spcPts val="605"/>
              </a:spcAft>
              <a:buNone/>
            </a:pP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— У тебя бессонница?</a:t>
            </a:r>
            <a:endParaRPr lang="ru-RU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 algn="just">
              <a:lnSpc>
                <a:spcPct val="100000"/>
              </a:lnSpc>
              <a:spcAft>
                <a:spcPts val="605"/>
              </a:spcAft>
              <a:buNone/>
            </a:pP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— Редко.</a:t>
            </a:r>
            <a:endParaRPr lang="ru-RU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 algn="just">
              <a:lnSpc>
                <a:spcPct val="100000"/>
              </a:lnSpc>
              <a:spcAft>
                <a:spcPts val="605"/>
              </a:spcAft>
              <a:buNone/>
            </a:pP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— Люди спят, а ты гоняешься по саду за пустыми вопросами… Как за ночными бабочками!</a:t>
            </a:r>
            <a:endParaRPr lang="ru-RU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 algn="just">
              <a:lnSpc>
                <a:spcPct val="100000"/>
              </a:lnSpc>
              <a:spcAft>
                <a:spcPts val="605"/>
              </a:spcAft>
              <a:buNone/>
            </a:pP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— Не за вопросами, а за ответами, дедушка.</a:t>
            </a:r>
            <a:endParaRPr lang="ru-RU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 algn="just">
              <a:lnSpc>
                <a:spcPct val="100000"/>
              </a:lnSpc>
              <a:spcAft>
                <a:spcPts val="605"/>
              </a:spcAft>
              <a:buNone/>
            </a:pP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— Надо у меня спрашивать.</a:t>
            </a:r>
            <a:endParaRPr lang="ru-RU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 algn="just">
              <a:lnSpc>
                <a:spcPct val="100000"/>
              </a:lnSpc>
              <a:spcAft>
                <a:spcPts val="605"/>
              </a:spcAft>
              <a:buNone/>
            </a:pP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— Вы тоже спали, дедушка.</a:t>
            </a:r>
            <a:endParaRPr lang="ru-RU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 algn="just">
              <a:lnSpc>
                <a:spcPct val="100000"/>
              </a:lnSpc>
              <a:spcAft>
                <a:spcPts val="605"/>
              </a:spcAft>
              <a:buNone/>
            </a:pP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— Мы не в походе. Дождись, пока встану. Не тебе людей надо спрашивать. Тебя люди должны спрашивать. Мой внук ты. Понял?</a:t>
            </a:r>
            <a:endParaRPr lang="ru-RU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pic>
        <p:nvPicPr>
          <p:cNvPr id="4100" name="Picture 4" descr="ДОКУМЕНТАЛЬНЫЙ ФИЛЬМ &quot;УЛУГБЕК. ЧЕЛОВЕК, РАСКРЫВШИЙ ТАЙНЫ ВСЕЛЕННОЙ&quot; - Lola  Karimova">
            <a:extLst>
              <a:ext uri="{FF2B5EF4-FFF2-40B4-BE49-F238E27FC236}">
                <a16:creationId xmlns:a16="http://schemas.microsoft.com/office/drawing/2014/main" id="{B870575D-710A-47F6-B62C-894A8FD1EB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4458" y="133165"/>
            <a:ext cx="5058713" cy="3373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0143326-1CBB-4C9E-9736-DA0EFEA08C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7066626" y="3506681"/>
            <a:ext cx="4995524" cy="3465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3323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C1EDB1F8-4A1C-49E3-81D1-3ED87688E8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352" y="396319"/>
            <a:ext cx="7119892" cy="6137645"/>
          </a:xfrm>
        </p:spPr>
        <p:txBody>
          <a:bodyPr>
            <a:normAutofit/>
          </a:bodyPr>
          <a:lstStyle/>
          <a:p>
            <a:pPr indent="0" algn="just">
              <a:lnSpc>
                <a:spcPct val="100000"/>
              </a:lnSpc>
              <a:spcAft>
                <a:spcPts val="605"/>
              </a:spcAft>
              <a:buNone/>
            </a:pP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Откуда он узнал об этой ночной прогулке? Откуда он всё узнает? Он всегда знает всё раньше всех!</a:t>
            </a:r>
            <a:endParaRPr lang="ru-RU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 algn="just">
              <a:lnSpc>
                <a:spcPct val="100000"/>
              </a:lnSpc>
              <a:spcAft>
                <a:spcPts val="605"/>
              </a:spcAft>
              <a:buNone/>
            </a:pP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— Хотелось поскорее узнать, дедушка.</a:t>
            </a:r>
            <a:endParaRPr lang="ru-RU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 algn="just">
              <a:lnSpc>
                <a:spcPct val="100000"/>
              </a:lnSpc>
              <a:spcAft>
                <a:spcPts val="605"/>
              </a:spcAft>
              <a:buNone/>
            </a:pP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— Как брать звёзды руками?</a:t>
            </a:r>
            <a:endParaRPr lang="ru-RU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 algn="just">
              <a:lnSpc>
                <a:spcPct val="100000"/>
              </a:lnSpc>
              <a:spcAft>
                <a:spcPts val="605"/>
              </a:spcAft>
              <a:buNone/>
            </a:pP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— Да. Это.</a:t>
            </a:r>
            <a:endParaRPr lang="ru-RU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 algn="just">
              <a:lnSpc>
                <a:spcPct val="100000"/>
              </a:lnSpc>
              <a:spcAft>
                <a:spcPts val="605"/>
              </a:spcAft>
              <a:buNone/>
            </a:pP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— Я сам скажу. Слушай…</a:t>
            </a:r>
            <a:endParaRPr lang="ru-RU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 algn="just">
              <a:lnSpc>
                <a:spcPct val="100000"/>
              </a:lnSpc>
              <a:spcAft>
                <a:spcPts val="605"/>
              </a:spcAft>
              <a:buNone/>
            </a:pP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Но дед задумался, прежде чем сказать, и, видно, какая-то неожиданная мысль или какое-то воспоминание рассердило его:</a:t>
            </a:r>
            <a:endParaRPr lang="ru-RU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B2B0D80-52BD-4744-B58B-EC79F83DBD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61" y="0"/>
            <a:ext cx="45577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43107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2CF6B3E-BEAB-4071-AA44-4F19A258F2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783" y="497150"/>
            <a:ext cx="6525087" cy="5679813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— Звёзды?.. Звёзды, мальчик, надо брать на земле. Их добывают с мечом в руках. Руке надо быть крепкой. Крепче железа. Пускай меч переломится, а руке нельзя ломаться: в руке надо держать всех, кого ни встретишь, — и тех, что идут с тобой, и тех, что бегут от тебя, а тех, что вздумают становиться против, тут же давить, сразу! Тогда все, чего пожелаешь, все возьмешь. А человеку много надо.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Сила! Вот какую звезду надо держать в руке. Тогда все звёзды будут у тебя вод ногами; какую вздумаешь, ту и возьмешь. Понял? Всегда это помни. Понял?</a:t>
            </a:r>
            <a:endParaRPr lang="ru-RU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EB2CD3E6-5613-43B9-B9AD-178C88E08B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6396" y="133165"/>
            <a:ext cx="45577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12504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0FBDA10-E170-4EB4-88E1-54BABB379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085" y="399494"/>
            <a:ext cx="7057748" cy="6107837"/>
          </a:xfrm>
        </p:spPr>
        <p:txBody>
          <a:bodyPr>
            <a:normAutofit fontScale="85000" lnSpcReduction="10000"/>
          </a:bodyPr>
          <a:lstStyle/>
          <a:p>
            <a:pPr indent="0">
              <a:lnSpc>
                <a:spcPct val="100000"/>
              </a:lnSpc>
              <a:spcAft>
                <a:spcPts val="605"/>
              </a:spcAft>
              <a:buNone/>
            </a:pP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Внезапно рот мальчика сжался, губы вдруг стали тонкими. Дед, пытливо присматриваясь, отклонился:</a:t>
            </a:r>
            <a:endParaRPr lang="ru-RU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0">
              <a:lnSpc>
                <a:spcPct val="100000"/>
              </a:lnSpc>
              <a:spcAft>
                <a:spcPts val="605"/>
              </a:spcAft>
              <a:buNone/>
            </a:pP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— Разве тебе плохо в походах? С воинами?</a:t>
            </a:r>
            <a:endParaRPr lang="ru-RU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0">
              <a:lnSpc>
                <a:spcPct val="100000"/>
              </a:lnSpc>
              <a:spcAft>
                <a:spcPts val="605"/>
              </a:spcAft>
              <a:buNone/>
            </a:pP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Губы внука разжались в ласковой улыбке:</a:t>
            </a:r>
            <a:endParaRPr lang="ru-RU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0">
              <a:lnSpc>
                <a:spcPct val="100000"/>
              </a:lnSpc>
              <a:spcAft>
                <a:spcPts val="605"/>
              </a:spcAft>
              <a:buNone/>
            </a:pP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— Когда бываете с нами вы, всегда хорошо, дедушка.</a:t>
            </a:r>
            <a:endParaRPr lang="ru-RU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0">
              <a:lnSpc>
                <a:spcPct val="100000"/>
              </a:lnSpc>
              <a:spcAft>
                <a:spcPts val="605"/>
              </a:spcAft>
              <a:buNone/>
            </a:pP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«Ещё слишком ребёнок!» — подумал Тимур и сказал:</a:t>
            </a:r>
            <a:endParaRPr lang="ru-RU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0">
              <a:lnSpc>
                <a:spcPct val="100000"/>
              </a:lnSpc>
              <a:spcAft>
                <a:spcPts val="605"/>
              </a:spcAft>
              <a:buNone/>
            </a:pP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— Скоро приедут послы. Ступай одевайся.</a:t>
            </a:r>
            <a:endParaRPr lang="ru-RU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0">
              <a:lnSpc>
                <a:spcPct val="100000"/>
              </a:lnSpc>
              <a:spcAft>
                <a:spcPts val="605"/>
              </a:spcAft>
              <a:buNone/>
            </a:pP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Мальчик спрыгнул прямо в сад и пошёл под деревьями, не подозревая, что дедушка по-прежнему пытливо смотрит ему вслед.</a:t>
            </a:r>
            <a:endParaRPr lang="ru-RU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3F52391-FE72-478A-A912-D738E76D7F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6043" y="3635314"/>
            <a:ext cx="4186020" cy="2785606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1A46CA5B-7BC9-47A3-A03A-1510951ECD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6043" y="585927"/>
            <a:ext cx="4186020" cy="2720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52920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84AEA80-6672-4F12-A566-0C90418558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4732" y="813571"/>
            <a:ext cx="5331781" cy="435133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Как вы думаете, для чего Тимур позвал внука утром к себе? </a:t>
            </a:r>
          </a:p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 чем хотел узнать повелитель?</a:t>
            </a:r>
          </a:p>
          <a:p>
            <a:pPr marL="0" indent="0">
              <a:buNone/>
            </a:pP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«Сила! Вот какую звезду надо держать в руке. Тогда все звёзды будут у тебя вод ногами; какую вздумаешь, ту и возьмешь». О какой силе говорил Тимур?</a:t>
            </a:r>
          </a:p>
          <a:p>
            <a:pPr marL="0" indent="0">
              <a:buNone/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Какое знаменитое высказывание Тимура напоминают эти слова?</a:t>
            </a:r>
            <a:endParaRPr lang="ru-RU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B73CB81-2DF1-40D0-BD47-8F23A49F4A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236"/>
          <a:stretch/>
        </p:blipFill>
        <p:spPr bwMode="auto">
          <a:xfrm>
            <a:off x="6524038" y="639192"/>
            <a:ext cx="4557713" cy="5264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89595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FE05AC-DAC7-4C53-8CD0-AAC95BF6B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559" y="365125"/>
            <a:ext cx="10741241" cy="1325563"/>
          </a:xfrm>
        </p:spPr>
        <p:txBody>
          <a:bodyPr/>
          <a:lstStyle/>
          <a:p>
            <a:r>
              <a:rPr lang="ru-RU" dirty="0"/>
              <a:t>Задание для самостоятельной работы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2DC5436-A180-4DC9-9677-9F8E332D8C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Подготовить рассказ о детстве Улугбека по книге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С.Бородина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Найти в библиотеке и прочитать книги об Улугбеке.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24B5ED-0EE3-4CB0-8247-CAD86A5EDD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45319" y="1825625"/>
            <a:ext cx="2811061" cy="4216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F390B36A-B82F-45CD-B1AD-72E3D020CF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35559" y="1825625"/>
            <a:ext cx="2594826" cy="4216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49145492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1031</TotalTime>
  <Words>2021</Words>
  <Application>Microsoft Office PowerPoint</Application>
  <PresentationFormat>Широкоэкранный</PresentationFormat>
  <Paragraphs>115</Paragraphs>
  <Slides>31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6" baseType="lpstr">
      <vt:lpstr>Arial</vt:lpstr>
      <vt:lpstr>Calibri</vt:lpstr>
      <vt:lpstr>Calibri Light</vt:lpstr>
      <vt:lpstr>Roboto</vt:lpstr>
      <vt:lpstr>Тема Office</vt:lpstr>
      <vt:lpstr>Русский язык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Задание для самостоятельной работы</vt:lpstr>
      <vt:lpstr>Русский язык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Задание для самостоятельной работы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Хамидов Вахид</dc:creator>
  <cp:lastModifiedBy>User-ls</cp:lastModifiedBy>
  <cp:revision>132</cp:revision>
  <dcterms:created xsi:type="dcterms:W3CDTF">2018-08-03T11:59:51Z</dcterms:created>
  <dcterms:modified xsi:type="dcterms:W3CDTF">2021-11-12T17:18:32Z</dcterms:modified>
</cp:coreProperties>
</file>