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4" r:id="rId3"/>
    <p:sldId id="296" r:id="rId4"/>
    <p:sldId id="295" r:id="rId5"/>
    <p:sldId id="300" r:id="rId6"/>
    <p:sldId id="297" r:id="rId7"/>
    <p:sldId id="298" r:id="rId8"/>
    <p:sldId id="299" r:id="rId9"/>
    <p:sldId id="301" r:id="rId10"/>
    <p:sldId id="302" r:id="rId11"/>
    <p:sldId id="303" r:id="rId12"/>
    <p:sldId id="322" r:id="rId13"/>
    <p:sldId id="305" r:id="rId14"/>
    <p:sldId id="304" r:id="rId15"/>
    <p:sldId id="306" r:id="rId16"/>
    <p:sldId id="307" r:id="rId17"/>
    <p:sldId id="320" r:id="rId18"/>
    <p:sldId id="273" r:id="rId19"/>
    <p:sldId id="308" r:id="rId20"/>
    <p:sldId id="310" r:id="rId21"/>
    <p:sldId id="312" r:id="rId22"/>
    <p:sldId id="311" r:id="rId23"/>
    <p:sldId id="309" r:id="rId24"/>
    <p:sldId id="315" r:id="rId25"/>
    <p:sldId id="314" r:id="rId26"/>
    <p:sldId id="313" r:id="rId27"/>
    <p:sldId id="316" r:id="rId28"/>
    <p:sldId id="318" r:id="rId29"/>
    <p:sldId id="317" r:id="rId30"/>
    <p:sldId id="321" r:id="rId31"/>
    <p:sldId id="31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18A"/>
    <a:srgbClr val="253B6E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-123567"/>
            <a:ext cx="12410228" cy="7059826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7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94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82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97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8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30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8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956" y="1227437"/>
            <a:ext cx="8369644" cy="31880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 baseline="0"/>
            </a:lvl1pPr>
          </a:lstStyle>
          <a:p>
            <a:r>
              <a:rPr lang="en-US"/>
              <a:t>Fan nomi</a:t>
            </a:r>
            <a:br>
              <a:rPr lang="en-US"/>
            </a:br>
            <a:r>
              <a:rPr lang="uz-Cyrl-UZ"/>
              <a:t>№(</a:t>
            </a:r>
            <a:r>
              <a:rPr lang="en-US"/>
              <a:t>Mavzu raqami)</a:t>
            </a:r>
            <a:br>
              <a:rPr lang="en-US"/>
            </a:br>
            <a:r>
              <a:rPr lang="en-US"/>
              <a:t>Mavzu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956" y="130432"/>
            <a:ext cx="2455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effectLst/>
              </a:rPr>
              <a:t>Temurbeklar maktabi</a:t>
            </a:r>
            <a:endParaRPr lang="ru-RU" sz="20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023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44691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8200" y="1556951"/>
            <a:ext cx="10515600" cy="258668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925" y="1787525"/>
            <a:ext cx="9877425" cy="21172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So’zlar, So’zlar, So’zlar, So’zlar,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446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8200" y="1556951"/>
            <a:ext cx="10515600" cy="4712044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925" y="1787525"/>
            <a:ext cx="9877425" cy="4300538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0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7023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2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7070"/>
          </a:xfrm>
        </p:spPr>
        <p:txBody>
          <a:bodyPr>
            <a:normAutofit/>
          </a:bodyPr>
          <a:lstStyle>
            <a:lvl1pPr algn="l">
              <a:defRPr sz="6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8200" y="1556951"/>
            <a:ext cx="10515600" cy="4712044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9050" y="1722395"/>
            <a:ext cx="9613900" cy="4546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699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11" y="192132"/>
            <a:ext cx="10785389" cy="71403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325" y="1038225"/>
            <a:ext cx="10785475" cy="5181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7908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1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A63E9-691C-42CE-B860-DED2385FF754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FC24-24FF-4A69-B4EF-723637809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15330" cy="6858000"/>
          </a:xfrm>
          <a:prstGeom prst="rect">
            <a:avLst/>
          </a:prstGeom>
          <a:solidFill>
            <a:srgbClr val="F1D18A"/>
          </a:solidFill>
          <a:ln>
            <a:solidFill>
              <a:srgbClr val="F1D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5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5" r:id="rId3"/>
    <p:sldLayoutId id="2147483666" r:id="rId4"/>
    <p:sldLayoutId id="2147483649" r:id="rId5"/>
    <p:sldLayoutId id="2147483661" r:id="rId6"/>
    <p:sldLayoutId id="2147483662" r:id="rId7"/>
    <p:sldLayoutId id="2147483652" r:id="rId8"/>
    <p:sldLayoutId id="2147483656" r:id="rId9"/>
    <p:sldLayoutId id="2147483650" r:id="rId10"/>
    <p:sldLayoutId id="2147483651" r:id="rId11"/>
    <p:sldLayoutId id="2147483653" r:id="rId12"/>
    <p:sldLayoutId id="2147483654" r:id="rId13"/>
    <p:sldLayoutId id="2147483655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245"/>
            <a:ext cx="12179916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9492" y="501296"/>
            <a:ext cx="8301430" cy="1028423"/>
          </a:xfrm>
          <a:prstGeom prst="rect">
            <a:avLst/>
          </a:prstGeom>
        </p:spPr>
        <p:txBody>
          <a:bodyPr vert="horz" wrap="square" lIns="0" tIns="30925" rIns="0" bIns="0" rtlCol="0">
            <a:spAutoFit/>
          </a:bodyPr>
          <a:lstStyle/>
          <a:p>
            <a:pPr marL="26894" algn="ctr">
              <a:spcBef>
                <a:spcPts val="241"/>
              </a:spcBef>
            </a:pPr>
            <a:r>
              <a:rPr lang="ru-RU" sz="7200" b="1" spc="-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6509" y="2771778"/>
            <a:ext cx="7337297" cy="3492358"/>
          </a:xfrm>
          <a:prstGeom prst="rect">
            <a:avLst/>
          </a:prstGeom>
        </p:spPr>
        <p:txBody>
          <a:bodyPr vert="horz" wrap="square" lIns="0" tIns="29583" rIns="0" bIns="0" rtlCol="0">
            <a:spAutoFit/>
          </a:bodyPr>
          <a:lstStyle/>
          <a:p>
            <a:pPr marL="12700"/>
            <a:r>
              <a:rPr lang="ru-RU" sz="4000" b="1" spc="-10" dirty="0">
                <a:solidFill>
                  <a:srgbClr val="2365C7"/>
                </a:solidFill>
                <a:latin typeface="Arial"/>
                <a:cs typeface="Arial"/>
              </a:rPr>
              <a:t>Сергей Петрович Бородин</a:t>
            </a:r>
          </a:p>
          <a:p>
            <a:pPr marL="12700"/>
            <a:r>
              <a:rPr lang="ru-RU" sz="4000" b="1" spc="-10" dirty="0">
                <a:solidFill>
                  <a:srgbClr val="2365C7"/>
                </a:solidFill>
                <a:latin typeface="Arial"/>
                <a:cs typeface="Arial"/>
              </a:rPr>
              <a:t>«Звёзды над Самаркандом»</a:t>
            </a:r>
          </a:p>
          <a:p>
            <a:pPr marL="12700"/>
            <a:endParaRPr lang="ru-RU" sz="4000" b="1" spc="-1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err="1">
                <a:solidFill>
                  <a:srgbClr val="231F20"/>
                </a:solidFill>
                <a:latin typeface="Arial"/>
                <a:cs typeface="Arial"/>
              </a:rPr>
              <a:t>Мусурманова</a:t>
            </a:r>
            <a:r>
              <a:rPr lang="ru-RU" sz="4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>
                <a:solidFill>
                  <a:srgbClr val="231F20"/>
                </a:solidFill>
                <a:latin typeface="Arial"/>
                <a:cs typeface="Arial"/>
              </a:rPr>
              <a:t>Юлия Юрьевна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559" y="2561303"/>
            <a:ext cx="727760" cy="180899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559" y="4570275"/>
            <a:ext cx="727760" cy="13881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15"/>
          <p:cNvGrpSpPr/>
          <p:nvPr/>
        </p:nvGrpSpPr>
        <p:grpSpPr>
          <a:xfrm>
            <a:off x="732757" y="610825"/>
            <a:ext cx="988248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0"/>
          <p:cNvGrpSpPr/>
          <p:nvPr/>
        </p:nvGrpSpPr>
        <p:grpSpPr>
          <a:xfrm>
            <a:off x="10054681" y="367371"/>
            <a:ext cx="1906032" cy="1428760"/>
            <a:chOff x="4686759" y="212868"/>
            <a:chExt cx="634365" cy="634365"/>
          </a:xfrm>
        </p:grpSpPr>
        <p:sp>
          <p:nvSpPr>
            <p:cNvPr id="30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/>
          <p:cNvSpPr txBox="1"/>
          <p:nvPr/>
        </p:nvSpPr>
        <p:spPr>
          <a:xfrm>
            <a:off x="10421226" y="1115770"/>
            <a:ext cx="1172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sz="3200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ласс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0201299" y="435408"/>
            <a:ext cx="1466178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4400" b="1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12727" r="10000" b="31364"/>
          <a:stretch>
            <a:fillRect/>
          </a:stretch>
        </p:blipFill>
        <p:spPr bwMode="auto">
          <a:xfrm>
            <a:off x="748145" y="422563"/>
            <a:ext cx="1427019" cy="12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Биография Сергей Бородин">
            <a:extLst>
              <a:ext uri="{FF2B5EF4-FFF2-40B4-BE49-F238E27FC236}">
                <a16:creationId xmlns:a16="http://schemas.microsoft.com/office/drawing/2014/main" id="{A881F82A-4FEE-4276-9D3A-7AEB2D2A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38" y="2323048"/>
            <a:ext cx="2813975" cy="43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15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57457-644B-47D3-9D42-3FFE0C2D2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17" y="280911"/>
            <a:ext cx="5589233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 многом благодаря его усилиям в Узбекистане, его столице – Ташкенте сложилась своя школа мастеров исторической художественной прозы, в числе которых были его сподвижники и ученики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Пиримкул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Кадыров, Адыл Якубов,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Явдат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Ильясов.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Биография Пиримкул Кадыров">
            <a:extLst>
              <a:ext uri="{FF2B5EF4-FFF2-40B4-BE49-F238E27FC236}">
                <a16:creationId xmlns:a16="http://schemas.microsoft.com/office/drawing/2014/main" id="{FFCA7630-A0F1-4DA5-AB49-E4664B460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19" y="280911"/>
            <a:ext cx="2043344" cy="273297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дыров Пиримкул - Бабур.">
            <a:extLst>
              <a:ext uri="{FF2B5EF4-FFF2-40B4-BE49-F238E27FC236}">
                <a16:creationId xmlns:a16="http://schemas.microsoft.com/office/drawing/2014/main" id="{A8F08D63-8D12-4816-B258-BF221A2E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61" y="358445"/>
            <a:ext cx="2463017" cy="26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Якубов, Адыл — Википедия">
            <a:extLst>
              <a:ext uri="{FF2B5EF4-FFF2-40B4-BE49-F238E27FC236}">
                <a16:creationId xmlns:a16="http://schemas.microsoft.com/office/drawing/2014/main" id="{A36E7AEC-1102-4597-9E0E-263B6AD4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08" y="3566320"/>
            <a:ext cx="2119661" cy="27540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качать электронные книги бесплатно, читать книги онлайн автора Якубов Адыл">
            <a:extLst>
              <a:ext uri="{FF2B5EF4-FFF2-40B4-BE49-F238E27FC236}">
                <a16:creationId xmlns:a16="http://schemas.microsoft.com/office/drawing/2014/main" id="{34DCF647-E31C-46BC-99EA-393C184B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18" y="3557528"/>
            <a:ext cx="2655440" cy="26554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нига: &quot;Согдиана&quot; - Явдат Ильясов. Купить книгу, читать рецензии | ISBN  978-5-9533-3620-8 | Лабиринт">
            <a:extLst>
              <a:ext uri="{FF2B5EF4-FFF2-40B4-BE49-F238E27FC236}">
                <a16:creationId xmlns:a16="http://schemas.microsoft.com/office/drawing/2014/main" id="{59A34985-FCD1-48B7-AE99-7CB3E7D0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1" y="3932638"/>
            <a:ext cx="2071935" cy="28065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Ильясов, Явдат Хасанович — Википедия">
            <a:extLst>
              <a:ext uri="{FF2B5EF4-FFF2-40B4-BE49-F238E27FC236}">
                <a16:creationId xmlns:a16="http://schemas.microsoft.com/office/drawing/2014/main" id="{216FDDCE-51C9-445C-BE0B-13A7B58F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6" y="3932639"/>
            <a:ext cx="1995164" cy="28065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1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5A5E0F-3511-4F64-BD85-A99787F22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29" y="414075"/>
            <a:ext cx="6689879" cy="6324075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С.П.Бородин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горячо любил Среднюю Азию, Узбекистан,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г.Ташкент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знал их не по-книжному, но как опытный этнограф, археолог, писатель, журналист, общественный деятель. 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одной из своих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дневников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он записал: «Я благодарен судьбе за то, что живу здесь, в Узбекистане, среди народа, который своей культурой, своим характером, своим умом стал мне родным народом».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Заслуги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были достойно оценены узбекским народом, правительством республики. Он удостоен высшей литературной премии, звания «Народный писатель Узбекистана».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8E8E38-D224-43C7-A2E1-5DCA59FC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4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5D680C1-9F8C-4698-AEFA-235BAD8E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2" y="1825625"/>
            <a:ext cx="4580877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Заслуги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были достойно оценены узбекским народом, правительством республики. Он удостоен высшей литературной премии, звания «Народный писатель Узбекистана». 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5ED3DD-8A52-4F54-B16B-D778E19A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65" y="1681956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D50894-3234-476B-B640-A4EA81D69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83" y="502851"/>
            <a:ext cx="6991905" cy="6084379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Темна, тепла самаркандская ночь. Листва ночного сада черна. Над мраком сада сияет серебряное небо. Тишину в саду строго велено 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хранить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 утра: в этом саду спит Повелитель Мира.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Старый Тимур вернулся домой из похода. В старом густом саду на окраине Самарканда, у двери, раскрытой в сад, спит Тимур один, хмуро вдыхая прохладу родины.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под деревьями, у ручья, в шёлковом шатре спит старая жена повелителя Сарай-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Мульк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ханым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Но семилетний мальчик рядом с ней не спит.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118680-F55C-42D2-BE04-17245F5A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19" y="70258"/>
            <a:ext cx="4275192" cy="365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идит шёлковый шатёр...&quot;. Обсуждение на LiveInternet - Российский Сервис  Онлайн-Дневников">
            <a:extLst>
              <a:ext uri="{FF2B5EF4-FFF2-40B4-BE49-F238E27FC236}">
                <a16:creationId xmlns:a16="http://schemas.microsoft.com/office/drawing/2014/main" id="{7390AE1E-8AF5-44CF-8E2A-5BDBA00C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19" y="3759299"/>
            <a:ext cx="4031616" cy="302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8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C6D00F-6E1B-4DE8-A353-E7076FC6B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479395"/>
            <a:ext cx="6977849" cy="6223246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лежит возле бабушки и глядит в небо. А в небе, между чёрными крыльями ветвей, вспыхивают звёзды, меркнут, трепещут, то будто на краю ветвей, то будто в непонятном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далеке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И если они далеки, – велики, а если на краю ветвей, – подобны огненным бабочкам.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Мальчик смотрит в серебряную бездну небес, дивясь сочетаниям созвездий. Тёмен и тих сад.</a:t>
            </a: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Меркнут = гаснут</a:t>
            </a: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Бездна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пустота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937696-0FDE-402B-898A-EFE608A9E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8" y="198948"/>
            <a:ext cx="4114859" cy="41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5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0B3A40-0051-4098-B6E4-5107188D2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62" y="334175"/>
            <a:ext cx="7444666" cy="6412853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Неслышно несут свой караул воины; ходят неслышные, невидимые. Да в дальнем конце, едва просвечивая из-за деревьев, горит костёр.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Там, у суровых резных ворот, стражи разговаривали негромко, чтобы слышать малейший шорох из сада. Молчали, глядя в огонь.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Вдруг стража замерла, затаив дыхание: из-под деревьев неслышно, будто не по земле ступая, а по воздуху, шёл к ним ребёнок в тонких шёлковых зелёных штанах, в полупрозрачной алой рубахе до колен, в белой тюбетейке на голове.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03AA2-5453-4B13-9047-72E5754DA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58" y="24785"/>
            <a:ext cx="4218741" cy="5372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54462-3C10-497D-8510-4E31D7DF2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541" y="2482589"/>
            <a:ext cx="3847925" cy="3675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325A01-3496-4F62-9E84-7A4B2998B4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65" y="3540601"/>
            <a:ext cx="1726417" cy="24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AA8EE5-3C0D-4925-B0F2-2E83674D4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585926"/>
            <a:ext cx="5734975" cy="6116715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Воины не смели шелохнуться. Только один почтительно прижал к груди руки, склонился: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Привет и послушание царевичу!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Мухаммед-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Тарагай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внук Тимура, сын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Шахруха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семилетний мальчик, поднятый с постели бессонницей, на покорный привет старого дедушкиного воина ответил благосклонным приветом.</a:t>
            </a: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Бессонница = без сна</a:t>
            </a: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Благосклонный = добрый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1266" name="Picture 2" descr="Tashkent premiere of documentary “The Man Who Unlocked the Universe” - Lola  Karimova">
            <a:extLst>
              <a:ext uri="{FF2B5EF4-FFF2-40B4-BE49-F238E27FC236}">
                <a16:creationId xmlns:a16="http://schemas.microsoft.com/office/drawing/2014/main" id="{811568C1-77C1-475C-B82A-2FA5DD629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10838" r="24248" b="12388"/>
          <a:stretch/>
        </p:blipFill>
        <p:spPr bwMode="auto">
          <a:xfrm>
            <a:off x="7155402" y="221942"/>
            <a:ext cx="4671482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3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880F47-ED30-48D1-974C-914A9249B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92" y="485097"/>
            <a:ext cx="705404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С.Бородин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начинает книгу о Тимуре с описания звёздного неба?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почему не спит маленький внук Тимура?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что похожи звёзды в небе Самарканда? 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о чем спросит мальчик стражников?</a:t>
            </a:r>
          </a:p>
        </p:txBody>
      </p:sp>
      <p:pic>
        <p:nvPicPr>
          <p:cNvPr id="5" name="Picture 2" descr="Звёзды над Самаркандом. книга первая Хромой Тимур [Stars over Samarkand,  Book 1: Lame Timur] by Сергей Бородин | Audiobook | Audible.com">
            <a:extLst>
              <a:ext uri="{FF2B5EF4-FFF2-40B4-BE49-F238E27FC236}">
                <a16:creationId xmlns:a16="http://schemas.microsoft.com/office/drawing/2014/main" id="{60FC21E4-37FC-4D35-A598-D2DB7014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91" y="255741"/>
            <a:ext cx="4580694" cy="458069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36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2149" y="1959860"/>
            <a:ext cx="4370771" cy="2715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Найдите и прочитайте в интернете информацию о музее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Прочитайте о Тимуре и Улугбеке.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26E4000-BA33-4CDF-81B3-FF4C04DE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41839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самостоятельной работы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1626A2-A626-4E89-A78E-43E48EE2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6"/>
          <a:stretch/>
        </p:blipFill>
        <p:spPr bwMode="auto">
          <a:xfrm>
            <a:off x="6497405" y="1393794"/>
            <a:ext cx="4557713" cy="52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5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245"/>
            <a:ext cx="12179916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9492" y="501296"/>
            <a:ext cx="8301430" cy="1028423"/>
          </a:xfrm>
          <a:prstGeom prst="rect">
            <a:avLst/>
          </a:prstGeom>
        </p:spPr>
        <p:txBody>
          <a:bodyPr vert="horz" wrap="square" lIns="0" tIns="30925" rIns="0" bIns="0" rtlCol="0">
            <a:spAutoFit/>
          </a:bodyPr>
          <a:lstStyle/>
          <a:p>
            <a:pPr marL="26894" algn="ctr">
              <a:spcBef>
                <a:spcPts val="241"/>
              </a:spcBef>
            </a:pPr>
            <a:r>
              <a:rPr lang="ru-RU" sz="7200" b="1" spc="-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6509" y="2771778"/>
            <a:ext cx="7337297" cy="3492358"/>
          </a:xfrm>
          <a:prstGeom prst="rect">
            <a:avLst/>
          </a:prstGeom>
        </p:spPr>
        <p:txBody>
          <a:bodyPr vert="horz" wrap="square" lIns="0" tIns="29583" rIns="0" bIns="0" rtlCol="0">
            <a:spAutoFit/>
          </a:bodyPr>
          <a:lstStyle/>
          <a:p>
            <a:pPr marL="12700"/>
            <a:r>
              <a:rPr lang="ru-RU" sz="4000" b="1" spc="-10" dirty="0">
                <a:solidFill>
                  <a:srgbClr val="2365C7"/>
                </a:solidFill>
                <a:latin typeface="Arial"/>
                <a:cs typeface="Arial"/>
              </a:rPr>
              <a:t>Сергей Петрович Бородин</a:t>
            </a:r>
          </a:p>
          <a:p>
            <a:pPr marL="12700"/>
            <a:r>
              <a:rPr lang="ru-RU" sz="4000" b="1" spc="-10" dirty="0">
                <a:solidFill>
                  <a:srgbClr val="2365C7"/>
                </a:solidFill>
                <a:latin typeface="Arial"/>
                <a:cs typeface="Arial"/>
              </a:rPr>
              <a:t>«Звёзды над Самаркандом» (2)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err="1">
                <a:solidFill>
                  <a:srgbClr val="231F20"/>
                </a:solidFill>
                <a:latin typeface="Arial"/>
                <a:cs typeface="Arial"/>
              </a:rPr>
              <a:t>Мусурманова</a:t>
            </a:r>
            <a:r>
              <a:rPr lang="ru-RU" sz="4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>
                <a:solidFill>
                  <a:srgbClr val="231F20"/>
                </a:solidFill>
                <a:latin typeface="Arial"/>
                <a:cs typeface="Arial"/>
              </a:rPr>
              <a:t>Юлия Юрьевна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559" y="2561303"/>
            <a:ext cx="727760" cy="180899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559" y="4570274"/>
            <a:ext cx="727760" cy="164243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15"/>
          <p:cNvGrpSpPr/>
          <p:nvPr/>
        </p:nvGrpSpPr>
        <p:grpSpPr>
          <a:xfrm>
            <a:off x="732757" y="610825"/>
            <a:ext cx="988248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0"/>
          <p:cNvGrpSpPr/>
          <p:nvPr/>
        </p:nvGrpSpPr>
        <p:grpSpPr>
          <a:xfrm>
            <a:off x="10054681" y="367371"/>
            <a:ext cx="1906032" cy="1428760"/>
            <a:chOff x="4686759" y="212868"/>
            <a:chExt cx="634365" cy="634365"/>
          </a:xfrm>
        </p:grpSpPr>
        <p:sp>
          <p:nvSpPr>
            <p:cNvPr id="30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/>
          <p:cNvSpPr txBox="1"/>
          <p:nvPr/>
        </p:nvSpPr>
        <p:spPr>
          <a:xfrm>
            <a:off x="10421226" y="1115770"/>
            <a:ext cx="1172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sz="3200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ласс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0201299" y="435408"/>
            <a:ext cx="1466178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4400" b="1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12727" r="10000" b="31364"/>
          <a:stretch>
            <a:fillRect/>
          </a:stretch>
        </p:blipFill>
        <p:spPr bwMode="auto">
          <a:xfrm>
            <a:off x="748145" y="422563"/>
            <a:ext cx="1427019" cy="12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Биография Сергей Бородин">
            <a:extLst>
              <a:ext uri="{FF2B5EF4-FFF2-40B4-BE49-F238E27FC236}">
                <a16:creationId xmlns:a16="http://schemas.microsoft.com/office/drawing/2014/main" id="{A881F82A-4FEE-4276-9D3A-7AEB2D2A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38" y="2323048"/>
            <a:ext cx="2813975" cy="43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A3FE7E-96AB-4764-9502-FD13542E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692458"/>
            <a:ext cx="6169981" cy="54845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Сергей Петрович Бородин — русский писатель, народный писатель Узбекистана. Его творчеству принадлежат такие известные произведения, как роман «Дмитрий Донской», трилогия «Звезды над Самаркандом».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Проявить любовь к Родине можно разными вещами и поступками, на это может уйти и не один десяток лет. Свою благодарность и уважение к Узбекистану писатель выразил в своих произведениях, которые и в наши дни остаются актуальными.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4C1E89-D795-4966-B493-0616F1F2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10" y="3429000"/>
            <a:ext cx="4857060" cy="310741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F7F68C6-D3D1-418B-880A-87AB4D9E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93" y="145666"/>
            <a:ext cx="4914577" cy="31442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13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146E1D-865F-4451-8200-C3DC229E7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8" y="230819"/>
            <a:ext cx="6867618" cy="6329779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Мухаммед-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Тарагай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внук Тимура, сын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Шахруха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семилетний мальчик, поднятый с постели бессонницей,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гновенье постоял молча.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Звёзды…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Да, да?.. — не понял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Дагал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куда показывает царевич.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Можно их взять руками?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Воин, тысячи верст прошедший из края в край по земле, десятки городов рушивший, сотни людей изничтоживший, сам стерпевший несчётное число ран, переспросил:.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Звёзды-то?..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05F6D8-5B7E-4479-ADA8-10E872A16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0"/>
          <a:stretch/>
        </p:blipFill>
        <p:spPr bwMode="auto">
          <a:xfrm>
            <a:off x="8047888" y="1"/>
            <a:ext cx="4144112" cy="45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42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CFC5F0-D069-440B-BD08-5C03978F9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484464"/>
            <a:ext cx="6548021" cy="5889071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Да. Можно их взять руками?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Воин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Дагал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беспомощно и сокрушенно глянул на свои мускулистые, чёрные ладони: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Не доводилось!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А достать их?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Никому из воинов не случалось думать, далеко ли до звёзд. Тимур водил их по земным дорогам: неужто этому царевичу земных алмазов мало, неужто этот поведёт свои воинства за самими звёздами?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3314" name="Picture 2" descr="Sack of Delhi (Timurid Invasion) - YouTube">
            <a:extLst>
              <a:ext uri="{FF2B5EF4-FFF2-40B4-BE49-F238E27FC236}">
                <a16:creationId xmlns:a16="http://schemas.microsoft.com/office/drawing/2014/main" id="{41F8FD16-5703-4658-AC7B-8B31A17E3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11489"/>
          <a:stretch/>
        </p:blipFill>
        <p:spPr bwMode="auto">
          <a:xfrm>
            <a:off x="7092633" y="257451"/>
            <a:ext cx="4760536" cy="26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B8801-A540-47FB-B729-4A92FFD16BF4}"/>
              </a:ext>
            </a:extLst>
          </p:cNvPr>
          <p:cNvSpPr txBox="1"/>
          <p:nvPr/>
        </p:nvSpPr>
        <p:spPr>
          <a:xfrm>
            <a:off x="7607391" y="4181383"/>
            <a:ext cx="4245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Война – воин - воинство</a:t>
            </a:r>
          </a:p>
        </p:txBody>
      </p:sp>
    </p:spTree>
    <p:extLst>
      <p:ext uri="{BB962C8B-B14F-4D97-AF65-F5344CB8AC3E}">
        <p14:creationId xmlns:p14="http://schemas.microsoft.com/office/powerpoint/2010/main" val="3913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40EDA3-011C-466F-A629-C8DC2497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95" y="381740"/>
            <a:ext cx="6920884" cy="5660286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Достать? На то воля великого </a:t>
            </a: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амира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Прикажет — пойдём.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А если с дерева? Влезть на самое высокое… На старый чинар! Оттуда достанешь?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Нет, они не на дереве.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А стрела до них долетит?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Нет, от них не добьёшься ответа! Наконец он встал и в раздумье остановился возле своих туфель с золотыми носами, круто загнутыми назад.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Аяр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ловко схватив одной рукой туфли, другой рукой охватил колени царевича и понёс его в глубь запретного сада. 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4338" name="Picture 2" descr="Уникальное зрелище: в ночь с 21 на 22 апреля можно наблюдать метеорный  поток Лириды | Новости Таджикистана ASIA-Plus">
            <a:extLst>
              <a:ext uri="{FF2B5EF4-FFF2-40B4-BE49-F238E27FC236}">
                <a16:creationId xmlns:a16="http://schemas.microsoft.com/office/drawing/2014/main" id="{45CE5785-0649-4F44-8946-03838A11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85" y="158272"/>
            <a:ext cx="4600227" cy="30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DD3C5-A120-40C9-99CB-C98FD7687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4" t="17440" b="19006"/>
          <a:stretch/>
        </p:blipFill>
        <p:spPr>
          <a:xfrm>
            <a:off x="8777827" y="3764132"/>
            <a:ext cx="2848927" cy="28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9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4BC3ED-2090-4537-835F-750B02304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1" y="369687"/>
            <a:ext cx="7279688" cy="6261932"/>
          </a:xfrm>
        </p:spPr>
        <p:txBody>
          <a:bodyPr>
            <a:normAutofit fontScale="32500" lnSpcReduction="20000"/>
          </a:bodyPr>
          <a:lstStyle/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Сарай-</a:t>
            </a:r>
            <a:r>
              <a:rPr lang="ru-RU" sz="7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Мульк</a:t>
            </a: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7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ханым</a:t>
            </a: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тревоге уже стояла среди своих одеял, а рабыни переспрашивали одна другую, не видал ли кто-нибудь, куда мог уйти царевич Мухаммед-</a:t>
            </a:r>
            <a:r>
              <a:rPr lang="ru-RU" sz="7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Тарагай</a:t>
            </a: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Радость, когда она увидела ребёнка, переполнила её.</a:t>
            </a:r>
            <a:endParaRPr lang="ru-RU" sz="7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Нашлась пропажа?</a:t>
            </a:r>
            <a:endParaRPr lang="ru-RU" sz="7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Она сама подошла к воину, сама расспросила — где был её внук, что говорил, что ему говорили. Потом обняла мальчика за плечи и отвела к одеялам:</a:t>
            </a:r>
            <a:endParaRPr lang="ru-RU" sz="7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Отвернись-ка лицом от звёзд. Спи-ка, спи!</a:t>
            </a:r>
            <a:endParaRPr lang="ru-RU" sz="7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20000"/>
              </a:lnSpc>
              <a:spcAft>
                <a:spcPts val="605"/>
              </a:spcAft>
              <a:buNone/>
            </a:pPr>
            <a:r>
              <a:rPr lang="ru-RU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снова сад затих.</a:t>
            </a:r>
            <a:endParaRPr lang="ru-RU" sz="7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124" name="Picture 4" descr="Главная жена Тамерлана носила одежды, подобающие женщине из семьи монгольского хана.">
            <a:extLst>
              <a:ext uri="{FF2B5EF4-FFF2-40B4-BE49-F238E27FC236}">
                <a16:creationId xmlns:a16="http://schemas.microsoft.com/office/drawing/2014/main" id="{37538A9E-13F5-4806-A78F-3C530209F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3"/>
          <a:stretch/>
        </p:blipFill>
        <p:spPr bwMode="auto">
          <a:xfrm flipH="1">
            <a:off x="7761272" y="0"/>
            <a:ext cx="4350828" cy="330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5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A46C7B-5467-4228-A9CB-BB0067485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05" y="337351"/>
            <a:ext cx="6912006" cy="5910633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Едва солнце коснулось вершин сада, от повелителя пришли звать царевича.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Зачем позвал дедушка?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Было еще очень рано. Вдоль галереи уже толпились придворные в затканных золотом алых, синих, зелёных шелковых, бархатных широких халатах, ожидая, когда повелитель вспомнит о них. 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мальчик кинулся бегом из залы в залу, то подпрыгивая на одной ноге, то, как козлёнок, скача боком, пока не достиг невысокой дверцы.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BDA1B3-6CF5-4F1F-AAEA-AE71CA5AA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71" y="337350"/>
            <a:ext cx="4273118" cy="5255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8774E5-D878-403F-9BAC-0684B4DE4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22" y="4234649"/>
            <a:ext cx="1257927" cy="25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6FEE2B-4472-4565-AF37-D22D54841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310718"/>
            <a:ext cx="6036816" cy="5866245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ней на маленьком ковре сидел длинный, сухощавый старик в чёрном, обшитом зеленой каймой халате. Темное, почти чёрное, с медным отливом, его сухое лицо повернулось к мальчику, и глаза — быстрые, пристальные, молодые — зорко пробежали по всему маленькому, легкому, любимому облику внука.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Встал?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Мальчик стоял, склонившись в почтительном поклоне.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Сядь!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9218" name="Picture 2" descr="В Ташкенте состоялась премьера документального фильма &quot;Улугбек. Человек,  раскрывший тайны Вселенной” - Lola Karimova">
            <a:extLst>
              <a:ext uri="{FF2B5EF4-FFF2-40B4-BE49-F238E27FC236}">
                <a16:creationId xmlns:a16="http://schemas.microsoft.com/office/drawing/2014/main" id="{61665CD8-0B38-4605-8297-27931AC4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102" y="88776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14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5E02F1-7130-430D-8EF8-F4363542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4" y="440707"/>
            <a:ext cx="6548022" cy="5880193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У тебя бессонница?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Редко.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Люди спят, а ты гоняешься по саду за пустыми вопросами… Как за ночными бабочками!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Не за вопросами, а за ответами, дедушка.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Надо у меня спрашивать.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Вы тоже спали, дедушка.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Мы не в походе. Дождись, пока встану. Не тебе людей надо спрашивать. Тебя люди должны спрашивать. Мой внук ты. Понял?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100" name="Picture 4" descr="ДОКУМЕНТАЛЬНЫЙ ФИЛЬМ &quot;УЛУГБЕК. ЧЕЛОВЕК, РАСКРЫВШИЙ ТАЙНЫ ВСЕЛЕННОЙ&quot; - Lola  Karimova">
            <a:extLst>
              <a:ext uri="{FF2B5EF4-FFF2-40B4-BE49-F238E27FC236}">
                <a16:creationId xmlns:a16="http://schemas.microsoft.com/office/drawing/2014/main" id="{B870575D-710A-47F6-B62C-894A8FD1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58" y="133165"/>
            <a:ext cx="5058713" cy="33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143326-1CBB-4C9E-9736-DA0EFEA0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66626" y="3506681"/>
            <a:ext cx="4995524" cy="34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EDB1F8-4A1C-49E3-81D1-3ED87688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2" y="396319"/>
            <a:ext cx="7119892" cy="6137645"/>
          </a:xfrm>
        </p:spPr>
        <p:txBody>
          <a:bodyPr>
            <a:normAutofit/>
          </a:bodyPr>
          <a:lstStyle/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Откуда он узнал об этой ночной прогулке? Откуда он всё узнает? Он всегда знает всё раньше всех!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Хотелось поскорее узнать, дедушка.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Как брать звёзды руками?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Да. Это.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Я сам скажу. Слушай…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дед задумался, прежде чем сказать, и, видно, какая-то неожиданная мысль или какое-то воспоминание рассердило его: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2B0D80-52BD-4744-B58B-EC79F83D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61" y="0"/>
            <a:ext cx="4557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10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CF6B3E-BEAB-4071-AA44-4F19A258F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3" y="497150"/>
            <a:ext cx="6525087" cy="567981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Звёзды?.. Звёзды, мальчик, надо брать на земле. Их добывают с мечом в руках. Руке надо быть крепкой. Крепче железа. Пускай меч переломится, а руке нельзя ломаться: в руке надо держать всех, кого ни встретишь, — и тех, что идут с тобой, и тех, что бегут от тебя, а тех, что вздумают становиться против, тут же давить, сразу! Тогда все, чего пожелаешь, все возьмешь. А человеку много надо.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Сила! Вот какую звезду надо держать в руке. Тогда все звёзды будут у тебя вод ногами; какую вздумаешь, ту и возьмешь. Понял? Всегда это помни. Понял?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2CD3E6-5613-43B9-B9AD-178C88E0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96" y="133165"/>
            <a:ext cx="4557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5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FBDA10-E170-4EB4-88E1-54BABB379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5" y="399494"/>
            <a:ext cx="7057748" cy="6107837"/>
          </a:xfrm>
        </p:spPr>
        <p:txBody>
          <a:bodyPr>
            <a:normAutofit fontScale="85000" lnSpcReduction="10000"/>
          </a:bodyPr>
          <a:lstStyle/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Внезапно рот мальчика сжался, губы вдруг стали тонкими. Дед, пытливо присматриваясь, отклонился: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Разве тебе плохо в походах? С воинами?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Губы внука разжались в ласковой улыбке: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Когда бываете с нами вы, всегда хорошо, дедушка.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«Ещё слишком ребёнок!» — подумал Тимур и сказал: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 Скоро приедут послы. Ступай одевайся.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Aft>
                <a:spcPts val="605"/>
              </a:spcAft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Мальчик спрыгнул прямо в сад и пошёл под деревьями, не подозревая, что дедушка по-прежнему пытливо смотрит ему вслед.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52391-FE72-478A-A912-D738E76D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43" y="3635314"/>
            <a:ext cx="4186020" cy="27856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46CA5B-7BC9-47A3-A03A-1510951E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43" y="585927"/>
            <a:ext cx="4186020" cy="27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9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D5DBEC-5E9D-4E89-8A9A-B1251A541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15" y="573874"/>
            <a:ext cx="5757909" cy="58269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музее хранится коллекция из двух тысяч книг, подаренная Бородину известными писателями. На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них автографы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М.Горького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А.Ахматовой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Б.Пастернака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американца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Ирвинга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Стоуна, турецкого писателя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Кемала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Тахира, японца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Исуси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Иноуэ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многих других.</a:t>
            </a:r>
            <a:endParaRPr lang="ru-RU" b="0" i="0" dirty="0">
              <a:solidFill>
                <a:srgbClr val="2828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Помимо чтения, Сергей Бородин коллекционировал монеты. В экспозиции 7000 монет, собранных со всего света, каждую из которых он мог досконально описать. За свое увлечение был награжден серебряной медалью Нюрнбергского нумизматического общества.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считал коллекционирование одним из видов творчества.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CB0261-397C-48D6-A424-C448DCF3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37" y="3229116"/>
            <a:ext cx="5540322" cy="35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7FBC0-0BD9-40ED-93DD-7E2959FAB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55"/>
          <a:stretch/>
        </p:blipFill>
        <p:spPr>
          <a:xfrm>
            <a:off x="8389398" y="84337"/>
            <a:ext cx="3770874" cy="31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5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4AEA80-6672-4F12-A566-0C904185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32" y="813571"/>
            <a:ext cx="533178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для чего Тимур позвал внука утром к себе?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чем хотел узнать повелитель?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«Сила! Вот какую звезду надо держать в руке. Тогда все звёзды будут у тебя вод ногами; какую вздумаешь, ту и возьмешь». О какой силе говорил Тимур?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знаменитое высказывание Тимура напоминают эти слова?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73CB81-2DF1-40D0-BD47-8F23A49F4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6"/>
          <a:stretch/>
        </p:blipFill>
        <p:spPr bwMode="auto">
          <a:xfrm>
            <a:off x="6524038" y="639192"/>
            <a:ext cx="4557713" cy="52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59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E05AC-DAC7-4C53-8CD0-AAC95BF6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9" y="365125"/>
            <a:ext cx="10741241" cy="1325563"/>
          </a:xfrm>
        </p:spPr>
        <p:txBody>
          <a:bodyPr/>
          <a:lstStyle/>
          <a:p>
            <a:r>
              <a:rPr lang="ru-RU" dirty="0"/>
              <a:t>Задание для самостоятельной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C5436-A180-4DC9-9677-9F8E332D8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Подготовить рассказ о детстве Улугбека по книге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Найти в библиотеке и прочитать книги об Улугбеке.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4B5ED-0EE3-4CB0-8247-CAD86A5E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5319" y="1825625"/>
            <a:ext cx="2811061" cy="421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90B36A-B82F-45CD-B1AD-72E3D020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35559" y="1825625"/>
            <a:ext cx="2594826" cy="421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145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ергей Бородин — Биография. Факты. Личная жизнь">
            <a:extLst>
              <a:ext uri="{FF2B5EF4-FFF2-40B4-BE49-F238E27FC236}">
                <a16:creationId xmlns:a16="http://schemas.microsoft.com/office/drawing/2014/main" id="{DEB52476-7E20-4EB3-84C9-D928B7E9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3" y="417250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40B7FC-AD89-4F50-B6FD-2E8616D4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63" y="3667279"/>
            <a:ext cx="4987273" cy="319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82EF8-C85E-4B3F-9888-F403C0F06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0348" y="200025"/>
            <a:ext cx="4993481" cy="6657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610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693472-40C7-4C32-9F4F-2997FC1F1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94" y="422954"/>
            <a:ext cx="6574655" cy="51255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 П. Бородин родился 12 (25) сентября 1902 в Москве. Отец — потомственный дворянин, мать, А. М.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Ингалычева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происходила из знатного княжеского татарского рода.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1913—1920 годах учился в реальном училище в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Белёве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Первый очерк опубликовал в 12 лет в 1915 году, первые стихи в 1922 году.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1923 году участвовал в этнографической экспедиции в Бухару, в 1925—1926 — в Самарканд.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Сергей Бородин уй-музейи | Дом-музей Сергея Бородина on Roundme">
            <a:extLst>
              <a:ext uri="{FF2B5EF4-FFF2-40B4-BE49-F238E27FC236}">
                <a16:creationId xmlns:a16="http://schemas.microsoft.com/office/drawing/2014/main" id="{560DB7CB-186A-4F95-B2F8-D3CF6E1F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36" y="533400"/>
            <a:ext cx="4500424" cy="22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63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3AEC30-5B6A-4D7C-8581-CCEAAAC30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337351"/>
            <a:ext cx="5228948" cy="58396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Впервые в Среднюю Азию (в Бухару)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приехал по его воспоминаниям «…мальчишкой-первокурсником в творческую командировку от Центрального Музея Народоведения в 1923 г., когда еще свежи были воспоминания о временах эмира. Осенью я вернулся в Москву, но уже отравленный повышенным интересом к культуре Средней Азии, историю которой и некоторые книги путешествий я прочитал еще до первой поездки»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27E1EE-99C3-49F2-A0AD-7497E6B8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94" y="170666"/>
            <a:ext cx="6268973" cy="40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5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617F63-9C46-4046-ACF4-1E9D96222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17" y="289788"/>
            <a:ext cx="6832107" cy="55250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1950 г. начинается ташкентский период в жизни и творчестве уже тогда признанного и известного далеко за пределами страны писателя, работавшего в сложнейшем и ответственейшем жанре исторической художественной прозы.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С.П.Бородин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писал в автобиографическом очерке «Дороги»: «В 1950 г. я уехал в Узбекистан, где много раз бывал за эти годы. Для этого переезда было несколько причин  - врачи рекомендовали сухой и теплый климат, письменный стол требовал творческого уединения, а главное, этого требовала тема, которую я задумал».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Музей-квартира Сергея Бородина в Ташкенте. Автор исторического романа  &quot;Дмитрий Донской&quot; и &quot;Звезды над Самаркандом&quot;... - Picture of Tashkent,  Tashkent Province - Tripadvisor">
            <a:extLst>
              <a:ext uri="{FF2B5EF4-FFF2-40B4-BE49-F238E27FC236}">
                <a16:creationId xmlns:a16="http://schemas.microsoft.com/office/drawing/2014/main" id="{A61A994E-0ABF-491C-8CFC-CDBCB9B4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72" y="175566"/>
            <a:ext cx="4793229" cy="34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D881F-110B-4E82-84EC-AED28384B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4" t="17440" b="19006"/>
          <a:stretch/>
        </p:blipFill>
        <p:spPr>
          <a:xfrm>
            <a:off x="8298433" y="3808521"/>
            <a:ext cx="2848927" cy="28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9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4D1674-9572-403D-9EFA-9B3BABB92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662651"/>
            <a:ext cx="7102136" cy="5720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Именно в Ташкенте с завидным писательским трудолюбием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осваивает мастерство художественного перевода узбекских, таджикских, казахских писателей на русский язык «Бухара» и «Рабы»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С.Айни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«Ветер Золотой долины»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Айбека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«Кашмирская песня»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Ш.Рашидова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др. произведения авторов Востока стали известны всему миру в блестящих переводах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Совсем не случайно в Ташкенте его почтительно называли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Устод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Мастер «Звезд».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САДРИДДИН АЙНИ">
            <a:extLst>
              <a:ext uri="{FF2B5EF4-FFF2-40B4-BE49-F238E27FC236}">
                <a16:creationId xmlns:a16="http://schemas.microsoft.com/office/drawing/2014/main" id="{27559179-3A00-4405-BC98-1BC911F2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82" y="280387"/>
            <a:ext cx="1862902" cy="27646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Айбек - афоризмы, цитаты и высказывания">
            <a:extLst>
              <a:ext uri="{FF2B5EF4-FFF2-40B4-BE49-F238E27FC236}">
                <a16:creationId xmlns:a16="http://schemas.microsoft.com/office/drawing/2014/main" id="{BC96D2C3-93E1-4A5C-BD40-F4D28CB4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377" y="3790395"/>
            <a:ext cx="2193154" cy="21931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авои, Айбек: краткое содержание книги, автор, жанр, год издания, рейтинг  книги, где купить">
            <a:extLst>
              <a:ext uri="{FF2B5EF4-FFF2-40B4-BE49-F238E27FC236}">
                <a16:creationId xmlns:a16="http://schemas.microsoft.com/office/drawing/2014/main" id="{E9F37FC6-F81B-44F6-BA0C-A8B5170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86" y="3618391"/>
            <a:ext cx="1827214" cy="27646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Садриддин Айни – биография, книги, отзывы, цитаты">
            <a:extLst>
              <a:ext uri="{FF2B5EF4-FFF2-40B4-BE49-F238E27FC236}">
                <a16:creationId xmlns:a16="http://schemas.microsoft.com/office/drawing/2014/main" id="{68A9E6DC-BE62-4184-9990-07A36774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485" y="280387"/>
            <a:ext cx="1905000" cy="30099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1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CCDBA5-1731-4E5A-84D9-7E309670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550416"/>
            <a:ext cx="6480699" cy="5626547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Первым историческим романом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С.Бородина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стал «Дмитрий Донской». Второй исторический роман (уже в ташкентский период творчества) — трилогия «Звезды над Самаркандом» — дает детальную картину Центральной Азии и Закавказья XIV—XV веков, в центре которой образ Тамерлана. Четвёртая часть цикла «Белый конь», за исключением отдельных глав, не закончена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ru-RU" dirty="0"/>
          </a:p>
        </p:txBody>
      </p:sp>
      <p:pic>
        <p:nvPicPr>
          <p:cNvPr id="6146" name="Picture 2" descr="Сергей Бородин - Звезды над Самаркандом">
            <a:extLst>
              <a:ext uri="{FF2B5EF4-FFF2-40B4-BE49-F238E27FC236}">
                <a16:creationId xmlns:a16="http://schemas.microsoft.com/office/drawing/2014/main" id="{62CC08B3-3EC7-41AA-A13B-760F13E8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73" y="112041"/>
            <a:ext cx="2325764" cy="32560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ородин Сергей Петрович">
            <a:extLst>
              <a:ext uri="{FF2B5EF4-FFF2-40B4-BE49-F238E27FC236}">
                <a16:creationId xmlns:a16="http://schemas.microsoft.com/office/drawing/2014/main" id="{6FDE9E02-E1E2-432B-8A53-863950E4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69" y="82330"/>
            <a:ext cx="2068867" cy="331549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Цусима - слушать онлайн, читает Владимир Сушков">
            <a:extLst>
              <a:ext uri="{FF2B5EF4-FFF2-40B4-BE49-F238E27FC236}">
                <a16:creationId xmlns:a16="http://schemas.microsoft.com/office/drawing/2014/main" id="{BD0D0DE2-E20D-42F4-858D-E9044BD6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37" y="3618390"/>
            <a:ext cx="1866900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Хромой Тимур - слушать онлайн, читает Джахангир Абдуллаев">
            <a:extLst>
              <a:ext uri="{FF2B5EF4-FFF2-40B4-BE49-F238E27FC236}">
                <a16:creationId xmlns:a16="http://schemas.microsoft.com/office/drawing/2014/main" id="{43D3133E-C638-4CCD-8E59-5614DDED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20" y="3723165"/>
            <a:ext cx="1866900" cy="293245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7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2021</Words>
  <Application>Microsoft Office PowerPoint</Application>
  <PresentationFormat>Широкоэкранный</PresentationFormat>
  <Paragraphs>115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Roboto</vt:lpstr>
      <vt:lpstr>Тема Office</vt:lpstr>
      <vt:lpstr>Русский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для самостоятельной работы</vt:lpstr>
      <vt:lpstr>Русский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для самостоятельной работы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Хамидов Вахид</dc:creator>
  <cp:lastModifiedBy>User-ls</cp:lastModifiedBy>
  <cp:revision>132</cp:revision>
  <dcterms:created xsi:type="dcterms:W3CDTF">2018-08-03T11:59:51Z</dcterms:created>
  <dcterms:modified xsi:type="dcterms:W3CDTF">2021-11-12T17:18:32Z</dcterms:modified>
</cp:coreProperties>
</file>