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1" r:id="rId3"/>
    <p:sldId id="286" r:id="rId4"/>
    <p:sldId id="282" r:id="rId5"/>
    <p:sldId id="280" r:id="rId6"/>
    <p:sldId id="288" r:id="rId7"/>
    <p:sldId id="287" r:id="rId8"/>
    <p:sldId id="289" r:id="rId9"/>
    <p:sldId id="283" r:id="rId10"/>
    <p:sldId id="291" r:id="rId11"/>
    <p:sldId id="292" r:id="rId12"/>
    <p:sldId id="293" r:id="rId13"/>
    <p:sldId id="273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18A"/>
    <a:srgbClr val="253B6E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16" y="-123567"/>
            <a:ext cx="12410228" cy="7059826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2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7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794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7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182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397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386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4306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28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40956" y="1227437"/>
            <a:ext cx="8369644" cy="3188043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4400" baseline="0"/>
            </a:lvl1pPr>
          </a:lstStyle>
          <a:p>
            <a:r>
              <a:rPr lang="en-US"/>
              <a:t>Fan nomi</a:t>
            </a:r>
            <a:br>
              <a:rPr lang="en-US"/>
            </a:br>
            <a:r>
              <a:rPr lang="uz-Cyrl-UZ"/>
              <a:t>№(</a:t>
            </a:r>
            <a:r>
              <a:rPr lang="en-US"/>
              <a:t>Mavzu raqami)</a:t>
            </a:r>
            <a:br>
              <a:rPr lang="en-US"/>
            </a:br>
            <a:r>
              <a:rPr lang="en-US"/>
              <a:t>Mavzu</a:t>
            </a:r>
            <a:br>
              <a:rPr lang="en-US"/>
            </a:br>
            <a:r>
              <a:rPr lang="en-US"/>
              <a:t> </a:t>
            </a:r>
            <a:br>
              <a:rPr lang="en-US"/>
            </a:b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0956" y="130432"/>
            <a:ext cx="24558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effectLst/>
              </a:rPr>
              <a:t>Temurbeklar maktabi</a:t>
            </a:r>
            <a:endParaRPr lang="ru-RU" sz="2000" b="1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023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Kalit so’zlar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2586681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 hasCustomPrompt="1"/>
          </p:nvPr>
        </p:nvSpPr>
        <p:spPr>
          <a:xfrm>
            <a:off x="1177925" y="1787525"/>
            <a:ext cx="9877425" cy="211721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So’zlar, So’zlar, So’zlar, So’zlar,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3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9446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Reja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8E682-6290-4229-9D1F-0BB2F60F3678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A250D-FFC5-49DF-B161-6D2328498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1177925" y="1787525"/>
            <a:ext cx="9877425" cy="4300538"/>
          </a:xfrm>
        </p:spPr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0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7023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628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7070"/>
          </a:xfrm>
        </p:spPr>
        <p:txBody>
          <a:bodyPr>
            <a:normAutofit/>
          </a:bodyPr>
          <a:lstStyle>
            <a:lvl1pPr algn="l">
              <a:defRPr sz="6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838200" y="1556951"/>
            <a:ext cx="10515600" cy="4712044"/>
          </a:xfrm>
          <a:prstGeom prst="round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1289050" y="1722395"/>
            <a:ext cx="9613900" cy="4546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9699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11" y="192132"/>
            <a:ext cx="10785389" cy="71403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68325" y="1038225"/>
            <a:ext cx="10785475" cy="51816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7908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71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A63E9-691C-42CE-B860-DED2385FF75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A63E9-691C-42CE-B860-DED2385FF754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AFC24-24FF-4A69-B4EF-7236378095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115330" cy="6858000"/>
          </a:xfrm>
          <a:prstGeom prst="rect">
            <a:avLst/>
          </a:prstGeom>
          <a:solidFill>
            <a:srgbClr val="F1D18A"/>
          </a:solidFill>
          <a:ln>
            <a:solidFill>
              <a:srgbClr val="F1D1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3" r:id="rId2"/>
    <p:sldLayoutId id="2147483665" r:id="rId3"/>
    <p:sldLayoutId id="2147483666" r:id="rId4"/>
    <p:sldLayoutId id="2147483649" r:id="rId5"/>
    <p:sldLayoutId id="2147483661" r:id="rId6"/>
    <p:sldLayoutId id="2147483662" r:id="rId7"/>
    <p:sldLayoutId id="2147483652" r:id="rId8"/>
    <p:sldLayoutId id="2147483656" r:id="rId9"/>
    <p:sldLayoutId id="2147483650" r:id="rId10"/>
    <p:sldLayoutId id="2147483651" r:id="rId11"/>
    <p:sldLayoutId id="2147483653" r:id="rId12"/>
    <p:sldLayoutId id="2147483654" r:id="rId13"/>
    <p:sldLayoutId id="2147483655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jpeg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245"/>
            <a:ext cx="12179916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492" y="501296"/>
            <a:ext cx="8301430" cy="1028423"/>
          </a:xfrm>
          <a:prstGeom prst="rect">
            <a:avLst/>
          </a:prstGeom>
        </p:spPr>
        <p:txBody>
          <a:bodyPr vert="horz" wrap="square" lIns="0" tIns="30925" rIns="0" bIns="0" rtlCol="0">
            <a:spAutoFit/>
          </a:bodyPr>
          <a:lstStyle/>
          <a:p>
            <a:pPr marL="26894" algn="ctr">
              <a:spcBef>
                <a:spcPts val="241"/>
              </a:spcBef>
            </a:pPr>
            <a:r>
              <a:rPr lang="ru-RU" sz="72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6509" y="2771778"/>
            <a:ext cx="7337297" cy="3492358"/>
          </a:xfrm>
          <a:prstGeom prst="rect">
            <a:avLst/>
          </a:prstGeom>
        </p:spPr>
        <p:txBody>
          <a:bodyPr vert="horz" wrap="square" lIns="0" tIns="29583" rIns="0" bIns="0" rtlCol="0">
            <a:spAutoFit/>
          </a:bodyPr>
          <a:lstStyle/>
          <a:p>
            <a:pPr marL="12700"/>
            <a:r>
              <a:rPr lang="ru-RU" sz="4000" b="1" spc="-10" dirty="0">
                <a:solidFill>
                  <a:srgbClr val="2365C7"/>
                </a:solidFill>
                <a:latin typeface="Arial"/>
                <a:cs typeface="Arial"/>
              </a:rPr>
              <a:t>Александр </a:t>
            </a:r>
            <a:r>
              <a:rPr lang="ru-RU" sz="4000" b="1" spc="-10" dirty="0" err="1">
                <a:solidFill>
                  <a:srgbClr val="2365C7"/>
                </a:solidFill>
                <a:latin typeface="Arial"/>
                <a:cs typeface="Arial"/>
              </a:rPr>
              <a:t>Файнберг</a:t>
            </a:r>
            <a:endParaRPr lang="ru-RU" sz="4000" b="1" spc="-1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2700"/>
            <a:r>
              <a:rPr lang="ru-RU" sz="4000" b="1" spc="-10" dirty="0">
                <a:solidFill>
                  <a:srgbClr val="2365C7"/>
                </a:solidFill>
                <a:latin typeface="Arial"/>
                <a:cs typeface="Arial"/>
              </a:rPr>
              <a:t>«Родина»</a:t>
            </a:r>
          </a:p>
          <a:p>
            <a:pPr marL="12700"/>
            <a:endParaRPr lang="ru-RU" sz="4000" b="1" spc="-1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3655" marR="616585">
              <a:spcBef>
                <a:spcPts val="1480"/>
              </a:spcBef>
            </a:pPr>
            <a:r>
              <a:rPr lang="ru-RU" sz="400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00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3655" marR="616585">
              <a:spcBef>
                <a:spcPts val="1480"/>
              </a:spcBef>
            </a:pPr>
            <a:r>
              <a:rPr lang="ru-RU" sz="400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4559" y="2561303"/>
            <a:ext cx="727760" cy="1808992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74559" y="4570275"/>
            <a:ext cx="727760" cy="138819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15"/>
          <p:cNvGrpSpPr/>
          <p:nvPr/>
        </p:nvGrpSpPr>
        <p:grpSpPr>
          <a:xfrm>
            <a:off x="732757" y="610825"/>
            <a:ext cx="988248" cy="9864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10"/>
          <p:cNvGrpSpPr/>
          <p:nvPr/>
        </p:nvGrpSpPr>
        <p:grpSpPr>
          <a:xfrm>
            <a:off x="10054681" y="367371"/>
            <a:ext cx="1906032" cy="1428760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421226" y="1115770"/>
            <a:ext cx="117204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200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201299" y="435408"/>
            <a:ext cx="1466178" cy="69313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lang="ru-RU" sz="440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400" dirty="0">
              <a:latin typeface="Arial"/>
              <a:cs typeface="Arial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 l="12727" r="10000" b="31364"/>
          <a:stretch>
            <a:fillRect/>
          </a:stretch>
        </p:blipFill>
        <p:spPr bwMode="auto">
          <a:xfrm>
            <a:off x="748145" y="422563"/>
            <a:ext cx="1427019" cy="126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 descr="Умер Александр Аркадьевич Файнберг - Сообщения мфрп - Международная  Федерация Русскоязычных Писателей">
            <a:extLst>
              <a:ext uri="{FF2B5EF4-FFF2-40B4-BE49-F238E27FC236}">
                <a16:creationId xmlns:a16="http://schemas.microsoft.com/office/drawing/2014/main" id="{DFBFE582-D916-4C3F-9FF3-FB62FFBC4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92" y="2320732"/>
            <a:ext cx="2863254" cy="342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31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тепной орел (Aquila nipalensis orientalis). Птицы Казахстана.">
            <a:extLst>
              <a:ext uri="{FF2B5EF4-FFF2-40B4-BE49-F238E27FC236}">
                <a16:creationId xmlns:a16="http://schemas.microsoft.com/office/drawing/2014/main" id="{BD10610D-C817-4E26-B133-8F0C30304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264" y="148707"/>
            <a:ext cx="3013843" cy="200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2B999917-2167-4840-BEBE-CC73686A5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459" y="307544"/>
            <a:ext cx="6574655" cy="327015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Печальный край. Но именно отсюда </a:t>
            </a:r>
          </a:p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родом был, я родом есть и буду. </a:t>
            </a:r>
          </a:p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Ау, Европа! Я не знаю Вас. </a:t>
            </a:r>
          </a:p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Вдали орла безмолвное круженье. </a:t>
            </a:r>
          </a:p>
          <a:p>
            <a:pPr marL="0" indent="0" algn="just">
              <a:buNone/>
            </a:pPr>
            <a:endParaRPr lang="ru-RU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зубах травинка. Соль у самых глаз. </a:t>
            </a:r>
          </a:p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горестно, и счастливо мгновенье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5" name="Picture 6" descr="Александр Файнберг - Posts | Facebook">
            <a:extLst>
              <a:ext uri="{FF2B5EF4-FFF2-40B4-BE49-F238E27FC236}">
                <a16:creationId xmlns:a16="http://schemas.microsoft.com/office/drawing/2014/main" id="{5C3237FD-3A64-40C9-82B8-3B97F4C6E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30118" y="1589102"/>
            <a:ext cx="2192150" cy="341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Александр Файнберг - Home | Facebook">
            <a:extLst>
              <a:ext uri="{FF2B5EF4-FFF2-40B4-BE49-F238E27FC236}">
                <a16:creationId xmlns:a16="http://schemas.microsoft.com/office/drawing/2014/main" id="{19559EA4-706B-4F7F-B274-3C401A463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661" y="3959440"/>
            <a:ext cx="4011457" cy="266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9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E6C4AC-9DFC-4FCD-B5FD-80B02943C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2171" y="1831696"/>
            <a:ext cx="2721745" cy="213381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мгновенье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F5A6D-85C3-41AE-9235-D26A8101D347}"/>
              </a:ext>
            </a:extLst>
          </p:cNvPr>
          <p:cNvSpPr txBox="1"/>
          <p:nvPr/>
        </p:nvSpPr>
        <p:spPr>
          <a:xfrm>
            <a:off x="1470013" y="673684"/>
            <a:ext cx="5126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 помню чудное мгновенье…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75F159-1C37-4F00-819C-38A2FEFC61F9}"/>
              </a:ext>
            </a:extLst>
          </p:cNvPr>
          <p:cNvSpPr txBox="1"/>
          <p:nvPr/>
        </p:nvSpPr>
        <p:spPr>
          <a:xfrm>
            <a:off x="2422729" y="1481414"/>
            <a:ext cx="696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Остановись, мгновенье! Ты прекрасно…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CB0D3-C29F-4544-A9BF-8182858C0431}"/>
              </a:ext>
            </a:extLst>
          </p:cNvPr>
          <p:cNvSpPr txBox="1"/>
          <p:nvPr/>
        </p:nvSpPr>
        <p:spPr>
          <a:xfrm>
            <a:off x="1845380" y="4853367"/>
            <a:ext cx="719139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 думай о секундах свысока. 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Наступит время, сам поймёшь, наверное: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свистят они, как пули у виска, - </a:t>
            </a:r>
          </a:p>
          <a:p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мгновения, мгновения...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D4A0B7-32A1-4354-B511-6CE3912CB6E9}"/>
              </a:ext>
            </a:extLst>
          </p:cNvPr>
          <p:cNvSpPr txBox="1"/>
          <p:nvPr/>
        </p:nvSpPr>
        <p:spPr>
          <a:xfrm>
            <a:off x="3283258" y="2696906"/>
            <a:ext cx="63564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одном мгновенье видеть вечность,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Огромный мир - в зерне песка,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единой горсти - бесконечность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 небо - в чашечке цветка.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Пушкин Александр | Театр на Юго-Западе">
            <a:extLst>
              <a:ext uri="{FF2B5EF4-FFF2-40B4-BE49-F238E27FC236}">
                <a16:creationId xmlns:a16="http://schemas.microsoft.com/office/drawing/2014/main" id="{736CC53B-1C3B-458D-93B7-E844ED764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417" y="30091"/>
            <a:ext cx="1514819" cy="180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Пастернак, Борис Леонидович — Википедия">
            <a:extLst>
              <a:ext uri="{FF2B5EF4-FFF2-40B4-BE49-F238E27FC236}">
                <a16:creationId xmlns:a16="http://schemas.microsoft.com/office/drawing/2014/main" id="{4A2E366A-BDE9-41F1-B1AF-4C5627689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871" y="1481414"/>
            <a:ext cx="1891129" cy="252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Маршак Самуил Яковлевич стихи детям | Лабиринт">
            <a:extLst>
              <a:ext uri="{FF2B5EF4-FFF2-40B4-BE49-F238E27FC236}">
                <a16:creationId xmlns:a16="http://schemas.microsoft.com/office/drawing/2014/main" id="{432BAC20-C0F5-438B-9ACC-F02F9973E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8336" y="3196087"/>
            <a:ext cx="1911964" cy="195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Роберт Рождественский | Библиотека сибирского краеведения">
            <a:extLst>
              <a:ext uri="{FF2B5EF4-FFF2-40B4-BE49-F238E27FC236}">
                <a16:creationId xmlns:a16="http://schemas.microsoft.com/office/drawing/2014/main" id="{E3417484-8B1B-45FB-BFEB-D41654EEA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236" y="4853367"/>
            <a:ext cx="1367207" cy="196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73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002891-2ACC-4DC3-B817-366496D51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3988" y="736847"/>
            <a:ext cx="5482701" cy="5085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Сонет </a:t>
            </a:r>
            <a:r>
              <a:rPr lang="ru-RU" b="0" i="0" dirty="0"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состоит из 14 строк, обычно образующих два четверостишия и два трёхстишия.  </a:t>
            </a:r>
          </a:p>
          <a:p>
            <a:pPr marL="0" indent="0">
              <a:buNone/>
            </a:pPr>
            <a:r>
              <a:rPr lang="ru-RU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+ 4 + 3 + 3</a:t>
            </a:r>
            <a:endParaRPr lang="ru-RU" b="0" i="0" dirty="0">
              <a:solidFill>
                <a:srgbClr val="202124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20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Различают французский, итальянский, английский сонеты.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В английском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три четверостишия </a:t>
            </a: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</a:rPr>
              <a:t>и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заключительное двустишие.</a:t>
            </a:r>
          </a:p>
          <a:p>
            <a:pPr marL="0" indent="0">
              <a:buNone/>
            </a:pPr>
            <a:r>
              <a:rPr lang="ru-RU" dirty="0">
                <a:solidFill>
                  <a:srgbClr val="2021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+ 4 + 4 + 2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2" descr="Александр Файнберг - Sputnik Узбекистан">
            <a:extLst>
              <a:ext uri="{FF2B5EF4-FFF2-40B4-BE49-F238E27FC236}">
                <a16:creationId xmlns:a16="http://schemas.microsoft.com/office/drawing/2014/main" id="{D623D9C7-A9D3-4F8E-BDA0-1577FD43F6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Александр Файнберг - Sputnik Узбекистан">
            <a:extLst>
              <a:ext uri="{FF2B5EF4-FFF2-40B4-BE49-F238E27FC236}">
                <a16:creationId xmlns:a16="http://schemas.microsoft.com/office/drawing/2014/main" id="{84CAC1C5-565B-40B2-B7C4-FE5C4916D5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2BDF18-AB3F-4D3E-8800-213A08244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1" t="29127" r="39417" b="24789"/>
          <a:stretch/>
        </p:blipFill>
        <p:spPr>
          <a:xfrm>
            <a:off x="6770703" y="3429000"/>
            <a:ext cx="4767309" cy="3160450"/>
          </a:xfrm>
          <a:prstGeom prst="rect">
            <a:avLst/>
          </a:prstGeom>
        </p:spPr>
      </p:pic>
      <p:pic>
        <p:nvPicPr>
          <p:cNvPr id="9222" name="Picture 6" descr="Уильям Шекспир в кратком изложении">
            <a:extLst>
              <a:ext uri="{FF2B5EF4-FFF2-40B4-BE49-F238E27FC236}">
                <a16:creationId xmlns:a16="http://schemas.microsoft.com/office/drawing/2014/main" id="{2C50D1AC-FF13-4225-B8F1-6A61BD259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115" y="418697"/>
            <a:ext cx="1909116" cy="254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Отображение сетевого контента">
            <a:extLst>
              <a:ext uri="{FF2B5EF4-FFF2-40B4-BE49-F238E27FC236}">
                <a16:creationId xmlns:a16="http://schemas.microsoft.com/office/drawing/2014/main" id="{C80663EA-C06E-49B5-8527-C01031459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151" y="387956"/>
            <a:ext cx="1865328" cy="257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Портреты А.С. Пушкина - их авторы и описание">
            <a:extLst>
              <a:ext uri="{FF2B5EF4-FFF2-40B4-BE49-F238E27FC236}">
                <a16:creationId xmlns:a16="http://schemas.microsoft.com/office/drawing/2014/main" id="{0B7D3FD2-00E2-4F61-B1D0-327DD7A3F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67" y="429494"/>
            <a:ext cx="1865328" cy="251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532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2149" y="2767728"/>
            <a:ext cx="5853342" cy="27151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Прочитать статью об Александре 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Файнберге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учебнике. 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 к тексту.</a:t>
            </a: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Выразительно читать  стихотворение.</a:t>
            </a:r>
          </a:p>
        </p:txBody>
      </p:sp>
      <p:pic>
        <p:nvPicPr>
          <p:cNvPr id="5122" name="Picture 2" descr="Александр Файнберг. Жизнь поэта после жизни - Kultura.uz">
            <a:extLst>
              <a:ext uri="{FF2B5EF4-FFF2-40B4-BE49-F238E27FC236}">
                <a16:creationId xmlns:a16="http://schemas.microsoft.com/office/drawing/2014/main" id="{29C6530B-8722-45EA-A930-032C9CC97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54" y="2148652"/>
            <a:ext cx="5213779" cy="349165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26E4000-BA33-4CDF-81B3-FF4C04DE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02" y="418391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11975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BCBC7D-0157-414B-BCBF-1C263D917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932" y="1213065"/>
            <a:ext cx="5456068" cy="4956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Александр Аркадьевич </a:t>
            </a:r>
            <a:r>
              <a:rPr lang="ru-RU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Файнберг</a:t>
            </a:r>
            <a:r>
              <a:rPr lang="ru-RU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- русский, узбекский поэт, переводчик и сценарист.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</a:rPr>
              <a:t>Народный поэт Республики Узбекистан.</a:t>
            </a:r>
            <a:r>
              <a:rPr lang="ru-RU" b="0" i="0" dirty="0">
                <a:effectLst/>
                <a:latin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ворчество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Файнберга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необычайно многогранно. Он автор тринадцати поэтических сборников, изданных в Ташкенте, Москве и Санкт-Петербурге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 descr="Торжественная встреча в драм. театре честь 80-летия Александра Файнберга —  Письма о Ташкенте">
            <a:extLst>
              <a:ext uri="{FF2B5EF4-FFF2-40B4-BE49-F238E27FC236}">
                <a16:creationId xmlns:a16="http://schemas.microsoft.com/office/drawing/2014/main" id="{A6629A76-E04F-4809-A3DA-72A88518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952" y="571500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2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B515B70-F102-4839-90F1-A2A898559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696" y="384872"/>
            <a:ext cx="7105280" cy="52613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лександр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Файнберг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родился 2 ноября 1939 года в Ташкенте, куда его родители переехали из Новосибирска в 1937 году. </a:t>
            </a:r>
          </a:p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окончания школы Александр поступил на учёбу в Ташкентский топографический техникум. Потом служил в армии в Таджикистане.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кончил Ташкентский университет (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ТашГУ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ныне Национальный университет Узбекистана), где учился на заочном отделении журналистики филологического факультета, работал в студенческой многотиражке.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ГОРЧИНКА ХВОИ НА ГУБАХ…» | Экология: Фото, Туризм, Узбекистан">
            <a:extLst>
              <a:ext uri="{FF2B5EF4-FFF2-40B4-BE49-F238E27FC236}">
                <a16:creationId xmlns:a16="http://schemas.microsoft.com/office/drawing/2014/main" id="{34161B3F-3714-47F7-BFAE-B34F8FFE3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81" y="143017"/>
            <a:ext cx="2112886" cy="3034873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Антология. Александр Файнберг — Письма о Ташкенте">
            <a:extLst>
              <a:ext uri="{FF2B5EF4-FFF2-40B4-BE49-F238E27FC236}">
                <a16:creationId xmlns:a16="http://schemas.microsoft.com/office/drawing/2014/main" id="{91CA3CB9-C0C0-4D16-BEDC-86568C543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473" y="3260540"/>
            <a:ext cx="2555983" cy="310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860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7F0BC6-7A90-4EDC-9F35-457DBCF97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38" y="653773"/>
            <a:ext cx="7151703" cy="5782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нескольких лет А.А.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Файнберг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руководил в Ташкенте семинаром молодых писателей Узбекистана. </a:t>
            </a:r>
          </a:p>
          <a:p>
            <a:pPr marL="0" indent="0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принят в члены Союза писателей Узбекистана. </a:t>
            </a:r>
          </a:p>
          <a:p>
            <a:pPr marL="0" indent="0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2009 году поэт А.А.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Файнберг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Указом Президента России награждён Пушкинской медалью. Этой высокой награды он удостоен за большой вклад в развитие культурных связей с Российской Федерацией и сохранение русского языка и русской культуры. </a:t>
            </a:r>
          </a:p>
        </p:txBody>
      </p:sp>
      <p:pic>
        <p:nvPicPr>
          <p:cNvPr id="4" name="Picture 2" descr="Две записки и две фразы / Новости, события, мнения | Узбекистан">
            <a:extLst>
              <a:ext uri="{FF2B5EF4-FFF2-40B4-BE49-F238E27FC236}">
                <a16:creationId xmlns:a16="http://schemas.microsoft.com/office/drawing/2014/main" id="{9D3806A2-6988-44B5-9C0B-F2A8F09CE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98767" y="236522"/>
            <a:ext cx="3484575" cy="49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9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376CBE0-871F-427F-823B-F855260A5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616" y="648070"/>
            <a:ext cx="6223247" cy="435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Стихи Александра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Файнберга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печатались в журналах «Смена», «Юность», «Новый мир», «Звезда Востока», «Новая Волга» и в периодике США, Канады, Израиля… Изданы книги в Ташкенте, в Москве и Петербурге. Он переводил на русский язык Алишера Навои и современных узбекских поэтов.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История страны – судьба журнала. Журналу «СМЕНА» – 95! О чем писала «Смена»  в 60-80-е годы">
            <a:extLst>
              <a:ext uri="{FF2B5EF4-FFF2-40B4-BE49-F238E27FC236}">
                <a16:creationId xmlns:a16="http://schemas.microsoft.com/office/drawing/2014/main" id="{E1754AC2-294A-4F24-85BE-B72398B3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49" y="3554253"/>
            <a:ext cx="2059411" cy="290550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Юность №10 [2020] 🔥 Скачать и читать журнал онлайн">
            <a:extLst>
              <a:ext uri="{FF2B5EF4-FFF2-40B4-BE49-F238E27FC236}">
                <a16:creationId xmlns:a16="http://schemas.microsoft.com/office/drawing/2014/main" id="{C56C2BC9-23C2-4EB3-AF2D-04E43FA39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247" y="3923096"/>
            <a:ext cx="2149004" cy="2686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Архив фантастики">
            <a:extLst>
              <a:ext uri="{FF2B5EF4-FFF2-40B4-BE49-F238E27FC236}">
                <a16:creationId xmlns:a16="http://schemas.microsoft.com/office/drawing/2014/main" id="{F4ABF10A-1608-4812-A0EF-29075BF6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89" y="184255"/>
            <a:ext cx="1846280" cy="2864531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ГОРЧИНКА ХВОИ НА ГУБАХ…» | Экология: Фото, Туризм, Узбекистан">
            <a:extLst>
              <a:ext uri="{FF2B5EF4-FFF2-40B4-BE49-F238E27FC236}">
                <a16:creationId xmlns:a16="http://schemas.microsoft.com/office/drawing/2014/main" id="{D18162AC-EDBD-4127-A41F-B0C8F1551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247" y="248648"/>
            <a:ext cx="2446683" cy="351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Новый мир, журнал (1925—) в Библиотеке «ImWerden». Страница 9">
            <a:extLst>
              <a:ext uri="{FF2B5EF4-FFF2-40B4-BE49-F238E27FC236}">
                <a16:creationId xmlns:a16="http://schemas.microsoft.com/office/drawing/2014/main" id="{4FF6FB1D-FD4B-41AD-A0A9-D316EF7F3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070" y="4198182"/>
            <a:ext cx="1601052" cy="249118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31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13A6A5-E2C8-4D5F-9B33-C18BDE9D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733672"/>
            <a:ext cx="5903651" cy="3474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В 1999 году к двадцатилетию трагической гибели в авиакатастрофе футбольной команды «Пахтакор» по его сценарию был снят фильм «Их стадион в небесах», в котором звучит песня на слова Александра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Open Sans"/>
              </a:rPr>
              <a:t>Файнберга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 о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Open Sans"/>
              </a:rPr>
              <a:t>пахтакоровцах</a:t>
            </a:r>
            <a:r>
              <a:rPr lang="ru-RU" b="0" i="0" dirty="0">
                <a:solidFill>
                  <a:srgbClr val="333333"/>
                </a:solidFill>
                <a:effectLst/>
                <a:latin typeface="Open Sans"/>
              </a:rPr>
              <a:t> 1979 года.</a:t>
            </a:r>
            <a:endParaRPr lang="ru-RU" dirty="0"/>
          </a:p>
        </p:txBody>
      </p:sp>
      <p:pic>
        <p:nvPicPr>
          <p:cNvPr id="3074" name="Picture 2" descr="Гибель команды: 40 лет назад разбился самолёт с футболистами «Пахтакора» —  РТ на русском">
            <a:extLst>
              <a:ext uri="{FF2B5EF4-FFF2-40B4-BE49-F238E27FC236}">
                <a16:creationId xmlns:a16="http://schemas.microsoft.com/office/drawing/2014/main" id="{283EEA5D-EC08-4F02-82C9-D32D7603E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598" y="218870"/>
            <a:ext cx="5474424" cy="307812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ибель команды «Пахтакор»: трагедия, которой невозможно было избежать -  Новости на KP.UA">
            <a:extLst>
              <a:ext uri="{FF2B5EF4-FFF2-40B4-BE49-F238E27FC236}">
                <a16:creationId xmlns:a16="http://schemas.microsoft.com/office/drawing/2014/main" id="{4742E329-9B2A-4B8A-A79F-1A31F85CF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226" y="3598603"/>
            <a:ext cx="4392320" cy="295006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769FF74-F8BB-4A20-B5A3-8760B8392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527" y="3689063"/>
            <a:ext cx="2122945" cy="295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0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3CB1945-D81C-465E-8E0D-0BB8960F8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72" y="736847"/>
            <a:ext cx="6290569" cy="5815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 сценариям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Файнберга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сняли четыре полнометражных игровых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фидьма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 самого синего неба», «Дом под жарким солнцем», «Запалённые под Кандагаром», </a:t>
            </a:r>
            <a:r>
              <a:rPr lang="ru-RU" u="none" strike="noStrike" baseline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Есть и </a:t>
            </a:r>
            <a:r>
              <a:rPr lang="ru-RU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восемнадцать мультипликационных фильмов. </a:t>
            </a:r>
          </a:p>
          <a:p>
            <a:pPr marL="0" indent="0">
              <a:buNone/>
            </a:pPr>
            <a:endParaRPr lang="ru-RU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Искандар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первым узнаёт о том, что отец погиб на фронте. Он скрывает это от матери, оберегая её. Силу мальчишке даёт дружба с Рано и Игорем, у которого тоже погиб отец.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Дом под жарким солнцем – трейлеры, даты премьер – КиноПоиск">
            <a:extLst>
              <a:ext uri="{FF2B5EF4-FFF2-40B4-BE49-F238E27FC236}">
                <a16:creationId xmlns:a16="http://schemas.microsoft.com/office/drawing/2014/main" id="{2B2B4996-7C6C-4DB1-9E47-48FC7B11C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725" y="196750"/>
            <a:ext cx="2230700" cy="310810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У самого синего неба смотреть онлайн советский фильм СССР в хорошем  качестве HD">
            <a:extLst>
              <a:ext uri="{FF2B5EF4-FFF2-40B4-BE49-F238E27FC236}">
                <a16:creationId xmlns:a16="http://schemas.microsoft.com/office/drawing/2014/main" id="{D8137DB4-73CA-4917-8A0D-AAF304CF7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31" y="3429000"/>
            <a:ext cx="2230699" cy="3122979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Опалённые Кандагаром (1989) &#10;фотографии">
            <a:extLst>
              <a:ext uri="{FF2B5EF4-FFF2-40B4-BE49-F238E27FC236}">
                <a16:creationId xmlns:a16="http://schemas.microsoft.com/office/drawing/2014/main" id="{4A34E1C3-8B76-43DD-9DB6-035BEA3B2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131" y="253014"/>
            <a:ext cx="2116122" cy="15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Опаленные Кандагаром Фильм, 1989 - подробная информация - Opalyonnye  Kandagarom">
            <a:extLst>
              <a:ext uri="{FF2B5EF4-FFF2-40B4-BE49-F238E27FC236}">
                <a16:creationId xmlns:a16="http://schemas.microsoft.com/office/drawing/2014/main" id="{61A52CCE-BD27-4314-B360-B4C30F37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375" y="3427195"/>
            <a:ext cx="223879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Опалённые Кандагаром (1989) - фото №5">
            <a:extLst>
              <a:ext uri="{FF2B5EF4-FFF2-40B4-BE49-F238E27FC236}">
                <a16:creationId xmlns:a16="http://schemas.microsoft.com/office/drawing/2014/main" id="{87B27A75-D0A2-4320-89BE-825D3ADA0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892" y="1840104"/>
            <a:ext cx="2116121" cy="158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51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3F536F-4802-4A59-A6BC-6B08CBB6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259" y="786938"/>
            <a:ext cx="5713520" cy="180534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мультфильме «Квартет «Ква-ква» герои поют несколько песен на стихи Александра </a:t>
            </a:r>
            <a:r>
              <a:rPr lang="ru-RU" dirty="0" err="1"/>
              <a:t>Файнберга</a:t>
            </a:r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D27DA4-8E50-4B2C-9E6E-C65B94C6B9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12298" r="13204" b="13787"/>
          <a:stretch/>
        </p:blipFill>
        <p:spPr>
          <a:xfrm>
            <a:off x="1544714" y="3276600"/>
            <a:ext cx="4962618" cy="282471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AutoShape 2" descr="Мультфильм &quot;Квартет ква-ква&quot; - смотреть онлайн бесплатно и легально на  MEGOGO.NET">
            <a:extLst>
              <a:ext uri="{FF2B5EF4-FFF2-40B4-BE49-F238E27FC236}">
                <a16:creationId xmlns:a16="http://schemas.microsoft.com/office/drawing/2014/main" id="{A9EA5BA7-3752-4140-96F5-8D2AF450BD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Мультфильм &quot;Квартет ква-ква&quot; - смотреть онлайн бесплатно и легально на  MEGOGO.NET">
            <a:extLst>
              <a:ext uri="{FF2B5EF4-FFF2-40B4-BE49-F238E27FC236}">
                <a16:creationId xmlns:a16="http://schemas.microsoft.com/office/drawing/2014/main" id="{078BA47D-9B8B-4C39-9264-88A3F3B658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99FBB5-E0D5-4DEE-8675-1D5B68AEC4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68" t="11521" r="39271" b="39417"/>
          <a:stretch/>
        </p:blipFill>
        <p:spPr>
          <a:xfrm>
            <a:off x="7143564" y="521562"/>
            <a:ext cx="2288401" cy="321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4ECDAC-17B4-415B-9F6E-8AC6189D3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3610" y="272456"/>
            <a:ext cx="6610165" cy="48592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 знойными квадратами полей </a:t>
            </a:r>
          </a:p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Она легла до горного отрога – </a:t>
            </a:r>
          </a:p>
          <a:p>
            <a:pPr marL="0" indent="0" algn="just">
              <a:buNone/>
            </a:pPr>
            <a:r>
              <a:rPr lang="ru-RU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Гудроновая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старая дорога </a:t>
            </a:r>
          </a:p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тени пирамидальных тополей. </a:t>
            </a:r>
          </a:p>
          <a:p>
            <a:pPr marL="0" indent="0" algn="just">
              <a:buNone/>
            </a:pPr>
            <a:endParaRPr lang="ru-RU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 юности не раз ходил по ней </a:t>
            </a:r>
          </a:p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теодолитом и кривой треногой. </a:t>
            </a:r>
          </a:p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пил айран в той мазанке убогой, </a:t>
            </a:r>
          </a:p>
          <a:p>
            <a:pPr marL="0" indent="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 и теперь ни окон, ни дверей. </a:t>
            </a:r>
          </a:p>
        </p:txBody>
      </p:sp>
      <p:pic>
        <p:nvPicPr>
          <p:cNvPr id="6146" name="Picture 2" descr="Асфальт в Узбекистане — Сравнить цены и купить на Flagma.uz">
            <a:extLst>
              <a:ext uri="{FF2B5EF4-FFF2-40B4-BE49-F238E27FC236}">
                <a16:creationId xmlns:a16="http://schemas.microsoft.com/office/drawing/2014/main" id="{452F30DF-9C89-4B6C-ADC9-8D868D09C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731" y="1109154"/>
            <a:ext cx="4530571" cy="339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5F8A7F-D124-4AC8-8AC4-74372653F2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59" t="32621" r="30097" b="13139"/>
          <a:stretch/>
        </p:blipFill>
        <p:spPr>
          <a:xfrm>
            <a:off x="6802752" y="3910688"/>
            <a:ext cx="1486804" cy="2155609"/>
          </a:xfrm>
          <a:prstGeom prst="rect">
            <a:avLst/>
          </a:prstGeom>
        </p:spPr>
      </p:pic>
      <p:pic>
        <p:nvPicPr>
          <p:cNvPr id="6148" name="Picture 4" descr="ᐈ Тополя пирамидального фото, фотографии тополь пирамидальный | скачать на  Depositphotos®">
            <a:extLst>
              <a:ext uri="{FF2B5EF4-FFF2-40B4-BE49-F238E27FC236}">
                <a16:creationId xmlns:a16="http://schemas.microsoft.com/office/drawing/2014/main" id="{69325533-C60A-4A7F-8969-125C764F1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935" y="98735"/>
            <a:ext cx="1978308" cy="2874055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ᐈ Тополя пирамидального фото, фотографии тополь пирамидальный | скачать на  Depositphotos®">
            <a:extLst>
              <a:ext uri="{FF2B5EF4-FFF2-40B4-BE49-F238E27FC236}">
                <a16:creationId xmlns:a16="http://schemas.microsoft.com/office/drawing/2014/main" id="{CF4B5835-2CB4-4244-B173-8CCF26F5C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578" y="569873"/>
            <a:ext cx="958789" cy="1392914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ᐈ Тополя пирамидального фото, фотографии тополь пирамидальный | скачать на  Depositphotos®">
            <a:extLst>
              <a:ext uri="{FF2B5EF4-FFF2-40B4-BE49-F238E27FC236}">
                <a16:creationId xmlns:a16="http://schemas.microsoft.com/office/drawing/2014/main" id="{98861147-C419-4672-9510-B07B2F564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67977" y="520318"/>
            <a:ext cx="1027377" cy="1492558"/>
          </a:xfrm>
          <a:prstGeom prst="rect">
            <a:avLst/>
          </a:prstGeom>
          <a:noFill/>
          <a:scene3d>
            <a:camera prst="isometricOffAxis1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Саманный дом: что это такое, саманный кирпич это - что такое саман,  саманный дом плюсы и минусы, своими руками, как сделать, строительство">
            <a:extLst>
              <a:ext uri="{FF2B5EF4-FFF2-40B4-BE49-F238E27FC236}">
                <a16:creationId xmlns:a16="http://schemas.microsoft.com/office/drawing/2014/main" id="{5ADA300B-1ACE-4E25-B3BD-30CC6613F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138" y="4507082"/>
            <a:ext cx="2882164" cy="21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7A14E7-0ED8-4597-B567-8D7FF1299513}"/>
              </a:ext>
            </a:extLst>
          </p:cNvPr>
          <p:cNvSpPr txBox="1"/>
          <p:nvPr/>
        </p:nvSpPr>
        <p:spPr>
          <a:xfrm>
            <a:off x="1195502" y="5131717"/>
            <a:ext cx="32143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зной = жара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знойный = жаркий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убогий = бедный</a:t>
            </a:r>
          </a:p>
        </p:txBody>
      </p:sp>
    </p:spTree>
    <p:extLst>
      <p:ext uri="{BB962C8B-B14F-4D97-AF65-F5344CB8AC3E}">
        <p14:creationId xmlns:p14="http://schemas.microsoft.com/office/powerpoint/2010/main" val="38438239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596</Words>
  <Application>Microsoft Office PowerPoint</Application>
  <PresentationFormat>Широкоэкранный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Open Sans</vt:lpstr>
      <vt:lpstr>Times New Roman</vt:lpstr>
      <vt:lpstr>Тема Office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для самостоятельной работы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Хамидов Вахид</dc:creator>
  <cp:lastModifiedBy>Пользователь</cp:lastModifiedBy>
  <cp:revision>79</cp:revision>
  <dcterms:created xsi:type="dcterms:W3CDTF">2018-08-03T11:59:51Z</dcterms:created>
  <dcterms:modified xsi:type="dcterms:W3CDTF">2021-04-06T03:13:29Z</dcterms:modified>
</cp:coreProperties>
</file>