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81" r:id="rId3"/>
    <p:sldId id="286" r:id="rId4"/>
    <p:sldId id="282" r:id="rId5"/>
    <p:sldId id="280" r:id="rId6"/>
    <p:sldId id="288" r:id="rId7"/>
    <p:sldId id="287" r:id="rId8"/>
    <p:sldId id="289" r:id="rId9"/>
    <p:sldId id="283" r:id="rId10"/>
    <p:sldId id="291" r:id="rId11"/>
    <p:sldId id="292" r:id="rId12"/>
    <p:sldId id="293" r:id="rId13"/>
    <p:sldId id="27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/>
              <a:t>Fan nomi</a:t>
            </a:r>
            <a:br>
              <a:rPr lang="en-US"/>
            </a:br>
            <a:r>
              <a:rPr lang="uz-Cyrl-UZ"/>
              <a:t>№(</a:t>
            </a:r>
            <a:r>
              <a:rPr lang="en-US"/>
              <a:t>Mavzu raqami)</a:t>
            </a:r>
            <a:br>
              <a:rPr lang="en-US"/>
            </a:br>
            <a:r>
              <a:rPr lang="en-US"/>
              <a:t>Mavzu</a:t>
            </a:r>
            <a:br>
              <a:rPr lang="en-US"/>
            </a:br>
            <a:r>
              <a:rPr lang="en-US"/>
              <a:t> </a:t>
            </a:r>
            <a:br>
              <a:rPr lang="en-US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jpeg"/><Relationship Id="rId5" Type="http://schemas.openxmlformats.org/officeDocument/2006/relationships/image" Target="../media/image7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39492" y="501296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16509" y="2771778"/>
            <a:ext cx="7337297" cy="3492358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000" b="1" spc="-10" dirty="0">
                <a:solidFill>
                  <a:srgbClr val="2365C7"/>
                </a:solidFill>
                <a:latin typeface="Arial"/>
                <a:cs typeface="Arial"/>
              </a:rPr>
              <a:t>Александр </a:t>
            </a:r>
            <a:r>
              <a:rPr lang="ru-RU" sz="4000" b="1" spc="-10" dirty="0" err="1">
                <a:solidFill>
                  <a:srgbClr val="2365C7"/>
                </a:solidFill>
                <a:latin typeface="Arial"/>
                <a:cs typeface="Arial"/>
              </a:rPr>
              <a:t>Файнберг</a:t>
            </a:r>
            <a:endParaRPr lang="ru-RU" sz="4000" b="1" spc="-1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2700"/>
            <a:r>
              <a:rPr lang="ru-RU" sz="4000" b="1" spc="-10" dirty="0">
                <a:solidFill>
                  <a:srgbClr val="2365C7"/>
                </a:solidFill>
                <a:latin typeface="Arial"/>
                <a:cs typeface="Arial"/>
              </a:rPr>
              <a:t>«Родина»</a:t>
            </a:r>
          </a:p>
          <a:p>
            <a:pPr marL="12700"/>
            <a:endParaRPr lang="ru-RU" sz="4000" b="1" spc="-1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559" y="2561303"/>
            <a:ext cx="727760" cy="180899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4559" y="4570275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400" dirty="0">
              <a:latin typeface="Arial"/>
              <a:cs typeface="Arial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2" descr="Умер Александр Аркадьевич Файнберг - Сообщения мфрп - Международная  Федерация Русскоязычных Писателей">
            <a:extLst>
              <a:ext uri="{FF2B5EF4-FFF2-40B4-BE49-F238E27FC236}">
                <a16:creationId xmlns:a16="http://schemas.microsoft.com/office/drawing/2014/main" id="{DFBFE582-D916-4C3F-9FF3-FB62FFBC4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992" y="2320732"/>
            <a:ext cx="2863254" cy="3421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6315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Степной орел (Aquila nipalensis orientalis). Птицы Казахстана.">
            <a:extLst>
              <a:ext uri="{FF2B5EF4-FFF2-40B4-BE49-F238E27FC236}">
                <a16:creationId xmlns:a16="http://schemas.microsoft.com/office/drawing/2014/main" id="{BD10610D-C817-4E26-B133-8F0C30304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264" y="148707"/>
            <a:ext cx="3013843" cy="200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2B999917-2167-4840-BEBE-CC73686A50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6459" y="307544"/>
            <a:ext cx="6574655" cy="327015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Печальный край. Но именно отсюда </a:t>
            </a:r>
          </a:p>
          <a:p>
            <a:pPr marL="0" indent="0" algn="just">
              <a:buNone/>
            </a:pP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родом был, я родом есть и буду. </a:t>
            </a:r>
          </a:p>
          <a:p>
            <a:pPr marL="0" indent="0" algn="just">
              <a:buNone/>
            </a:pP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Ау, Европа! Я не знаю Вас. </a:t>
            </a:r>
          </a:p>
          <a:p>
            <a:pPr marL="0" indent="0" algn="just">
              <a:buNone/>
            </a:pP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Вдали орла безмолвное круженье. </a:t>
            </a:r>
          </a:p>
          <a:p>
            <a:pPr marL="0" indent="0" algn="just">
              <a:buNone/>
            </a:pPr>
            <a:endParaRPr lang="ru-RU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зубах травинка. Соль у самых глаз. </a:t>
            </a:r>
          </a:p>
          <a:p>
            <a:pPr marL="0" indent="0" algn="just">
              <a:buNone/>
            </a:pP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горестно, и счастливо мгновенье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ru-RU" dirty="0"/>
          </a:p>
        </p:txBody>
      </p:sp>
      <p:pic>
        <p:nvPicPr>
          <p:cNvPr id="5" name="Picture 6" descr="Александр Файнберг - Posts | Facebook">
            <a:extLst>
              <a:ext uri="{FF2B5EF4-FFF2-40B4-BE49-F238E27FC236}">
                <a16:creationId xmlns:a16="http://schemas.microsoft.com/office/drawing/2014/main" id="{5C3237FD-3A64-40C9-82B8-3B97F4C6E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30118" y="1589102"/>
            <a:ext cx="2192150" cy="341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Александр Файнберг - Home | Facebook">
            <a:extLst>
              <a:ext uri="{FF2B5EF4-FFF2-40B4-BE49-F238E27FC236}">
                <a16:creationId xmlns:a16="http://schemas.microsoft.com/office/drawing/2014/main" id="{19559EA4-706B-4F7F-B274-3C401A463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661" y="3959440"/>
            <a:ext cx="4011457" cy="2669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498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2E6C4AC-9DFC-4FCD-B5FD-80B02943C2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2171" y="1831696"/>
            <a:ext cx="2721745" cy="213381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мгновенье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9F5A6D-85C3-41AE-9235-D26A8101D347}"/>
              </a:ext>
            </a:extLst>
          </p:cNvPr>
          <p:cNvSpPr txBox="1"/>
          <p:nvPr/>
        </p:nvSpPr>
        <p:spPr>
          <a:xfrm>
            <a:off x="1470013" y="673684"/>
            <a:ext cx="51267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Я помню чудное мгновенье…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75F159-1C37-4F00-819C-38A2FEFC61F9}"/>
              </a:ext>
            </a:extLst>
          </p:cNvPr>
          <p:cNvSpPr txBox="1"/>
          <p:nvPr/>
        </p:nvSpPr>
        <p:spPr>
          <a:xfrm>
            <a:off x="2422729" y="1481414"/>
            <a:ext cx="69623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Остановись, мгновенье! Ты прекрасно…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ACB0D3-C29F-4544-A9BF-8182858C0431}"/>
              </a:ext>
            </a:extLst>
          </p:cNvPr>
          <p:cNvSpPr txBox="1"/>
          <p:nvPr/>
        </p:nvSpPr>
        <p:spPr>
          <a:xfrm>
            <a:off x="1845380" y="4853367"/>
            <a:ext cx="719139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 думай о секундах свысока. </a:t>
            </a:r>
          </a:p>
          <a:p>
            <a:r>
              <a:rPr lang="ru-RU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Наступит время, сам поймёшь, наверное:</a:t>
            </a:r>
          </a:p>
          <a:p>
            <a:r>
              <a:rPr lang="ru-RU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свистят они, как пули у виска, - </a:t>
            </a:r>
          </a:p>
          <a:p>
            <a:r>
              <a:rPr lang="ru-RU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мгновения, мгновения...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D4A0B7-32A1-4354-B511-6CE3912CB6E9}"/>
              </a:ext>
            </a:extLst>
          </p:cNvPr>
          <p:cNvSpPr txBox="1"/>
          <p:nvPr/>
        </p:nvSpPr>
        <p:spPr>
          <a:xfrm>
            <a:off x="3283258" y="2696906"/>
            <a:ext cx="635648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одном мгновенье видеть вечность,</a:t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Огромный мир - в зерне песка,</a:t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единой горсти - бесконечность</a:t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И небо - в чашечке цветка.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Пушкин Александр | Театр на Юго-Западе">
            <a:extLst>
              <a:ext uri="{FF2B5EF4-FFF2-40B4-BE49-F238E27FC236}">
                <a16:creationId xmlns:a16="http://schemas.microsoft.com/office/drawing/2014/main" id="{736CC53B-1C3B-458D-93B7-E844ED764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1417" y="30091"/>
            <a:ext cx="1514819" cy="1801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Пастернак, Борис Леонидович — Википедия">
            <a:extLst>
              <a:ext uri="{FF2B5EF4-FFF2-40B4-BE49-F238E27FC236}">
                <a16:creationId xmlns:a16="http://schemas.microsoft.com/office/drawing/2014/main" id="{4A2E366A-BDE9-41F1-B1AF-4C5627689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0871" y="1481414"/>
            <a:ext cx="1891129" cy="252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Маршак Самуил Яковлевич стихи детям | Лабиринт">
            <a:extLst>
              <a:ext uri="{FF2B5EF4-FFF2-40B4-BE49-F238E27FC236}">
                <a16:creationId xmlns:a16="http://schemas.microsoft.com/office/drawing/2014/main" id="{432BAC20-C0F5-438B-9ACC-F02F9973E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8336" y="3196087"/>
            <a:ext cx="1911964" cy="195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Роберт Рождественский | Библиотека сибирского краеведения">
            <a:extLst>
              <a:ext uri="{FF2B5EF4-FFF2-40B4-BE49-F238E27FC236}">
                <a16:creationId xmlns:a16="http://schemas.microsoft.com/office/drawing/2014/main" id="{E3417484-8B1B-45FB-BFEB-D41654EEA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6236" y="4853367"/>
            <a:ext cx="1367207" cy="1960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773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0002891-2ACC-4DC3-B817-366496D51C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988" y="736847"/>
            <a:ext cx="5482701" cy="50850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Сонет 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состоит из 14 строк, обычно образующих два четверостишия и два трёхстишия.  </a:t>
            </a:r>
          </a:p>
          <a:p>
            <a:pPr marL="0" indent="0">
              <a:buNone/>
            </a:pPr>
            <a:r>
              <a:rPr lang="ru-RU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+ 4 + 3 + 3</a:t>
            </a:r>
            <a:endParaRPr lang="ru-RU" b="0" i="0" dirty="0">
              <a:solidFill>
                <a:srgbClr val="20212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Различают французский, итальянский, английский сонеты.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В английском 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три четверостишия 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и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заключительное двустишие.</a:t>
            </a:r>
          </a:p>
          <a:p>
            <a:pPr marL="0" indent="0">
              <a:buNone/>
            </a:pP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+ 4 + 4 + 2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Александр Файнберг - Sputnik Узбекистан">
            <a:extLst>
              <a:ext uri="{FF2B5EF4-FFF2-40B4-BE49-F238E27FC236}">
                <a16:creationId xmlns:a16="http://schemas.microsoft.com/office/drawing/2014/main" id="{D623D9C7-A9D3-4F8E-BDA0-1577FD43F6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Александр Файнберг - Sputnik Узбекистан">
            <a:extLst>
              <a:ext uri="{FF2B5EF4-FFF2-40B4-BE49-F238E27FC236}">
                <a16:creationId xmlns:a16="http://schemas.microsoft.com/office/drawing/2014/main" id="{84CAC1C5-565B-40B2-B7C4-FE5C4916D5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E2BDF18-AB3F-4D3E-8800-213A082448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81" t="29127" r="39417" b="24789"/>
          <a:stretch/>
        </p:blipFill>
        <p:spPr>
          <a:xfrm>
            <a:off x="6770703" y="3429000"/>
            <a:ext cx="4767309" cy="3160450"/>
          </a:xfrm>
          <a:prstGeom prst="rect">
            <a:avLst/>
          </a:prstGeom>
        </p:spPr>
      </p:pic>
      <p:pic>
        <p:nvPicPr>
          <p:cNvPr id="9222" name="Picture 6" descr="Уильям Шекспир в кратком изложении">
            <a:extLst>
              <a:ext uri="{FF2B5EF4-FFF2-40B4-BE49-F238E27FC236}">
                <a16:creationId xmlns:a16="http://schemas.microsoft.com/office/drawing/2014/main" id="{2C50D1AC-FF13-4225-B8F1-6A61BD259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115" y="418697"/>
            <a:ext cx="1909116" cy="2541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Отображение сетевого контента">
            <a:extLst>
              <a:ext uri="{FF2B5EF4-FFF2-40B4-BE49-F238E27FC236}">
                <a16:creationId xmlns:a16="http://schemas.microsoft.com/office/drawing/2014/main" id="{C80663EA-C06E-49B5-8527-C01031459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151" y="387956"/>
            <a:ext cx="1865328" cy="257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Портреты А.С. Пушкина - их авторы и описание">
            <a:extLst>
              <a:ext uri="{FF2B5EF4-FFF2-40B4-BE49-F238E27FC236}">
                <a16:creationId xmlns:a16="http://schemas.microsoft.com/office/drawing/2014/main" id="{0B7D3FD2-00E2-4F61-B1D0-327DD7A3F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867" y="429494"/>
            <a:ext cx="1865328" cy="2519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532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2149" y="2767728"/>
            <a:ext cx="5853342" cy="27151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Прочитать статью об Александре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Файнберге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учебнике.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 к тексту.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Выразительно читать  стихотворение.</a:t>
            </a:r>
          </a:p>
        </p:txBody>
      </p:sp>
      <p:pic>
        <p:nvPicPr>
          <p:cNvPr id="5122" name="Picture 2" descr="Александр Файнберг. Жизнь поэта после жизни - Kultura.uz">
            <a:extLst>
              <a:ext uri="{FF2B5EF4-FFF2-40B4-BE49-F238E27FC236}">
                <a16:creationId xmlns:a16="http://schemas.microsoft.com/office/drawing/2014/main" id="{29C6530B-8722-45EA-A930-032C9CC97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354" y="2148652"/>
            <a:ext cx="5213779" cy="349165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126E4000-BA33-4CDF-81B3-FF4C04DE7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402" y="418391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119752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BCBC7D-0157-414B-BCBF-1C263D917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932" y="1213065"/>
            <a:ext cx="5456068" cy="49569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Александр Аркадьевич </a:t>
            </a:r>
            <a:r>
              <a:rPr lang="ru-RU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Файнберг</a:t>
            </a:r>
            <a:r>
              <a:rPr lang="ru-RU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- русский, узбекский поэт, переводчик и сценарист.</a:t>
            </a:r>
          </a:p>
          <a:p>
            <a:pPr marL="0" indent="0">
              <a:buNone/>
            </a:pP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dirty="0">
                <a:latin typeface="Arial" panose="020B0604020202020204" pitchFamily="34" charset="0"/>
              </a:rPr>
              <a:t>Народный поэт Республики Узбекистан.</a:t>
            </a:r>
            <a:r>
              <a:rPr lang="ru-RU" b="0" i="0" dirty="0">
                <a:effectLst/>
                <a:latin typeface="Arial" panose="020B0604020202020204" pitchFamily="34" charset="0"/>
              </a:rPr>
              <a:t> 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ворчество </a:t>
            </a:r>
            <a:r>
              <a:rPr lang="ru-RU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Файнберга</a:t>
            </a: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необычайно многогранно. Он автор тринадцати поэтических сборников, изданных в Ташкенте, Москве и Санкт-Петербурге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8" name="Picture 4" descr="Торжественная встреча в драм. театре честь 80-летия Александра Файнберга —  Письма о Ташкенте">
            <a:extLst>
              <a:ext uri="{FF2B5EF4-FFF2-40B4-BE49-F238E27FC236}">
                <a16:creationId xmlns:a16="http://schemas.microsoft.com/office/drawing/2014/main" id="{A6629A76-E04F-4809-A3DA-72A8851850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4952" y="571500"/>
            <a:ext cx="42862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22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B515B70-F102-4839-90F1-A2A8985590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696" y="384872"/>
            <a:ext cx="7105280" cy="52613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лександр </a:t>
            </a:r>
            <a:r>
              <a:rPr lang="ru-RU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Файнберг</a:t>
            </a: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родился 2 ноября 1939 года в Ташкенте, куда его родители переехали из Новосибирска в 1937 году. </a:t>
            </a:r>
          </a:p>
          <a:p>
            <a:pPr marL="0" indent="0" algn="just">
              <a:buNone/>
            </a:pP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окончания школы Александр поступил на учёбу в Ташкентский топографический техникум. Потом служил в армии в Таджикистане.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кончил Ташкентский университет (</a:t>
            </a:r>
            <a:r>
              <a:rPr lang="ru-RU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ТашГУ</a:t>
            </a: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ныне Национальный университет Узбекистана), где учился на заочном отделении журналистики филологического факультета, работал в студенческой многотиражке.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ГОРЧИНКА ХВОИ НА ГУБАХ…» | Экология: Фото, Туризм, Узбекистан">
            <a:extLst>
              <a:ext uri="{FF2B5EF4-FFF2-40B4-BE49-F238E27FC236}">
                <a16:creationId xmlns:a16="http://schemas.microsoft.com/office/drawing/2014/main" id="{34161B3F-3714-47F7-BFAE-B34F8FFE3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781" y="143017"/>
            <a:ext cx="2112886" cy="3034873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Антология. Александр Файнберг — Письма о Ташкенте">
            <a:extLst>
              <a:ext uri="{FF2B5EF4-FFF2-40B4-BE49-F238E27FC236}">
                <a16:creationId xmlns:a16="http://schemas.microsoft.com/office/drawing/2014/main" id="{91CA3CB9-C0C0-4D16-BEDC-86568C543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2473" y="3260540"/>
            <a:ext cx="2555983" cy="310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2860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F7F0BC6-7A90-4EDC-9F35-457DBCF97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338" y="653773"/>
            <a:ext cx="7151703" cy="57825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течение нескольких лет А.А. </a:t>
            </a:r>
            <a:r>
              <a:rPr lang="ru-RU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Файнберг</a:t>
            </a: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руководил в Ташкенте семинаром молодых писателей Узбекистана. </a:t>
            </a:r>
          </a:p>
          <a:p>
            <a:pPr marL="0" indent="0">
              <a:buNone/>
            </a:pP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принят в члены Союза писателей Узбекистана. </a:t>
            </a:r>
          </a:p>
          <a:p>
            <a:pPr marL="0" indent="0">
              <a:buNone/>
            </a:pP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2009 году поэт А.А. </a:t>
            </a:r>
            <a:r>
              <a:rPr lang="ru-RU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Файнберг</a:t>
            </a: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Указом Президента России награждён Пушкинской медалью. Этой высокой награды он удостоен за большой вклад в развитие культурных связей с Российской Федерацией и сохранение русского языка и русской культуры. </a:t>
            </a:r>
          </a:p>
        </p:txBody>
      </p:sp>
      <p:pic>
        <p:nvPicPr>
          <p:cNvPr id="4" name="Picture 2" descr="Две записки и две фразы / Новости, события, мнения | Узбекистан">
            <a:extLst>
              <a:ext uri="{FF2B5EF4-FFF2-40B4-BE49-F238E27FC236}">
                <a16:creationId xmlns:a16="http://schemas.microsoft.com/office/drawing/2014/main" id="{9D3806A2-6988-44B5-9C0B-F2A8F09CE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98767" y="236522"/>
            <a:ext cx="3484575" cy="4942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197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76CBE0-871F-427F-823B-F855260A5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616" y="648070"/>
            <a:ext cx="6223247" cy="43589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Стихи Александра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Файнберга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печатались в журналах «Смена», «Юность», «Новый мир», «Звезда Востока», «Новая Волга» и в периодике США, Канады, Израиля… Изданы книги в Ташкенте, в Москве и Петербурге. Он переводил на русский язык Алишера Навои и современных узбекских поэтов.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История страны – судьба журнала. Журналу «СМЕНА» – 95! О чем писала «Смена»  в 60-80-е годы">
            <a:extLst>
              <a:ext uri="{FF2B5EF4-FFF2-40B4-BE49-F238E27FC236}">
                <a16:creationId xmlns:a16="http://schemas.microsoft.com/office/drawing/2014/main" id="{E1754AC2-294A-4F24-85BE-B72398B36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349" y="3554253"/>
            <a:ext cx="2059411" cy="290550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Юность №10 [2020] 🔥 Скачать и читать журнал онлайн">
            <a:extLst>
              <a:ext uri="{FF2B5EF4-FFF2-40B4-BE49-F238E27FC236}">
                <a16:creationId xmlns:a16="http://schemas.microsoft.com/office/drawing/2014/main" id="{C56C2BC9-23C2-4EB3-AF2D-04E43FA39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2247" y="3923096"/>
            <a:ext cx="2149004" cy="268625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Архив фантастики">
            <a:extLst>
              <a:ext uri="{FF2B5EF4-FFF2-40B4-BE49-F238E27FC236}">
                <a16:creationId xmlns:a16="http://schemas.microsoft.com/office/drawing/2014/main" id="{F4ABF10A-1608-4812-A0EF-29075BF63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189" y="184255"/>
            <a:ext cx="1846280" cy="286453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ГОРЧИНКА ХВОИ НА ГУБАХ…» | Экология: Фото, Туризм, Узбекистан">
            <a:extLst>
              <a:ext uri="{FF2B5EF4-FFF2-40B4-BE49-F238E27FC236}">
                <a16:creationId xmlns:a16="http://schemas.microsoft.com/office/drawing/2014/main" id="{D18162AC-EDBD-4127-A41F-B0C8F1551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2247" y="248648"/>
            <a:ext cx="2446683" cy="351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Новый мир, журнал (1925—) в Библиотеке «ImWerden». Страница 9">
            <a:extLst>
              <a:ext uri="{FF2B5EF4-FFF2-40B4-BE49-F238E27FC236}">
                <a16:creationId xmlns:a16="http://schemas.microsoft.com/office/drawing/2014/main" id="{4FF6FB1D-FD4B-41AD-A0A9-D316EF7F3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070" y="4198182"/>
            <a:ext cx="1601052" cy="249118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5318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213A6A5-E2C8-4D5F-9B33-C18BDE9D5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905" y="733672"/>
            <a:ext cx="5903651" cy="34743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0" i="0" dirty="0">
                <a:solidFill>
                  <a:srgbClr val="333333"/>
                </a:solidFill>
                <a:effectLst/>
                <a:latin typeface="Open Sans"/>
              </a:rPr>
              <a:t>В 1999 году к двадцатилетию трагической гибели в авиакатастрофе футбольной команды «Пахтакор» по его сценарию был снят фильм «Их стадион в небесах», в котором звучит песня на слова Александра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Open Sans"/>
              </a:rPr>
              <a:t>Файнберга</a:t>
            </a:r>
            <a:r>
              <a:rPr lang="ru-RU" b="0" i="0" dirty="0">
                <a:solidFill>
                  <a:srgbClr val="333333"/>
                </a:solidFill>
                <a:effectLst/>
                <a:latin typeface="Open Sans"/>
              </a:rPr>
              <a:t> о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Open Sans"/>
              </a:rPr>
              <a:t>пахтакоровцах</a:t>
            </a:r>
            <a:r>
              <a:rPr lang="ru-RU" b="0" i="0" dirty="0">
                <a:solidFill>
                  <a:srgbClr val="333333"/>
                </a:solidFill>
                <a:effectLst/>
                <a:latin typeface="Open Sans"/>
              </a:rPr>
              <a:t> 1979 года.</a:t>
            </a:r>
            <a:endParaRPr lang="ru-RU" dirty="0"/>
          </a:p>
        </p:txBody>
      </p:sp>
      <p:pic>
        <p:nvPicPr>
          <p:cNvPr id="3074" name="Picture 2" descr="Гибель команды: 40 лет назад разбился самолёт с футболистами «Пахтакора» —  РТ на русском">
            <a:extLst>
              <a:ext uri="{FF2B5EF4-FFF2-40B4-BE49-F238E27FC236}">
                <a16:creationId xmlns:a16="http://schemas.microsoft.com/office/drawing/2014/main" id="{283EEA5D-EC08-4F02-82C9-D32D7603E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598" y="218870"/>
            <a:ext cx="5474424" cy="3078122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Гибель команды «Пахтакор»: трагедия, которой невозможно было избежать -  Новости на KP.UA">
            <a:extLst>
              <a:ext uri="{FF2B5EF4-FFF2-40B4-BE49-F238E27FC236}">
                <a16:creationId xmlns:a16="http://schemas.microsoft.com/office/drawing/2014/main" id="{4742E329-9B2A-4B8A-A79F-1A31F85CF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226" y="3598603"/>
            <a:ext cx="4392320" cy="295006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F769FF74-F8BB-4A20-B5A3-8760B8392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527" y="3689063"/>
            <a:ext cx="2122945" cy="2950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302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3CB1945-D81C-465E-8E0D-0BB8960F8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072" y="736847"/>
            <a:ext cx="6290569" cy="58151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 сценариям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Файнберга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сняли четыре полнометражных игровых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фидьма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«У самого синего неба», «Дом под жарким солнцем», «Запалённые под Кандагаром», </a:t>
            </a:r>
            <a:r>
              <a:rPr lang="ru-RU" u="none" strike="noStrike" baseline="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Есть и 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восемнадцать мультипликационных фильмов. </a:t>
            </a:r>
          </a:p>
          <a:p>
            <a:pPr marL="0" indent="0">
              <a:buNone/>
            </a:pP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Искандар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первым узнаёт о том, что отец погиб на фронте. Он скрывает это от матери, оберегая её. Силу мальчишке даёт дружба с Рано и Игорем, у которого тоже погиб отец.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Дом под жарким солнцем – трейлеры, даты премьер – КиноПоиск">
            <a:extLst>
              <a:ext uri="{FF2B5EF4-FFF2-40B4-BE49-F238E27FC236}">
                <a16:creationId xmlns:a16="http://schemas.microsoft.com/office/drawing/2014/main" id="{2B2B4996-7C6C-4DB1-9E47-48FC7B11C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725" y="196750"/>
            <a:ext cx="2230700" cy="3108109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У самого синего неба смотреть онлайн советский фильм СССР в хорошем  качестве HD">
            <a:extLst>
              <a:ext uri="{FF2B5EF4-FFF2-40B4-BE49-F238E27FC236}">
                <a16:creationId xmlns:a16="http://schemas.microsoft.com/office/drawing/2014/main" id="{D8137DB4-73CA-4917-8A0D-AAF304CF7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431" y="3429000"/>
            <a:ext cx="2230699" cy="3122979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Опалённые Кандагаром (1989) &#10;фотографии">
            <a:extLst>
              <a:ext uri="{FF2B5EF4-FFF2-40B4-BE49-F238E27FC236}">
                <a16:creationId xmlns:a16="http://schemas.microsoft.com/office/drawing/2014/main" id="{4A34E1C3-8B76-43DD-9DB6-035BEA3B2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131" y="253014"/>
            <a:ext cx="2116122" cy="158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Опаленные Кандагаром Фильм, 1989 - подробная информация - Opalyonnye  Kandagarom">
            <a:extLst>
              <a:ext uri="{FF2B5EF4-FFF2-40B4-BE49-F238E27FC236}">
                <a16:creationId xmlns:a16="http://schemas.microsoft.com/office/drawing/2014/main" id="{61A52CCE-BD27-4314-B360-B4C30F378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3375" y="3427195"/>
            <a:ext cx="2238798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Опалённые Кандагаром (1989) - фото №5">
            <a:extLst>
              <a:ext uri="{FF2B5EF4-FFF2-40B4-BE49-F238E27FC236}">
                <a16:creationId xmlns:a16="http://schemas.microsoft.com/office/drawing/2014/main" id="{87B27A75-D0A2-4320-89BE-825D3ADA0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1892" y="1840104"/>
            <a:ext cx="2116121" cy="158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516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93F536F-4802-4A59-A6BC-6B08CBB65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259" y="786938"/>
            <a:ext cx="5713520" cy="180534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 мультфильме «Квартет «Ква-ква» герои поют несколько песен на стихи Александра </a:t>
            </a:r>
            <a:r>
              <a:rPr lang="ru-RU" dirty="0" err="1"/>
              <a:t>Файнберга</a:t>
            </a:r>
            <a:r>
              <a:rPr lang="ru-RU" dirty="0"/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D27DA4-8E50-4B2C-9E6E-C65B94C6B9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50" t="12298" r="13204" b="13787"/>
          <a:stretch/>
        </p:blipFill>
        <p:spPr>
          <a:xfrm>
            <a:off x="1544714" y="3276600"/>
            <a:ext cx="4962618" cy="2824710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AutoShape 2" descr="Мультфильм &quot;Квартет ква-ква&quot; - смотреть онлайн бесплатно и легально на  MEGOGO.NET">
            <a:extLst>
              <a:ext uri="{FF2B5EF4-FFF2-40B4-BE49-F238E27FC236}">
                <a16:creationId xmlns:a16="http://schemas.microsoft.com/office/drawing/2014/main" id="{A9EA5BA7-3752-4140-96F5-8D2AF450BD4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Мультфильм &quot;Квартет ква-ква&quot; - смотреть онлайн бесплатно и легально на  MEGOGO.NET">
            <a:extLst>
              <a:ext uri="{FF2B5EF4-FFF2-40B4-BE49-F238E27FC236}">
                <a16:creationId xmlns:a16="http://schemas.microsoft.com/office/drawing/2014/main" id="{078BA47D-9B8B-4C39-9264-88A3F3B658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B99FBB5-E0D5-4DEE-8675-1D5B68AEC4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068" t="11521" r="39271" b="39417"/>
          <a:stretch/>
        </p:blipFill>
        <p:spPr>
          <a:xfrm>
            <a:off x="7143564" y="521562"/>
            <a:ext cx="2288401" cy="32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34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34ECDAC-17B4-415B-9F6E-8AC6189D32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3610" y="272456"/>
            <a:ext cx="6610165" cy="485926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 знойными квадратами полей </a:t>
            </a:r>
          </a:p>
          <a:p>
            <a:pPr marL="0" indent="0" algn="just">
              <a:buNone/>
            </a:pP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легла до горного отрога – </a:t>
            </a:r>
          </a:p>
          <a:p>
            <a:pPr marL="0" indent="0" algn="just">
              <a:buNone/>
            </a:pPr>
            <a:r>
              <a:rPr lang="ru-RU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Гудроновая</a:t>
            </a: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старая дорога </a:t>
            </a:r>
          </a:p>
          <a:p>
            <a:pPr marL="0" indent="0" algn="just">
              <a:buNone/>
            </a:pP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тени пирамидальных тополей. </a:t>
            </a:r>
          </a:p>
          <a:p>
            <a:pPr marL="0" indent="0" algn="just">
              <a:buNone/>
            </a:pPr>
            <a:endParaRPr lang="ru-RU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в юности не раз ходил по ней </a:t>
            </a:r>
          </a:p>
          <a:p>
            <a:pPr marL="0" indent="0" algn="just">
              <a:buNone/>
            </a:pP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теодолитом и кривой треногой. </a:t>
            </a:r>
          </a:p>
          <a:p>
            <a:pPr marL="0" indent="0" algn="just">
              <a:buNone/>
            </a:pP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пил айран в той мазанке убогой, </a:t>
            </a:r>
          </a:p>
          <a:p>
            <a:pPr marL="0" indent="0" algn="just">
              <a:buNone/>
            </a:pPr>
            <a:r>
              <a:rPr lang="ru-RU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и теперь ни окон, ни дверей. </a:t>
            </a:r>
          </a:p>
        </p:txBody>
      </p:sp>
      <p:pic>
        <p:nvPicPr>
          <p:cNvPr id="6146" name="Picture 2" descr="Асфальт в Узбекистане — Сравнить цены и купить на Flagma.uz">
            <a:extLst>
              <a:ext uri="{FF2B5EF4-FFF2-40B4-BE49-F238E27FC236}">
                <a16:creationId xmlns:a16="http://schemas.microsoft.com/office/drawing/2014/main" id="{452F30DF-9C89-4B6C-ADC9-8D868D09C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731" y="1109154"/>
            <a:ext cx="4530571" cy="3397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5F8A7F-D124-4AC8-8AC4-74372653F2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8859" t="32621" r="30097" b="13139"/>
          <a:stretch/>
        </p:blipFill>
        <p:spPr>
          <a:xfrm>
            <a:off x="6802752" y="3910688"/>
            <a:ext cx="1486804" cy="2155609"/>
          </a:xfrm>
          <a:prstGeom prst="rect">
            <a:avLst/>
          </a:prstGeom>
        </p:spPr>
      </p:pic>
      <p:pic>
        <p:nvPicPr>
          <p:cNvPr id="6148" name="Picture 4" descr="ᐈ Тополя пирамидального фото, фотографии тополь пирамидальный | скачать на  Depositphotos®">
            <a:extLst>
              <a:ext uri="{FF2B5EF4-FFF2-40B4-BE49-F238E27FC236}">
                <a16:creationId xmlns:a16="http://schemas.microsoft.com/office/drawing/2014/main" id="{69325533-C60A-4A7F-8969-125C764F1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935" y="98735"/>
            <a:ext cx="1978308" cy="2874055"/>
          </a:xfrm>
          <a:prstGeom prst="rect">
            <a:avLst/>
          </a:prstGeom>
          <a:noFill/>
          <a:scene3d>
            <a:camera prst="isometricRightU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ᐈ Тополя пирамидального фото, фотографии тополь пирамидальный | скачать на  Depositphotos®">
            <a:extLst>
              <a:ext uri="{FF2B5EF4-FFF2-40B4-BE49-F238E27FC236}">
                <a16:creationId xmlns:a16="http://schemas.microsoft.com/office/drawing/2014/main" id="{CF4B5835-2CB4-4244-B173-8CCF26F5C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578" y="569873"/>
            <a:ext cx="958789" cy="1392914"/>
          </a:xfrm>
          <a:prstGeom prst="rect">
            <a:avLst/>
          </a:prstGeom>
          <a:noFill/>
          <a:scene3d>
            <a:camera prst="isometricRightU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ᐈ Тополя пирамидального фото, фотографии тополь пирамидальный | скачать на  Depositphotos®">
            <a:extLst>
              <a:ext uri="{FF2B5EF4-FFF2-40B4-BE49-F238E27FC236}">
                <a16:creationId xmlns:a16="http://schemas.microsoft.com/office/drawing/2014/main" id="{98861147-C419-4672-9510-B07B2F564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267977" y="520318"/>
            <a:ext cx="1027377" cy="1492558"/>
          </a:xfrm>
          <a:prstGeom prst="rect">
            <a:avLst/>
          </a:prstGeom>
          <a:noFill/>
          <a:scene3d>
            <a:camera prst="isometricOffAxis1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Саманный дом: что это такое, саманный кирпич это - что такое саман,  саманный дом плюсы и минусы, своими руками, как сделать, строительство">
            <a:extLst>
              <a:ext uri="{FF2B5EF4-FFF2-40B4-BE49-F238E27FC236}">
                <a16:creationId xmlns:a16="http://schemas.microsoft.com/office/drawing/2014/main" id="{5ADA300B-1ACE-4E25-B3BD-30CC6613F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0138" y="4507082"/>
            <a:ext cx="2882164" cy="2165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F7A14E7-0ED8-4597-B567-8D7FF1299513}"/>
              </a:ext>
            </a:extLst>
          </p:cNvPr>
          <p:cNvSpPr txBox="1"/>
          <p:nvPr/>
        </p:nvSpPr>
        <p:spPr>
          <a:xfrm>
            <a:off x="1195502" y="5131717"/>
            <a:ext cx="321434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зной = жара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знойный = жаркий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убогий = бедный</a:t>
            </a:r>
          </a:p>
        </p:txBody>
      </p:sp>
    </p:spTree>
    <p:extLst>
      <p:ext uri="{BB962C8B-B14F-4D97-AF65-F5344CB8AC3E}">
        <p14:creationId xmlns:p14="http://schemas.microsoft.com/office/powerpoint/2010/main" val="38438239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</TotalTime>
  <Words>596</Words>
  <Application>Microsoft Office PowerPoint</Application>
  <PresentationFormat>Широкоэкранный</PresentationFormat>
  <Paragraphs>58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Open Sans</vt:lpstr>
      <vt:lpstr>Times New Roman</vt:lpstr>
      <vt:lpstr>Тема Office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Пользователь</cp:lastModifiedBy>
  <cp:revision>79</cp:revision>
  <dcterms:created xsi:type="dcterms:W3CDTF">2018-08-03T11:59:51Z</dcterms:created>
  <dcterms:modified xsi:type="dcterms:W3CDTF">2021-04-06T03:13:29Z</dcterms:modified>
</cp:coreProperties>
</file>