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8" r:id="rId2"/>
    <p:sldId id="451" r:id="rId3"/>
    <p:sldId id="495" r:id="rId4"/>
    <p:sldId id="496" r:id="rId5"/>
    <p:sldId id="497" r:id="rId6"/>
    <p:sldId id="498" r:id="rId7"/>
    <p:sldId id="505" r:id="rId8"/>
    <p:sldId id="499" r:id="rId9"/>
    <p:sldId id="504" r:id="rId10"/>
    <p:sldId id="508" r:id="rId11"/>
    <p:sldId id="507" r:id="rId12"/>
    <p:sldId id="506" r:id="rId13"/>
    <p:sldId id="511" r:id="rId14"/>
    <p:sldId id="501" r:id="rId15"/>
    <p:sldId id="509" r:id="rId16"/>
    <p:sldId id="510" r:id="rId17"/>
    <p:sldId id="502" r:id="rId18"/>
    <p:sldId id="466" r:id="rId19"/>
    <p:sldId id="45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79E29E-C796-43EC-92D8-D2829414294B}">
          <p14:sldIdLst>
            <p14:sldId id="448"/>
            <p14:sldId id="451"/>
            <p14:sldId id="495"/>
            <p14:sldId id="496"/>
            <p14:sldId id="497"/>
            <p14:sldId id="498"/>
            <p14:sldId id="505"/>
            <p14:sldId id="499"/>
            <p14:sldId id="504"/>
            <p14:sldId id="508"/>
            <p14:sldId id="507"/>
            <p14:sldId id="506"/>
            <p14:sldId id="511"/>
            <p14:sldId id="501"/>
            <p14:sldId id="509"/>
            <p14:sldId id="510"/>
            <p14:sldId id="502"/>
            <p14:sldId id="466"/>
            <p14:sldId id="4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AFAFA"/>
    <a:srgbClr val="253B6E"/>
    <a:srgbClr val="F1D18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бессоюзных предложениях со значением пояснения, дополнения,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правильно строить сложные бессоюзные 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больше о двоеточии в бессоюзных предложениях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E39BDEE0-0C0E-4723-B62D-F7B31B2D2852}" type="presOf" srcId="{A03C0B7C-1F71-4E32-B7FC-D66AF599A410}" destId="{9DEB7F40-556C-4390-B584-65C54E6AC046}" srcOrd="0" destOrd="0" presId="urn:microsoft.com/office/officeart/2005/8/layout/chevron2"/>
    <dgm:cxn modelId="{351B581E-4BF6-4090-836C-D302595498C6}" type="presOf" srcId="{6BEDC9AA-044B-4694-8FA0-8107459DC424}" destId="{8045056B-CD9B-4059-AB9C-86B8C49B6E62}" srcOrd="0" destOrd="0" presId="urn:microsoft.com/office/officeart/2005/8/layout/chevron2"/>
    <dgm:cxn modelId="{7DE2D4BD-4732-4EC1-889C-D1588312DAF8}" type="presOf" srcId="{331D6E7D-B326-4993-B69C-9AFA1C5BF96F}" destId="{50D2D7DE-5A40-4F1C-9143-D112BE76AF74}" srcOrd="0" destOrd="0" presId="urn:microsoft.com/office/officeart/2005/8/layout/chevron2"/>
    <dgm:cxn modelId="{ED3C5AD9-AB8C-4D5B-A516-E466AEC771D1}" type="presOf" srcId="{A7476718-B393-492D-A8E5-A3720C315562}" destId="{420A8239-7AED-4AB0-908E-6E272669F6A9}" srcOrd="0" destOrd="0" presId="urn:microsoft.com/office/officeart/2005/8/layout/chevron2"/>
    <dgm:cxn modelId="{FD07187E-39F0-463F-8AB1-55A0451FF43E}" type="presOf" srcId="{D97BF2C5-FB17-4B76-A402-D8BEAAD05F1E}" destId="{AE15F480-BDEE-418D-B930-0549AD3EECB1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5F2932AF-B5D7-409A-A431-D6293D65295C}" type="presOf" srcId="{E4A7F104-563F-4CEF-BEF0-5C9E06846CBC}" destId="{1EECFA49-E099-49ED-B7B0-03C9F59B92DE}" srcOrd="0" destOrd="0" presId="urn:microsoft.com/office/officeart/2005/8/layout/chevron2"/>
    <dgm:cxn modelId="{1C41300D-237A-4C3B-A282-5F9F71D5B53B}" type="presOf" srcId="{474E01CD-F9F2-47D5-9D2D-F4C63AEB8F65}" destId="{B1A82AB5-47EE-4BD1-87CB-05D65D7584D0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0C055D8F-BD8D-4B39-99A4-0FF91808E933}" type="presParOf" srcId="{50D2D7DE-5A40-4F1C-9143-D112BE76AF74}" destId="{8D9A0064-2DE8-41EA-992F-1C7D4E5341D1}" srcOrd="0" destOrd="0" presId="urn:microsoft.com/office/officeart/2005/8/layout/chevron2"/>
    <dgm:cxn modelId="{34E7CE1D-EBE4-4F4E-BA88-5C913D6C383C}" type="presParOf" srcId="{8D9A0064-2DE8-41EA-992F-1C7D4E5341D1}" destId="{9DEB7F40-556C-4390-B584-65C54E6AC046}" srcOrd="0" destOrd="0" presId="urn:microsoft.com/office/officeart/2005/8/layout/chevron2"/>
    <dgm:cxn modelId="{D59E0605-C6D2-4A67-951B-DF843B5274CD}" type="presParOf" srcId="{8D9A0064-2DE8-41EA-992F-1C7D4E5341D1}" destId="{1EECFA49-E099-49ED-B7B0-03C9F59B92DE}" srcOrd="1" destOrd="0" presId="urn:microsoft.com/office/officeart/2005/8/layout/chevron2"/>
    <dgm:cxn modelId="{595CB364-78E9-4482-B291-1B48AC438B7A}" type="presParOf" srcId="{50D2D7DE-5A40-4F1C-9143-D112BE76AF74}" destId="{F423717B-52BC-4D5E-ACD2-FC8FAA5AB549}" srcOrd="1" destOrd="0" presId="urn:microsoft.com/office/officeart/2005/8/layout/chevron2"/>
    <dgm:cxn modelId="{382FC7B5-7E8E-4155-95C9-C31F4F217531}" type="presParOf" srcId="{50D2D7DE-5A40-4F1C-9143-D112BE76AF74}" destId="{39A95DF5-04B0-43BD-9771-A90E5FE350DF}" srcOrd="2" destOrd="0" presId="urn:microsoft.com/office/officeart/2005/8/layout/chevron2"/>
    <dgm:cxn modelId="{253CED15-24DD-4A7D-8A53-F2F3FF1EC4BB}" type="presParOf" srcId="{39A95DF5-04B0-43BD-9771-A90E5FE350DF}" destId="{420A8239-7AED-4AB0-908E-6E272669F6A9}" srcOrd="0" destOrd="0" presId="urn:microsoft.com/office/officeart/2005/8/layout/chevron2"/>
    <dgm:cxn modelId="{223F1537-DFCA-4CC7-B9D2-4EEA9F9349B0}" type="presParOf" srcId="{39A95DF5-04B0-43BD-9771-A90E5FE350DF}" destId="{8045056B-CD9B-4059-AB9C-86B8C49B6E62}" srcOrd="1" destOrd="0" presId="urn:microsoft.com/office/officeart/2005/8/layout/chevron2"/>
    <dgm:cxn modelId="{62E29548-478F-4B52-AAEE-5D5411AF7826}" type="presParOf" srcId="{50D2D7DE-5A40-4F1C-9143-D112BE76AF74}" destId="{F0DE8A2F-67BE-4A33-8B04-C257AA172DDE}" srcOrd="3" destOrd="0" presId="urn:microsoft.com/office/officeart/2005/8/layout/chevron2"/>
    <dgm:cxn modelId="{858AF6BF-3E17-4076-900D-CB47B0CE0A82}" type="presParOf" srcId="{50D2D7DE-5A40-4F1C-9143-D112BE76AF74}" destId="{F20D8B40-1DAF-4661-A31A-B5FF80B024BB}" srcOrd="4" destOrd="0" presId="urn:microsoft.com/office/officeart/2005/8/layout/chevron2"/>
    <dgm:cxn modelId="{17ABBB47-E634-458E-92AD-60861A301862}" type="presParOf" srcId="{F20D8B40-1DAF-4661-A31A-B5FF80B024BB}" destId="{AE15F480-BDEE-418D-B930-0549AD3EECB1}" srcOrd="0" destOrd="0" presId="urn:microsoft.com/office/officeart/2005/8/layout/chevron2"/>
    <dgm:cxn modelId="{217ADE15-ADFB-410C-991F-CB308E668B10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узнали о бессоюзных предложениях со значением пояснения,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научились правильно строить сложные бессоюзные 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научились ставить двоеточие в бессоюзных предложениях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89FD4-A84B-419C-BDA4-D7267B2104A6}" type="presOf" srcId="{331D6E7D-B326-4993-B69C-9AFA1C5BF96F}" destId="{50D2D7DE-5A40-4F1C-9143-D112BE76AF74}" srcOrd="0" destOrd="0" presId="urn:microsoft.com/office/officeart/2005/8/layout/chevron2"/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8A1BA483-F228-468C-8D43-E5E6358552A1}" type="presOf" srcId="{A03C0B7C-1F71-4E32-B7FC-D66AF599A410}" destId="{9DEB7F40-556C-4390-B584-65C54E6AC046}" srcOrd="0" destOrd="0" presId="urn:microsoft.com/office/officeart/2005/8/layout/chevron2"/>
    <dgm:cxn modelId="{7875C450-EE93-4003-833A-AA89B0D4A228}" type="presOf" srcId="{474E01CD-F9F2-47D5-9D2D-F4C63AEB8F65}" destId="{B1A82AB5-47EE-4BD1-87CB-05D65D7584D0}" srcOrd="0" destOrd="0" presId="urn:microsoft.com/office/officeart/2005/8/layout/chevron2"/>
    <dgm:cxn modelId="{8B60AC8D-2636-49B9-B7F1-1A4953680510}" type="presOf" srcId="{E4A7F104-563F-4CEF-BEF0-5C9E06846CBC}" destId="{1EECFA49-E099-49ED-B7B0-03C9F59B92DE}" srcOrd="0" destOrd="0" presId="urn:microsoft.com/office/officeart/2005/8/layout/chevron2"/>
    <dgm:cxn modelId="{D55C429F-D690-4C4F-97E2-38C40A41076B}" type="presOf" srcId="{6BEDC9AA-044B-4694-8FA0-8107459DC424}" destId="{8045056B-CD9B-4059-AB9C-86B8C49B6E62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F3C5F92-6E0D-4455-A0E7-B31084912261}" type="presOf" srcId="{A7476718-B393-492D-A8E5-A3720C315562}" destId="{420A8239-7AED-4AB0-908E-6E272669F6A9}" srcOrd="0" destOrd="0" presId="urn:microsoft.com/office/officeart/2005/8/layout/chevron2"/>
    <dgm:cxn modelId="{AF9E17A7-FB2B-4E27-9DDC-7B54EA788527}" type="presOf" srcId="{D97BF2C5-FB17-4B76-A402-D8BEAAD05F1E}" destId="{AE15F480-BDEE-418D-B930-0549AD3EECB1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DE7D8481-688C-4041-8B57-75BC96C82708}" type="presParOf" srcId="{50D2D7DE-5A40-4F1C-9143-D112BE76AF74}" destId="{8D9A0064-2DE8-41EA-992F-1C7D4E5341D1}" srcOrd="0" destOrd="0" presId="urn:microsoft.com/office/officeart/2005/8/layout/chevron2"/>
    <dgm:cxn modelId="{DF2A202E-B89A-4080-9838-21EF3971EB9B}" type="presParOf" srcId="{8D9A0064-2DE8-41EA-992F-1C7D4E5341D1}" destId="{9DEB7F40-556C-4390-B584-65C54E6AC046}" srcOrd="0" destOrd="0" presId="urn:microsoft.com/office/officeart/2005/8/layout/chevron2"/>
    <dgm:cxn modelId="{1A6A3408-2FC1-46C4-8220-A006C69BA13B}" type="presParOf" srcId="{8D9A0064-2DE8-41EA-992F-1C7D4E5341D1}" destId="{1EECFA49-E099-49ED-B7B0-03C9F59B92DE}" srcOrd="1" destOrd="0" presId="urn:microsoft.com/office/officeart/2005/8/layout/chevron2"/>
    <dgm:cxn modelId="{D75FDD65-1F72-46EC-819D-B197BD551732}" type="presParOf" srcId="{50D2D7DE-5A40-4F1C-9143-D112BE76AF74}" destId="{F423717B-52BC-4D5E-ACD2-FC8FAA5AB549}" srcOrd="1" destOrd="0" presId="urn:microsoft.com/office/officeart/2005/8/layout/chevron2"/>
    <dgm:cxn modelId="{00649D22-1586-4140-9691-8F208DAE63F5}" type="presParOf" srcId="{50D2D7DE-5A40-4F1C-9143-D112BE76AF74}" destId="{39A95DF5-04B0-43BD-9771-A90E5FE350DF}" srcOrd="2" destOrd="0" presId="urn:microsoft.com/office/officeart/2005/8/layout/chevron2"/>
    <dgm:cxn modelId="{87568742-A03D-4C54-8286-40FC88ECC7BA}" type="presParOf" srcId="{39A95DF5-04B0-43BD-9771-A90E5FE350DF}" destId="{420A8239-7AED-4AB0-908E-6E272669F6A9}" srcOrd="0" destOrd="0" presId="urn:microsoft.com/office/officeart/2005/8/layout/chevron2"/>
    <dgm:cxn modelId="{D6754552-8464-4A42-9520-49E7D537916A}" type="presParOf" srcId="{39A95DF5-04B0-43BD-9771-A90E5FE350DF}" destId="{8045056B-CD9B-4059-AB9C-86B8C49B6E62}" srcOrd="1" destOrd="0" presId="urn:microsoft.com/office/officeart/2005/8/layout/chevron2"/>
    <dgm:cxn modelId="{68498F21-C8DD-443F-86DC-CC2072DDE504}" type="presParOf" srcId="{50D2D7DE-5A40-4F1C-9143-D112BE76AF74}" destId="{F0DE8A2F-67BE-4A33-8B04-C257AA172DDE}" srcOrd="3" destOrd="0" presId="urn:microsoft.com/office/officeart/2005/8/layout/chevron2"/>
    <dgm:cxn modelId="{7CC25CA5-AFA7-4504-A028-A6C93E6DDEAE}" type="presParOf" srcId="{50D2D7DE-5A40-4F1C-9143-D112BE76AF74}" destId="{F20D8B40-1DAF-4661-A31A-B5FF80B024BB}" srcOrd="4" destOrd="0" presId="urn:microsoft.com/office/officeart/2005/8/layout/chevron2"/>
    <dgm:cxn modelId="{A53CA04F-3C56-4CF8-97A4-BA089A74D4CF}" type="presParOf" srcId="{F20D8B40-1DAF-4661-A31A-B5FF80B024BB}" destId="{AE15F480-BDEE-418D-B930-0549AD3EECB1}" srcOrd="0" destOrd="0" presId="urn:microsoft.com/office/officeart/2005/8/layout/chevron2"/>
    <dgm:cxn modelId="{45ADDA35-DF84-4143-BCFE-46CF3B0BF4F4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648590" y="-3599208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о бессоюзных предложениях со значением пояснения, дополнения,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047265" y="49589"/>
        <a:ext cx="8127639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648590" y="-2311563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больше о двоеточии в бессоюзных предложениях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2800" kern="1200" dirty="0"/>
        </a:p>
      </dsp:txBody>
      <dsp:txXfrm rot="-5400000">
        <a:off x="1047265" y="1337234"/>
        <a:ext cx="8127639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648590" y="-997797"/>
          <a:ext cx="972460" cy="81751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научимся правильно строить сложные бессоюзные  предложения</a:t>
          </a:r>
          <a:r>
            <a:rPr lang="ru-RU" sz="3000" kern="1200" dirty="0" smtClean="0"/>
            <a:t>.  </a:t>
          </a:r>
          <a:endParaRPr lang="ru-RU" sz="3000" kern="1200" dirty="0"/>
        </a:p>
      </dsp:txBody>
      <dsp:txXfrm rot="-5400000">
        <a:off x="1047265" y="2651000"/>
        <a:ext cx="8127639" cy="877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4746" y="2500768"/>
            <a:ext cx="10301249" cy="355469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сказать </a:t>
            </a:r>
          </a:p>
          <a:p>
            <a:pPr marL="13031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пояснительных отношениях?</a:t>
            </a:r>
          </a:p>
          <a:p>
            <a:pPr marL="13031"/>
            <a:endParaRPr lang="ru-RU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996" y="23720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48996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9023173" y="3437714"/>
            <a:ext cx="1736375" cy="31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095" y="252416"/>
            <a:ext cx="2940424" cy="6837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5129" y="1048873"/>
            <a:ext cx="10363200" cy="7933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ополните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второй частью, чтобы пояснить первую часть сложного предложения.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129" y="1842247"/>
            <a:ext cx="10968318" cy="485438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доме царил беспорядок: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 вещи лежали на полу.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вспомнил: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вчера звонила сестра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Севара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знала: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экзамен будет трудным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Ребята понимали: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ветер может оборвать провода.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улице было шумно: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ехали машины, звенели трамваи. 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сделали для себя вывод: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читать учебник нужно внимательно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работы были привычные: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день мы работали, а два дня отдыхали.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заметил: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ребята удивленно глядят в окно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Фарход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оглянулся и увидел: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ним бежал щенок.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посмотрел на деталь: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она была не похожа на другие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10823524" y="188473"/>
            <a:ext cx="1368476" cy="25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17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44102"/>
            <a:ext cx="3774141" cy="93924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1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5810" y="1183342"/>
            <a:ext cx="10685929" cy="1173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Правильно поставьте знаки препинания.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810" y="1842248"/>
            <a:ext cx="9273990" cy="501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Я оглянулся у дороги под кустом сидел старичок в старой одежде.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В лагере кипела работа ребята таскали дрова и ставили палатки.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Видит брат в комнату вошёл сосед с маленькой дочкой.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мае два холода черёмуха цветёт и дуб распускается.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Уже совсем хорошо слышно далеко за лесом едут машины.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10580422" y="494232"/>
            <a:ext cx="1368476" cy="25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5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44102"/>
            <a:ext cx="3774141" cy="93924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809" y="1842248"/>
            <a:ext cx="10267715" cy="501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dbl" dirty="0" smtClean="0">
                <a:latin typeface="Arial" panose="020B0604020202020204" pitchFamily="34" charset="0"/>
                <a:cs typeface="Arial" panose="020B0604020202020204" pitchFamily="34" charset="0"/>
              </a:rPr>
              <a:t>оглянулся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дороги под кустом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сидел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старичок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старой одежде.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В лагере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кипела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ребят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таскали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дрова и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ставили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палатки.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Видит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брат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комнату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вошёл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сосед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 маленькой дочкой.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мае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холода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ерёмух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цветёт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дуб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распускается.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Уже совсем хорошо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u="dbl" dirty="0" smtClean="0">
                <a:latin typeface="Arial" panose="020B0604020202020204" pitchFamily="34" charset="0"/>
                <a:cs typeface="Arial" panose="020B0604020202020204" pitchFamily="34" charset="0"/>
              </a:rPr>
              <a:t>слышно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далеко за лесом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 едут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машины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10823524" y="0"/>
            <a:ext cx="1368476" cy="25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74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835" y="2054225"/>
            <a:ext cx="3948954" cy="12537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Землю красит солнце, а человека – труд.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👍 Землю красит солнце, а человека труд. Сборник пословиц 🐱 | Сказки для  детей. Рассказы и сказки с картин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959" y="1896035"/>
            <a:ext cx="3638987" cy="46813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емлю красит солнце, а человека тру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24" y="1866841"/>
            <a:ext cx="3407335" cy="471050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Учим пословицы и фразеологизмы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30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593" y="1260849"/>
            <a:ext cx="5484159" cy="1697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Терпение и труд все перетрут.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Дело мастера боится.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848" y="578224"/>
            <a:ext cx="3377220" cy="3384298"/>
          </a:xfrm>
          <a:prstGeom prst="rect">
            <a:avLst/>
          </a:prstGeom>
        </p:spPr>
      </p:pic>
      <p:pic>
        <p:nvPicPr>
          <p:cNvPr id="2050" name="Picture 2" descr="Дело мастера боитс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t="8002" r="20404" b="11605"/>
          <a:stretch/>
        </p:blipFill>
        <p:spPr bwMode="auto">
          <a:xfrm>
            <a:off x="3617259" y="3334870"/>
            <a:ext cx="4477871" cy="3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893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0965" y="924671"/>
            <a:ext cx="5181600" cy="149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 на все руки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Золотые руки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Ремонт/Отделка/Мастер на час в Рыбинске | Услуги | Ави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05" y="3042532"/>
            <a:ext cx="5108575" cy="38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ложение о проведении всероссийского педагогического конкурса &quot;Мастер  золотые руки&quot; - Межрегиональный центр дополнительного образования &quot;Луч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9" y="3533774"/>
            <a:ext cx="38100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6 общегородская ярмарка «ЗОЛОТЫЕ РУКИ» - ТОЛЬЯТТИНСКИЙ КЛУБ ДЕЛОВЫХ ЖЕНЩ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49" y="282389"/>
            <a:ext cx="2985247" cy="242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47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8637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Работать не покладая рук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Не покладая рук: фразеологизм, происхождение, знач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0" y="286964"/>
            <a:ext cx="6418472" cy="36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8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1341" y="615390"/>
            <a:ext cx="5181600" cy="715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дураков любит.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07" t="3702" r="2244" b="6322"/>
          <a:stretch/>
        </p:blipFill>
        <p:spPr>
          <a:xfrm>
            <a:off x="6562165" y="4546671"/>
            <a:ext cx="4827494" cy="2143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0483" t="37985" r="4156" b="24606"/>
          <a:stretch/>
        </p:blipFill>
        <p:spPr>
          <a:xfrm>
            <a:off x="730623" y="2032071"/>
            <a:ext cx="680421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4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2424933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98465" y="2436608"/>
            <a:ext cx="1754778" cy="3451141"/>
          </a:xfrm>
          <a:prstGeom prst="rect">
            <a:avLst/>
          </a:prstGeom>
          <a:noFill/>
        </p:spPr>
      </p:pic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8831624" y="3667918"/>
            <a:ext cx="1736375" cy="31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0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995" y="1086835"/>
            <a:ext cx="6585817" cy="5771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98130" y="1195754"/>
            <a:ext cx="5181600" cy="337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Выполнить упражнение 148.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Написать сочинение о труде по пословицам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Прочитать раздел «Это</a:t>
            </a:r>
          </a:p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надо знать».</a:t>
            </a:r>
          </a:p>
        </p:txBody>
      </p:sp>
    </p:spTree>
    <p:extLst>
      <p:ext uri="{BB962C8B-B14F-4D97-AF65-F5344CB8AC3E}">
        <p14:creationId xmlns:p14="http://schemas.microsoft.com/office/powerpoint/2010/main" val="209299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76909000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69894" y="5388522"/>
            <a:ext cx="790516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Дорога матушка Москва: за золото не купишь, силой не возьмёшь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28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9205793" y="3574961"/>
            <a:ext cx="1736375" cy="319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5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143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283" y="1196788"/>
            <a:ext cx="7557246" cy="5459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знают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хороший человек – это трудолюбивый человек. Тот, кто ленится, бесцельно проживает свою жизнь.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живём в мире, который сами для себя создали. В дикой природе не существует домов, улиц, автомобилей, компьютеров, всё это – плоды человеческого труда. Труд – основная часть человеческой жизни. 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согласитесь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всякую деятельность человека можно назвать трудом. Труд обязательно даёт какой-то результат, положительный или отрицательный. 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7801058" y="1035424"/>
            <a:ext cx="3552742" cy="52322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именно знают?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7866528" y="4294094"/>
            <a:ext cx="3079377" cy="954107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С чем именно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согласитесь?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9577429" y="1989280"/>
            <a:ext cx="1368476" cy="25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1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3753" y="470647"/>
            <a:ext cx="7073153" cy="5706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Игра на компьютере – это не труд, так как вы просто проводите своё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время. Никакой пользы для вас или окружающих это занятие не принесёт. Но человек, который создал эту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ную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игру, трудился по-настоящему.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Труд бывает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разным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различают труд интеллектуальный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физический, коллективный и индивидуальный. Но речь не идёт о том, какой труд более важен. Любой труд человека важен и необходим.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7516906" y="2800585"/>
            <a:ext cx="4163763" cy="52322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 именно бывает?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9598787" y="548021"/>
            <a:ext cx="1368476" cy="25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1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2362" y="588496"/>
            <a:ext cx="9838767" cy="3566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бессоюзных сложных предложениях со значением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пояснения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второе предложение поясняет, уточняет, дополняет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Между частями таких бессоюзных предложений ставится двоеточие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Вдруг слышим: во всё горло кричат чибисы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(Пришв.).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3736" y="4491972"/>
            <a:ext cx="10699379" cy="15598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Первое предложение произносится с понижением голоса. После него в устной речи обязательна пауза.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10381129" y="1526454"/>
            <a:ext cx="1368476" cy="251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902" y="2485186"/>
            <a:ext cx="246811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слышим?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2299448" y="2783541"/>
            <a:ext cx="2178424" cy="5647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6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4094" y="427130"/>
            <a:ext cx="10694895" cy="5866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первой части бессоюзных сложных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предложений со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значением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дополнения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обычно бывают глаголы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видеть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, смотреть, слышать, понимать, узнать,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чувствовать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другие. Такие предложения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соответствуют сложноподчинён-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ным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союзом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Мастер увидел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(что?)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ученик работает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аккуратно и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ловко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]: [ ].</a:t>
            </a:r>
          </a:p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Мастер увидел,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ученик работает аккуратно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ловко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[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], что ( ).</a:t>
            </a:r>
          </a:p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Ребята поняли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(что?)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мастерству сборщика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они должны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долго учиться.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]: [ ].</a:t>
            </a:r>
          </a:p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Ребята поняли,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мастерству сборщика они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должны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долго учиться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[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], что ( 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10956940" y="4541798"/>
            <a:ext cx="1368476" cy="25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4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10580422" y="494232"/>
            <a:ext cx="1368476" cy="2514174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738585" y="1353008"/>
            <a:ext cx="4072566" cy="1333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557997" y="860638"/>
            <a:ext cx="2085535" cy="31205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видел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заметил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лышал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увствовал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умал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онимал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узнал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323502" y="1353008"/>
            <a:ext cx="4072566" cy="1333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2325" y="3981157"/>
            <a:ext cx="8481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смотрю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на часы 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замечаю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мы уже опоздали.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4659" y="439724"/>
            <a:ext cx="1951175" cy="801529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пояснение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0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123765" cy="5627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138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5471" y="1247401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другом берегу озера творилось что-то неладное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 и дело шуршала сухая листва, потом раздавался плеск воды… (Скреб.).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Я верил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вернётся.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Степь весело пестреет цветами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ярко желтеет дрок, скромно синеют колокольчики, белеет целыми зарослями пахучая ромашка, дикая гвоздика горит пунцовыми пятнами.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Купр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10823524" y="4402377"/>
            <a:ext cx="1368476" cy="25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1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940424" cy="6837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5129" y="1247401"/>
            <a:ext cx="10363200" cy="1092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ополните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второй частью, чтобы пояснить первую часть сложного предложения.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129" y="2067669"/>
            <a:ext cx="7149353" cy="462896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доме царил беспорядок: … 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вспомнил: … 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Севара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знала: … 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Ребята понимали: …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улице было шумно: …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сделали для себя вывод: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работы были привычные: …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заметил: … 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Фарход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оглянулся и увидел: … 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посмотрел на деталь: … 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парке было чудесно: … 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507" t="57651" r="9007" b="11353"/>
          <a:stretch/>
        </p:blipFill>
        <p:spPr>
          <a:xfrm>
            <a:off x="10647658" y="706999"/>
            <a:ext cx="1368476" cy="25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336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5221</TotalTime>
  <Words>898</Words>
  <Application>Microsoft Office PowerPoint</Application>
  <PresentationFormat>Широкоэкранный</PresentationFormat>
  <Paragraphs>111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Русский язык</vt:lpstr>
      <vt:lpstr>Сегодня на уроке</vt:lpstr>
      <vt:lpstr>Упражнение 143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138</vt:lpstr>
      <vt:lpstr>Задание 2</vt:lpstr>
      <vt:lpstr>Задание 2</vt:lpstr>
      <vt:lpstr>Задание 1</vt:lpstr>
      <vt:lpstr>Проверим!</vt:lpstr>
      <vt:lpstr>Учим пословицы и фразеологизмы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 на уроке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697</cp:revision>
  <dcterms:created xsi:type="dcterms:W3CDTF">2018-08-03T11:59:51Z</dcterms:created>
  <dcterms:modified xsi:type="dcterms:W3CDTF">2021-04-03T03:29:45Z</dcterms:modified>
</cp:coreProperties>
</file>