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8" r:id="rId2"/>
    <p:sldId id="451" r:id="rId3"/>
    <p:sldId id="465" r:id="rId4"/>
    <p:sldId id="452" r:id="rId5"/>
    <p:sldId id="453" r:id="rId6"/>
    <p:sldId id="454" r:id="rId7"/>
    <p:sldId id="459" r:id="rId8"/>
    <p:sldId id="462" r:id="rId9"/>
    <p:sldId id="461" r:id="rId10"/>
    <p:sldId id="464" r:id="rId11"/>
    <p:sldId id="456" r:id="rId12"/>
    <p:sldId id="466" r:id="rId13"/>
    <p:sldId id="45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79E29E-C796-43EC-92D8-D2829414294B}">
          <p14:sldIdLst>
            <p14:sldId id="448"/>
            <p14:sldId id="451"/>
            <p14:sldId id="465"/>
            <p14:sldId id="452"/>
            <p14:sldId id="453"/>
            <p14:sldId id="454"/>
            <p14:sldId id="459"/>
            <p14:sldId id="462"/>
            <p14:sldId id="461"/>
            <p14:sldId id="464"/>
            <p14:sldId id="456"/>
            <p14:sldId id="466"/>
            <p14:sldId id="4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AFAFA"/>
    <a:srgbClr val="253B6E"/>
    <a:srgbClr val="F1D18A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бессоюзных предложениях со значением противопоставления,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научимся правильно строить сложные бессоюзные  предложения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тире в бессоюзных предложениях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E39BDEE0-0C0E-4723-B62D-F7B31B2D2852}" type="presOf" srcId="{A03C0B7C-1F71-4E32-B7FC-D66AF599A410}" destId="{9DEB7F40-556C-4390-B584-65C54E6AC046}" srcOrd="0" destOrd="0" presId="urn:microsoft.com/office/officeart/2005/8/layout/chevron2"/>
    <dgm:cxn modelId="{351B581E-4BF6-4090-836C-D302595498C6}" type="presOf" srcId="{6BEDC9AA-044B-4694-8FA0-8107459DC424}" destId="{8045056B-CD9B-4059-AB9C-86B8C49B6E62}" srcOrd="0" destOrd="0" presId="urn:microsoft.com/office/officeart/2005/8/layout/chevron2"/>
    <dgm:cxn modelId="{7DE2D4BD-4732-4EC1-889C-D1588312DAF8}" type="presOf" srcId="{331D6E7D-B326-4993-B69C-9AFA1C5BF96F}" destId="{50D2D7DE-5A40-4F1C-9143-D112BE76AF74}" srcOrd="0" destOrd="0" presId="urn:microsoft.com/office/officeart/2005/8/layout/chevron2"/>
    <dgm:cxn modelId="{ED3C5AD9-AB8C-4D5B-A516-E466AEC771D1}" type="presOf" srcId="{A7476718-B393-492D-A8E5-A3720C315562}" destId="{420A8239-7AED-4AB0-908E-6E272669F6A9}" srcOrd="0" destOrd="0" presId="urn:microsoft.com/office/officeart/2005/8/layout/chevron2"/>
    <dgm:cxn modelId="{FD07187E-39F0-463F-8AB1-55A0451FF43E}" type="presOf" srcId="{D97BF2C5-FB17-4B76-A402-D8BEAAD05F1E}" destId="{AE15F480-BDEE-418D-B930-0549AD3EECB1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5F2932AF-B5D7-409A-A431-D6293D65295C}" type="presOf" srcId="{E4A7F104-563F-4CEF-BEF0-5C9E06846CBC}" destId="{1EECFA49-E099-49ED-B7B0-03C9F59B92DE}" srcOrd="0" destOrd="0" presId="urn:microsoft.com/office/officeart/2005/8/layout/chevron2"/>
    <dgm:cxn modelId="{1C41300D-237A-4C3B-A282-5F9F71D5B53B}" type="presOf" srcId="{474E01CD-F9F2-47D5-9D2D-F4C63AEB8F65}" destId="{B1A82AB5-47EE-4BD1-87CB-05D65D7584D0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0C055D8F-BD8D-4B39-99A4-0FF91808E933}" type="presParOf" srcId="{50D2D7DE-5A40-4F1C-9143-D112BE76AF74}" destId="{8D9A0064-2DE8-41EA-992F-1C7D4E5341D1}" srcOrd="0" destOrd="0" presId="urn:microsoft.com/office/officeart/2005/8/layout/chevron2"/>
    <dgm:cxn modelId="{34E7CE1D-EBE4-4F4E-BA88-5C913D6C383C}" type="presParOf" srcId="{8D9A0064-2DE8-41EA-992F-1C7D4E5341D1}" destId="{9DEB7F40-556C-4390-B584-65C54E6AC046}" srcOrd="0" destOrd="0" presId="urn:microsoft.com/office/officeart/2005/8/layout/chevron2"/>
    <dgm:cxn modelId="{D59E0605-C6D2-4A67-951B-DF843B5274CD}" type="presParOf" srcId="{8D9A0064-2DE8-41EA-992F-1C7D4E5341D1}" destId="{1EECFA49-E099-49ED-B7B0-03C9F59B92DE}" srcOrd="1" destOrd="0" presId="urn:microsoft.com/office/officeart/2005/8/layout/chevron2"/>
    <dgm:cxn modelId="{595CB364-78E9-4482-B291-1B48AC438B7A}" type="presParOf" srcId="{50D2D7DE-5A40-4F1C-9143-D112BE76AF74}" destId="{F423717B-52BC-4D5E-ACD2-FC8FAA5AB549}" srcOrd="1" destOrd="0" presId="urn:microsoft.com/office/officeart/2005/8/layout/chevron2"/>
    <dgm:cxn modelId="{382FC7B5-7E8E-4155-95C9-C31F4F217531}" type="presParOf" srcId="{50D2D7DE-5A40-4F1C-9143-D112BE76AF74}" destId="{39A95DF5-04B0-43BD-9771-A90E5FE350DF}" srcOrd="2" destOrd="0" presId="urn:microsoft.com/office/officeart/2005/8/layout/chevron2"/>
    <dgm:cxn modelId="{253CED15-24DD-4A7D-8A53-F2F3FF1EC4BB}" type="presParOf" srcId="{39A95DF5-04B0-43BD-9771-A90E5FE350DF}" destId="{420A8239-7AED-4AB0-908E-6E272669F6A9}" srcOrd="0" destOrd="0" presId="urn:microsoft.com/office/officeart/2005/8/layout/chevron2"/>
    <dgm:cxn modelId="{223F1537-DFCA-4CC7-B9D2-4EEA9F9349B0}" type="presParOf" srcId="{39A95DF5-04B0-43BD-9771-A90E5FE350DF}" destId="{8045056B-CD9B-4059-AB9C-86B8C49B6E62}" srcOrd="1" destOrd="0" presId="urn:microsoft.com/office/officeart/2005/8/layout/chevron2"/>
    <dgm:cxn modelId="{62E29548-478F-4B52-AAEE-5D5411AF7826}" type="presParOf" srcId="{50D2D7DE-5A40-4F1C-9143-D112BE76AF74}" destId="{F0DE8A2F-67BE-4A33-8B04-C257AA172DDE}" srcOrd="3" destOrd="0" presId="urn:microsoft.com/office/officeart/2005/8/layout/chevron2"/>
    <dgm:cxn modelId="{858AF6BF-3E17-4076-900D-CB47B0CE0A82}" type="presParOf" srcId="{50D2D7DE-5A40-4F1C-9143-D112BE76AF74}" destId="{F20D8B40-1DAF-4661-A31A-B5FF80B024BB}" srcOrd="4" destOrd="0" presId="urn:microsoft.com/office/officeart/2005/8/layout/chevron2"/>
    <dgm:cxn modelId="{17ABBB47-E634-458E-92AD-60861A301862}" type="presParOf" srcId="{F20D8B40-1DAF-4661-A31A-B5FF80B024BB}" destId="{AE15F480-BDEE-418D-B930-0549AD3EECB1}" srcOrd="0" destOrd="0" presId="urn:microsoft.com/office/officeart/2005/8/layout/chevron2"/>
    <dgm:cxn modelId="{217ADE15-ADFB-410C-991F-CB308E668B10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узнали о бессоюзных предложениях со значением противопоставления,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научились правильно строить сложные бессоюзные  предложения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научились ставить тире в бессоюзных предложениях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89FD4-A84B-419C-BDA4-D7267B2104A6}" type="presOf" srcId="{331D6E7D-B326-4993-B69C-9AFA1C5BF96F}" destId="{50D2D7DE-5A40-4F1C-9143-D112BE76AF74}" srcOrd="0" destOrd="0" presId="urn:microsoft.com/office/officeart/2005/8/layout/chevron2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8A1BA483-F228-468C-8D43-E5E6358552A1}" type="presOf" srcId="{A03C0B7C-1F71-4E32-B7FC-D66AF599A410}" destId="{9DEB7F40-556C-4390-B584-65C54E6AC046}" srcOrd="0" destOrd="0" presId="urn:microsoft.com/office/officeart/2005/8/layout/chevron2"/>
    <dgm:cxn modelId="{7875C450-EE93-4003-833A-AA89B0D4A228}" type="presOf" srcId="{474E01CD-F9F2-47D5-9D2D-F4C63AEB8F65}" destId="{B1A82AB5-47EE-4BD1-87CB-05D65D7584D0}" srcOrd="0" destOrd="0" presId="urn:microsoft.com/office/officeart/2005/8/layout/chevron2"/>
    <dgm:cxn modelId="{8B60AC8D-2636-49B9-B7F1-1A4953680510}" type="presOf" srcId="{E4A7F104-563F-4CEF-BEF0-5C9E06846CBC}" destId="{1EECFA49-E099-49ED-B7B0-03C9F59B92DE}" srcOrd="0" destOrd="0" presId="urn:microsoft.com/office/officeart/2005/8/layout/chevron2"/>
    <dgm:cxn modelId="{D55C429F-D690-4C4F-97E2-38C40A41076B}" type="presOf" srcId="{6BEDC9AA-044B-4694-8FA0-8107459DC424}" destId="{8045056B-CD9B-4059-AB9C-86B8C49B6E62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F3C5F92-6E0D-4455-A0E7-B31084912261}" type="presOf" srcId="{A7476718-B393-492D-A8E5-A3720C315562}" destId="{420A8239-7AED-4AB0-908E-6E272669F6A9}" srcOrd="0" destOrd="0" presId="urn:microsoft.com/office/officeart/2005/8/layout/chevron2"/>
    <dgm:cxn modelId="{AF9E17A7-FB2B-4E27-9DDC-7B54EA788527}" type="presOf" srcId="{D97BF2C5-FB17-4B76-A402-D8BEAAD05F1E}" destId="{AE15F480-BDEE-418D-B930-0549AD3EECB1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DE7D8481-688C-4041-8B57-75BC96C82708}" type="presParOf" srcId="{50D2D7DE-5A40-4F1C-9143-D112BE76AF74}" destId="{8D9A0064-2DE8-41EA-992F-1C7D4E5341D1}" srcOrd="0" destOrd="0" presId="urn:microsoft.com/office/officeart/2005/8/layout/chevron2"/>
    <dgm:cxn modelId="{DF2A202E-B89A-4080-9838-21EF3971EB9B}" type="presParOf" srcId="{8D9A0064-2DE8-41EA-992F-1C7D4E5341D1}" destId="{9DEB7F40-556C-4390-B584-65C54E6AC046}" srcOrd="0" destOrd="0" presId="urn:microsoft.com/office/officeart/2005/8/layout/chevron2"/>
    <dgm:cxn modelId="{1A6A3408-2FC1-46C4-8220-A006C69BA13B}" type="presParOf" srcId="{8D9A0064-2DE8-41EA-992F-1C7D4E5341D1}" destId="{1EECFA49-E099-49ED-B7B0-03C9F59B92DE}" srcOrd="1" destOrd="0" presId="urn:microsoft.com/office/officeart/2005/8/layout/chevron2"/>
    <dgm:cxn modelId="{D75FDD65-1F72-46EC-819D-B197BD551732}" type="presParOf" srcId="{50D2D7DE-5A40-4F1C-9143-D112BE76AF74}" destId="{F423717B-52BC-4D5E-ACD2-FC8FAA5AB549}" srcOrd="1" destOrd="0" presId="urn:microsoft.com/office/officeart/2005/8/layout/chevron2"/>
    <dgm:cxn modelId="{00649D22-1586-4140-9691-8F208DAE63F5}" type="presParOf" srcId="{50D2D7DE-5A40-4F1C-9143-D112BE76AF74}" destId="{39A95DF5-04B0-43BD-9771-A90E5FE350DF}" srcOrd="2" destOrd="0" presId="urn:microsoft.com/office/officeart/2005/8/layout/chevron2"/>
    <dgm:cxn modelId="{87568742-A03D-4C54-8286-40FC88ECC7BA}" type="presParOf" srcId="{39A95DF5-04B0-43BD-9771-A90E5FE350DF}" destId="{420A8239-7AED-4AB0-908E-6E272669F6A9}" srcOrd="0" destOrd="0" presId="urn:microsoft.com/office/officeart/2005/8/layout/chevron2"/>
    <dgm:cxn modelId="{D6754552-8464-4A42-9520-49E7D537916A}" type="presParOf" srcId="{39A95DF5-04B0-43BD-9771-A90E5FE350DF}" destId="{8045056B-CD9B-4059-AB9C-86B8C49B6E62}" srcOrd="1" destOrd="0" presId="urn:microsoft.com/office/officeart/2005/8/layout/chevron2"/>
    <dgm:cxn modelId="{68498F21-C8DD-443F-86DC-CC2072DDE504}" type="presParOf" srcId="{50D2D7DE-5A40-4F1C-9143-D112BE76AF74}" destId="{F0DE8A2F-67BE-4A33-8B04-C257AA172DDE}" srcOrd="3" destOrd="0" presId="urn:microsoft.com/office/officeart/2005/8/layout/chevron2"/>
    <dgm:cxn modelId="{7CC25CA5-AFA7-4504-A028-A6C93E6DDEAE}" type="presParOf" srcId="{50D2D7DE-5A40-4F1C-9143-D112BE76AF74}" destId="{F20D8B40-1DAF-4661-A31A-B5FF80B024BB}" srcOrd="4" destOrd="0" presId="urn:microsoft.com/office/officeart/2005/8/layout/chevron2"/>
    <dgm:cxn modelId="{A53CA04F-3C56-4CF8-97A4-BA089A74D4CF}" type="presParOf" srcId="{F20D8B40-1DAF-4661-A31A-B5FF80B024BB}" destId="{AE15F480-BDEE-418D-B930-0549AD3EECB1}" srcOrd="0" destOrd="0" presId="urn:microsoft.com/office/officeart/2005/8/layout/chevron2"/>
    <dgm:cxn modelId="{45ADDA35-DF84-4143-BCFE-46CF3B0BF4F4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648590" y="-3599208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о бессоюзных предложениях со значением противопоставления,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1047265" y="49589"/>
        <a:ext cx="8127639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648590" y="-2311563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о тире в бессоюзных предложениях</a:t>
          </a: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2800" kern="1200" dirty="0"/>
        </a:p>
      </dsp:txBody>
      <dsp:txXfrm rot="-5400000">
        <a:off x="1047265" y="1337234"/>
        <a:ext cx="8127639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648590" y="-997797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научимся правильно строить сложные бессоюзные  предложения</a:t>
          </a:r>
          <a:r>
            <a:rPr lang="ru-RU" sz="3000" kern="1200" dirty="0" smtClean="0"/>
            <a:t>.  </a:t>
          </a:r>
          <a:endParaRPr lang="ru-RU" sz="3000" kern="1200" dirty="0"/>
        </a:p>
      </dsp:txBody>
      <dsp:txXfrm rot="-5400000">
        <a:off x="1047265" y="2651000"/>
        <a:ext cx="8127639" cy="877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90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4746" y="2500768"/>
            <a:ext cx="10301249" cy="355469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 можно сказать </a:t>
            </a:r>
            <a:endParaRPr lang="ru-RU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31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противопоставлении событий, явлений, фактов?</a:t>
            </a: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996" y="23720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48996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100474" y="3487238"/>
            <a:ext cx="1278436" cy="30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16" y="1840080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пришли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вовремя - автобуса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уже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Пассажиры с нетерпением ждали прибытия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поезда - дежурный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станции молчал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Самолет до Самарканда летит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час - поезд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едет пять часов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успел поезд отъехать – пассажиры стали требовать чай.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395899" y="596348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6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29" y="1368677"/>
            <a:ext cx="10699376" cy="5096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Больному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мёд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вкусен —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здоровый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камень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съест.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Тьма свету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любит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злой доброго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терпит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Одинокое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дерево ветра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боится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одинокий человек людей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страшится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Мудрый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человек требует всего только 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себя 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ничтожный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человек требует всего только от других.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Китайск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каждой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уклон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каждого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Монгольск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Источник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утоляет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жажду – доброе слово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оживляет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сердце.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Монгольск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8325" y="268942"/>
            <a:ext cx="71529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Синонимы или антонимы?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713951" y="162924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79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80454155"/>
              </p:ext>
            </p:extLst>
          </p:nvPr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82081" y="1388749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003611" y="5639068"/>
            <a:ext cx="78065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Смелые побеждают — трусливые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погибают.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783140" y="3774188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0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995" y="1086835"/>
            <a:ext cx="6585817" cy="57711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98130" y="1195754"/>
            <a:ext cx="5181600" cy="337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Выполнить упражнение 132.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Прочитать раздел «Это надо знать».</a:t>
            </a:r>
          </a:p>
        </p:txBody>
      </p:sp>
    </p:spTree>
    <p:extLst>
      <p:ext uri="{BB962C8B-B14F-4D97-AF65-F5344CB8AC3E}">
        <p14:creationId xmlns:p14="http://schemas.microsoft.com/office/powerpoint/2010/main" val="209299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99687434"/>
              </p:ext>
            </p:extLst>
          </p:nvPr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4141" y="1718861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003611" y="5639068"/>
            <a:ext cx="627977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Мир строит – война разрушает. </a:t>
            </a: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9028362" y="3883917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5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49906" cy="97958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121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95" y="1344706"/>
            <a:ext cx="6732495" cy="5365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современном мире люди всё больше начинают ломать голову над транспортным средством ближайшего и отдалённого будущего.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представьте себе такую картину. Растут города, до небес поднимаются небоскрёбы – автомобили остаются прежними. Крепнут экономические и политические связи между государствами – поезда по-прежнему перевозят пассажиров из Ташкента в Москву или Пекин за 4–5 дней. </a:t>
            </a:r>
          </a:p>
        </p:txBody>
      </p:sp>
      <p:pic>
        <p:nvPicPr>
          <p:cNvPr id="23554" name="Picture 2" descr="Город будущего: летающие машины и домашний офис | НДВ Супермаркет  Недвижимости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90" y="-13447"/>
            <a:ext cx="5204010" cy="34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7990" y="3704228"/>
            <a:ext cx="4411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0048" y="5207155"/>
            <a:ext cx="4411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9044177" y="3455894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2705" y="337265"/>
            <a:ext cx="6974541" cy="1159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противопоставление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опоставление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solishtirish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5628" y="1351720"/>
            <a:ext cx="8830236" cy="5506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Растут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ород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–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 автомобили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остаются прежними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[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] – [ ].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Самолёт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летит быстро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поезд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останавливается на каждой станции.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Летом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туристы едут туда на машинах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зимой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лучше сесть на поезд.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Малика пришла в кассу за полчаса до отправления автобуса – билетов уже не было.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Вторая часть предложения может быть неполной.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поехали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автобусе –  девочки – в такси.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7752" y="2096869"/>
            <a:ext cx="4411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4718" y="3258630"/>
            <a:ext cx="4411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4584" y="4629351"/>
            <a:ext cx="69602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6411" y="5811868"/>
            <a:ext cx="42134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9892317" y="1351721"/>
            <a:ext cx="1668876" cy="39239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71795" y="1028554"/>
            <a:ext cx="4411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48147" y="847361"/>
            <a:ext cx="69602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682" y="306107"/>
            <a:ext cx="10515600" cy="4292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Тире в бессоюзных сложных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предложениях ставится, если содержание второго предложения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противоречит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содержанию первого (можно поставить противительный союз).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Лето припасает – зима поедает.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 кормит – лень портит.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1" y="1847382"/>
            <a:ext cx="4411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Лето припасает, а зима поеда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31" y="3725706"/>
            <a:ext cx="4296663" cy="2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Труд человека кормит, а лень порти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65" y="1573305"/>
            <a:ext cx="3231197" cy="51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6110901" y="3391031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0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06011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125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501" y="1907031"/>
            <a:ext cx="6925130" cy="212781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Жизнь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прожить – не поле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перейти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На языке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мёд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на сердце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лёд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Семь раз отмерь – один раз отрежь. </a:t>
            </a:r>
          </a:p>
        </p:txBody>
      </p:sp>
      <p:pic>
        <p:nvPicPr>
          <p:cNvPr id="15362" name="Picture 2" descr="Жизнь прожить не поле перейти (Валентина Литвин) - скачать книгу в FB2,  EPUB, PDF на Book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/>
          <a:stretch/>
        </p:blipFill>
        <p:spPr bwMode="auto">
          <a:xfrm>
            <a:off x="9334500" y="-92262"/>
            <a:ext cx="2857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Семь раз отмерь, один раз отреж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5586" r="3374" b="11570"/>
          <a:stretch/>
        </p:blipFill>
        <p:spPr bwMode="auto">
          <a:xfrm>
            <a:off x="6082553" y="3638709"/>
            <a:ext cx="5550613" cy="27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На языке медок, а на сердце ледо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t="2751" r="18566" b="13916"/>
          <a:stretch/>
        </p:blipFill>
        <p:spPr bwMode="auto">
          <a:xfrm>
            <a:off x="937540" y="3762294"/>
            <a:ext cx="3661353" cy="265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7763330" y="365125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5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448" y="378572"/>
            <a:ext cx="10515600" cy="7778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1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8082" y="1328084"/>
            <a:ext cx="5831541" cy="3028763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шубе сеять.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страшно стоять на месте.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мудрено приставить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трусливые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погибают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слово оживляет сердце.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9955" y="1328084"/>
            <a:ext cx="5132293" cy="30287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Смелые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побеждают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 утоляет жажду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рубашке пахать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страшно медленно идти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мудрено голову срубить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5088455" y="3669603"/>
            <a:ext cx="1127586" cy="2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4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235" y="3049308"/>
            <a:ext cx="10515600" cy="2585010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Смелые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побеждают —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трусливые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погибают.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Источник утоляет жажду — доброе слово оживляет сердце.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рубашке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пахать —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шубе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сеять.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страшно медленно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идти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— страшно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стоять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месте.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мудрено голову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срубить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— мудрено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приставить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Работа с антонимами. Дидактический материал для уроков русского языка,  литературы - online presen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27390" r="17555" b="14338"/>
          <a:stretch/>
        </p:blipFill>
        <p:spPr bwMode="auto">
          <a:xfrm>
            <a:off x="7742127" y="0"/>
            <a:ext cx="4449873" cy="29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5969673" y="0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2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717229"/>
              </p:ext>
            </p:extLst>
          </p:nvPr>
        </p:nvGraphicFramePr>
        <p:xfrm>
          <a:off x="349624" y="2205318"/>
          <a:ext cx="11723106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3208"/>
                <a:gridCol w="5499898"/>
              </a:tblGrid>
              <a:tr h="27835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 пришли вовремя.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Пассажиры с нетерпением ждали прибытия поезда.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Самолет до Самарканда летит час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успел поезд отъехать.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Пассажиры стали требовать чай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Дежурный по станции молчал.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Поезд едет пять часов.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Автобуса 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уже не было.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482" name="Picture 2" descr="Поезд будущего - Стать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98" y="242047"/>
            <a:ext cx="3587404" cy="173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5164270" y="-53926"/>
            <a:ext cx="960865" cy="22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10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4300</TotalTime>
  <Words>566</Words>
  <Application>Microsoft Office PowerPoint</Application>
  <PresentationFormat>Широкоэкранный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Русский язык</vt:lpstr>
      <vt:lpstr>Сегодня на уроке</vt:lpstr>
      <vt:lpstr>Упражнение 121</vt:lpstr>
      <vt:lpstr>Презентация PowerPoint</vt:lpstr>
      <vt:lpstr>Презентация PowerPoint</vt:lpstr>
      <vt:lpstr>Упражнение 125</vt:lpstr>
      <vt:lpstr>Задание 1</vt:lpstr>
      <vt:lpstr>Проверим!</vt:lpstr>
      <vt:lpstr>Задание 2</vt:lpstr>
      <vt:lpstr>Проверим!</vt:lpstr>
      <vt:lpstr>Презентация PowerPoint</vt:lpstr>
      <vt:lpstr>Сегодня на уроке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576</cp:revision>
  <dcterms:created xsi:type="dcterms:W3CDTF">2018-08-03T11:59:51Z</dcterms:created>
  <dcterms:modified xsi:type="dcterms:W3CDTF">2021-03-01T04:05:19Z</dcterms:modified>
</cp:coreProperties>
</file>