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62" r:id="rId3"/>
    <p:sldId id="400" r:id="rId4"/>
    <p:sldId id="396" r:id="rId5"/>
    <p:sldId id="397" r:id="rId6"/>
    <p:sldId id="399" r:id="rId7"/>
    <p:sldId id="398" r:id="rId8"/>
    <p:sldId id="406" r:id="rId9"/>
    <p:sldId id="401" r:id="rId10"/>
    <p:sldId id="402" r:id="rId11"/>
    <p:sldId id="403" r:id="rId12"/>
    <p:sldId id="404" r:id="rId13"/>
    <p:sldId id="405" r:id="rId14"/>
    <p:sldId id="36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F79E29E-C796-43EC-92D8-D2829414294B}">
          <p14:sldIdLst>
            <p14:sldId id="278"/>
            <p14:sldId id="262"/>
            <p14:sldId id="400"/>
            <p14:sldId id="396"/>
            <p14:sldId id="397"/>
            <p14:sldId id="399"/>
            <p14:sldId id="398"/>
            <p14:sldId id="406"/>
            <p14:sldId id="401"/>
            <p14:sldId id="402"/>
            <p14:sldId id="403"/>
            <p14:sldId id="404"/>
            <p14:sldId id="405"/>
            <p14:sldId id="3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253B6E"/>
    <a:srgbClr val="F1D18A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сложноподчинённых предложениях с придаточными причины,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научимся правильно строить сложные предложения</a:t>
          </a:r>
          <a:r>
            <a:rPr lang="ru-RU" sz="3000" dirty="0" smtClean="0"/>
            <a:t>.  </a:t>
          </a:r>
          <a:endParaRPr lang="ru-RU" sz="30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больше о союзах и союзных словах 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что, чтобы</a:t>
          </a:r>
          <a:r>
            <a:rPr lang="ru-RU" sz="2800" dirty="0" smtClean="0">
              <a:latin typeface="Arial" pitchFamily="34" charset="0"/>
              <a:cs typeface="Arial" pitchFamily="34" charset="0"/>
            </a:rPr>
            <a:t>,  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как, будто, словно, точно, как будто;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D3AD820E-927D-4576-81AA-55469ACBCE23}" type="presOf" srcId="{E4A7F104-563F-4CEF-BEF0-5C9E06846CBC}" destId="{1EECFA49-E099-49ED-B7B0-03C9F59B92DE}" srcOrd="0" destOrd="0" presId="urn:microsoft.com/office/officeart/2005/8/layout/chevron2"/>
    <dgm:cxn modelId="{DE6F0135-D6B4-4B60-A412-BE17121BAE61}" type="presOf" srcId="{A03C0B7C-1F71-4E32-B7FC-D66AF599A410}" destId="{9DEB7F40-556C-4390-B584-65C54E6AC046}" srcOrd="0" destOrd="0" presId="urn:microsoft.com/office/officeart/2005/8/layout/chevron2"/>
    <dgm:cxn modelId="{E610286C-DA8F-4748-8D7B-0DF51849BBDC}" type="presOf" srcId="{A7476718-B393-492D-A8E5-A3720C315562}" destId="{420A8239-7AED-4AB0-908E-6E272669F6A9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234AEDEB-FF27-4845-BB55-131D0BBE502E}" type="presOf" srcId="{D97BF2C5-FB17-4B76-A402-D8BEAAD05F1E}" destId="{AE15F480-BDEE-418D-B930-0549AD3EECB1}" srcOrd="0" destOrd="0" presId="urn:microsoft.com/office/officeart/2005/8/layout/chevron2"/>
    <dgm:cxn modelId="{1A042D95-D32A-4B35-8303-8F6203ED5469}" type="presOf" srcId="{474E01CD-F9F2-47D5-9D2D-F4C63AEB8F65}" destId="{B1A82AB5-47EE-4BD1-87CB-05D65D7584D0}" srcOrd="0" destOrd="0" presId="urn:microsoft.com/office/officeart/2005/8/layout/chevron2"/>
    <dgm:cxn modelId="{943D5677-1F1E-4968-A30B-23DEF6106128}" type="presOf" srcId="{331D6E7D-B326-4993-B69C-9AFA1C5BF96F}" destId="{50D2D7DE-5A40-4F1C-9143-D112BE76AF74}" srcOrd="0" destOrd="0" presId="urn:microsoft.com/office/officeart/2005/8/layout/chevron2"/>
    <dgm:cxn modelId="{4429D094-B68F-4FC7-B313-277C92AE67E2}" type="presOf" srcId="{6BEDC9AA-044B-4694-8FA0-8107459DC424}" destId="{8045056B-CD9B-4059-AB9C-86B8C49B6E62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9934A655-E225-4DFF-9C04-7C796CB17D79}" type="presParOf" srcId="{50D2D7DE-5A40-4F1C-9143-D112BE76AF74}" destId="{8D9A0064-2DE8-41EA-992F-1C7D4E5341D1}" srcOrd="0" destOrd="0" presId="urn:microsoft.com/office/officeart/2005/8/layout/chevron2"/>
    <dgm:cxn modelId="{FF700760-2B4D-48A9-AFB8-8A0C75609634}" type="presParOf" srcId="{8D9A0064-2DE8-41EA-992F-1C7D4E5341D1}" destId="{9DEB7F40-556C-4390-B584-65C54E6AC046}" srcOrd="0" destOrd="0" presId="urn:microsoft.com/office/officeart/2005/8/layout/chevron2"/>
    <dgm:cxn modelId="{3BCEFD3D-F4DC-4EAF-AA94-D2A91E01FD59}" type="presParOf" srcId="{8D9A0064-2DE8-41EA-992F-1C7D4E5341D1}" destId="{1EECFA49-E099-49ED-B7B0-03C9F59B92DE}" srcOrd="1" destOrd="0" presId="urn:microsoft.com/office/officeart/2005/8/layout/chevron2"/>
    <dgm:cxn modelId="{3CB8A8D3-A6A3-4F94-8211-BDA0114C71AB}" type="presParOf" srcId="{50D2D7DE-5A40-4F1C-9143-D112BE76AF74}" destId="{F423717B-52BC-4D5E-ACD2-FC8FAA5AB549}" srcOrd="1" destOrd="0" presId="urn:microsoft.com/office/officeart/2005/8/layout/chevron2"/>
    <dgm:cxn modelId="{8D27CE1D-E5E7-488F-8B1A-1B890853C913}" type="presParOf" srcId="{50D2D7DE-5A40-4F1C-9143-D112BE76AF74}" destId="{39A95DF5-04B0-43BD-9771-A90E5FE350DF}" srcOrd="2" destOrd="0" presId="urn:microsoft.com/office/officeart/2005/8/layout/chevron2"/>
    <dgm:cxn modelId="{B03365BB-03B7-48D7-9605-80CD050927AB}" type="presParOf" srcId="{39A95DF5-04B0-43BD-9771-A90E5FE350DF}" destId="{420A8239-7AED-4AB0-908E-6E272669F6A9}" srcOrd="0" destOrd="0" presId="urn:microsoft.com/office/officeart/2005/8/layout/chevron2"/>
    <dgm:cxn modelId="{E5874D95-9888-4C8A-B4B1-B56731D49BCF}" type="presParOf" srcId="{39A95DF5-04B0-43BD-9771-A90E5FE350DF}" destId="{8045056B-CD9B-4059-AB9C-86B8C49B6E62}" srcOrd="1" destOrd="0" presId="urn:microsoft.com/office/officeart/2005/8/layout/chevron2"/>
    <dgm:cxn modelId="{EF5B96A3-FDC8-4A34-9523-3F1AE1BBD932}" type="presParOf" srcId="{50D2D7DE-5A40-4F1C-9143-D112BE76AF74}" destId="{F0DE8A2F-67BE-4A33-8B04-C257AA172DDE}" srcOrd="3" destOrd="0" presId="urn:microsoft.com/office/officeart/2005/8/layout/chevron2"/>
    <dgm:cxn modelId="{33B381B3-6EE5-4292-9F47-88C4A0F2A0EC}" type="presParOf" srcId="{50D2D7DE-5A40-4F1C-9143-D112BE76AF74}" destId="{F20D8B40-1DAF-4661-A31A-B5FF80B024BB}" srcOrd="4" destOrd="0" presId="urn:microsoft.com/office/officeart/2005/8/layout/chevron2"/>
    <dgm:cxn modelId="{54FA6C9C-FB14-45A8-80B6-A4BBB5A9A3E5}" type="presParOf" srcId="{F20D8B40-1DAF-4661-A31A-B5FF80B024BB}" destId="{AE15F480-BDEE-418D-B930-0549AD3EECB1}" srcOrd="0" destOrd="0" presId="urn:microsoft.com/office/officeart/2005/8/layout/chevron2"/>
    <dgm:cxn modelId="{6FE55747-6DED-4722-A854-1450449B5B1C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194" y="228312"/>
          <a:ext cx="1494631" cy="1046242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7238"/>
        <a:ext cx="1046242" cy="448389"/>
      </dsp:txXfrm>
    </dsp:sp>
    <dsp:sp modelId="{1EECFA49-E099-49ED-B7B0-03C9F59B92DE}">
      <dsp:nvSpPr>
        <dsp:cNvPr id="0" name=""/>
        <dsp:cNvSpPr/>
      </dsp:nvSpPr>
      <dsp:spPr>
        <a:xfrm rot="5400000">
          <a:off x="4648553" y="-3598194"/>
          <a:ext cx="971510" cy="81761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о сложноподчинённых предложениях с придаточными причины,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-5400000">
        <a:off x="1046242" y="51542"/>
        <a:ext cx="8128708" cy="876660"/>
      </dsp:txXfrm>
    </dsp:sp>
    <dsp:sp modelId="{420A8239-7AED-4AB0-908E-6E272669F6A9}">
      <dsp:nvSpPr>
        <dsp:cNvPr id="0" name=""/>
        <dsp:cNvSpPr/>
      </dsp:nvSpPr>
      <dsp:spPr>
        <a:xfrm rot="5400000">
          <a:off x="-224194" y="1527747"/>
          <a:ext cx="1494631" cy="1046242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673"/>
        <a:ext cx="1046242" cy="448389"/>
      </dsp:txXfrm>
    </dsp:sp>
    <dsp:sp modelId="{8045056B-CD9B-4059-AB9C-86B8C49B6E62}">
      <dsp:nvSpPr>
        <dsp:cNvPr id="0" name=""/>
        <dsp:cNvSpPr/>
      </dsp:nvSpPr>
      <dsp:spPr>
        <a:xfrm rot="5400000">
          <a:off x="4648553" y="-2311806"/>
          <a:ext cx="971510" cy="81761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больше о союзах и союзных словах </a:t>
          </a:r>
          <a:r>
            <a:rPr lang="ru-RU" sz="2800" b="1" i="1" kern="1200" dirty="0" smtClean="0">
              <a:latin typeface="Arial" pitchFamily="34" charset="0"/>
              <a:cs typeface="Arial" pitchFamily="34" charset="0"/>
            </a:rPr>
            <a:t>что, чтобы</a:t>
          </a:r>
          <a:r>
            <a:rPr lang="ru-RU" sz="2800" kern="1200" dirty="0" smtClean="0">
              <a:latin typeface="Arial" pitchFamily="34" charset="0"/>
              <a:cs typeface="Arial" pitchFamily="34" charset="0"/>
            </a:rPr>
            <a:t>,  </a:t>
          </a:r>
          <a:r>
            <a:rPr lang="ru-RU" sz="2800" b="1" i="1" kern="1200" dirty="0" smtClean="0">
              <a:latin typeface="Arial" pitchFamily="34" charset="0"/>
              <a:cs typeface="Arial" pitchFamily="34" charset="0"/>
            </a:rPr>
            <a:t>как, будто, словно, точно, как будто;</a:t>
          </a:r>
          <a:endParaRPr lang="ru-RU" sz="2800" kern="1200" dirty="0"/>
        </a:p>
      </dsp:txBody>
      <dsp:txXfrm rot="-5400000">
        <a:off x="1046242" y="1337930"/>
        <a:ext cx="8128708" cy="876660"/>
      </dsp:txXfrm>
    </dsp:sp>
    <dsp:sp modelId="{AE15F480-BDEE-418D-B930-0549AD3EECB1}">
      <dsp:nvSpPr>
        <dsp:cNvPr id="0" name=""/>
        <dsp:cNvSpPr/>
      </dsp:nvSpPr>
      <dsp:spPr>
        <a:xfrm rot="5400000">
          <a:off x="-224194" y="2827182"/>
          <a:ext cx="1494631" cy="1046242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6108"/>
        <a:ext cx="1046242" cy="448389"/>
      </dsp:txXfrm>
    </dsp:sp>
    <dsp:sp modelId="{B1A82AB5-47EE-4BD1-87CB-05D65D7584D0}">
      <dsp:nvSpPr>
        <dsp:cNvPr id="0" name=""/>
        <dsp:cNvSpPr/>
      </dsp:nvSpPr>
      <dsp:spPr>
        <a:xfrm rot="5400000">
          <a:off x="4648553" y="-999323"/>
          <a:ext cx="971510" cy="81761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научимся правильно строить сложные предложения</a:t>
          </a:r>
          <a:r>
            <a:rPr lang="ru-RU" sz="3000" kern="1200" dirty="0" smtClean="0"/>
            <a:t>.  </a:t>
          </a:r>
          <a:endParaRPr lang="ru-RU" sz="3000" kern="1200" dirty="0"/>
        </a:p>
      </dsp:txBody>
      <dsp:txXfrm rot="-5400000">
        <a:off x="1046242" y="2650413"/>
        <a:ext cx="8128708" cy="876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5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90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/>
              <a:t>Русский язык</a:t>
            </a:r>
            <a:endParaRPr sz="7400" dirty="0"/>
          </a:p>
        </p:txBody>
      </p:sp>
      <p:sp>
        <p:nvSpPr>
          <p:cNvPr id="4" name="object 4"/>
          <p:cNvSpPr txBox="1"/>
          <p:nvPr/>
        </p:nvSpPr>
        <p:spPr>
          <a:xfrm>
            <a:off x="1809720" y="2340422"/>
            <a:ext cx="7105680" cy="3647027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указать на причину действия? </a:t>
            </a:r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(2)</a:t>
            </a:r>
            <a:endParaRPr lang="ru-RU" sz="4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endParaRPr lang="ru-RU" sz="4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2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5" y="2402684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5725" y="4675260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3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3" y="130103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506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3" y="203416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84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448996" y="225637"/>
            <a:ext cx="1564832" cy="1434422"/>
          </a:xfrm>
          <a:prstGeom prst="rect">
            <a:avLst/>
          </a:prstGeom>
          <a:noFill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17" t="25781" r="18411" b="43945"/>
          <a:stretch>
            <a:fillRect/>
          </a:stretch>
        </p:blipFill>
        <p:spPr bwMode="auto">
          <a:xfrm>
            <a:off x="8220235" y="3103287"/>
            <a:ext cx="3447246" cy="3562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TextBox 27"/>
          <p:cNvSpPr txBox="1"/>
          <p:nvPr/>
        </p:nvSpPr>
        <p:spPr>
          <a:xfrm rot="20315817">
            <a:off x="9536842" y="4161524"/>
            <a:ext cx="1127264" cy="144567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lIns="87078" tIns="43539" rIns="87078" bIns="43539" rtlCol="0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т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ак как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7776" y="237379"/>
            <a:ext cx="9646024" cy="697193"/>
          </a:xfrm>
        </p:spPr>
        <p:txBody>
          <a:bodyPr/>
          <a:lstStyle/>
          <a:p>
            <a:r>
              <a:rPr lang="ru-RU" dirty="0" smtClean="0"/>
              <a:t>Упражнение 97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318" y="1062318"/>
            <a:ext cx="10170458" cy="23397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Расскажите о причине действия другим способом. Замените обстоятельство причины придаточным предложением.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Образец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Ибн Сина долго скитался по разным городам из-за преследований Махмуда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Газневи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– Ибн Сина долго скитался по разным городам из-за того, что Махмуд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Газневи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преследовал его.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0988" y="3186953"/>
            <a:ext cx="10358717" cy="33530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1. Академия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Мамуна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в Багдаде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прославилась, </a:t>
            </a:r>
            <a:r>
              <a:rPr lang="ru-RU" sz="3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благодаря тому что там работал аль-Хорезми</a:t>
            </a:r>
            <a:r>
              <a:rPr lang="ru-RU" sz="3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2. Самарканд стал центром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науки, </a:t>
            </a:r>
            <a:r>
              <a:rPr lang="ru-RU" sz="3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потому что там правил Улугбек.</a:t>
            </a:r>
            <a:endParaRPr lang="ru-RU" sz="3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3. Древний Хорезм хорошо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изучен, </a:t>
            </a:r>
            <a:r>
              <a:rPr lang="ru-RU" sz="3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благодаря тому что там вёл раскопки археолог Толстов.</a:t>
            </a:r>
            <a:endParaRPr lang="ru-RU" sz="3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4. Генетика долго не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развивалась, </a:t>
            </a:r>
            <a:r>
              <a:rPr lang="ru-RU" sz="3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из-за того что учёные ошибались.</a:t>
            </a:r>
            <a:endParaRPr lang="ru-RU" sz="3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5" name="AutoShape 2" descr="Генетика — Википедия"/>
          <p:cNvSpPr>
            <a:spLocks noChangeAspect="1" noChangeArrowheads="1"/>
          </p:cNvSpPr>
          <p:nvPr/>
        </p:nvSpPr>
        <p:spPr bwMode="auto">
          <a:xfrm>
            <a:off x="-304800" y="6902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Генетика — Википедия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6" r="7020"/>
          <a:stretch/>
        </p:blipFill>
        <p:spPr bwMode="auto">
          <a:xfrm>
            <a:off x="10869705" y="3077555"/>
            <a:ext cx="1196788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380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9518" y="365126"/>
            <a:ext cx="9834282" cy="84511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99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21340" y="1210237"/>
            <a:ext cx="10932459" cy="14119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Прочитайте предложения. Простые они или сложные? Дополните предложения союзами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потому что, за то что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или предлогами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340" y="2810435"/>
            <a:ext cx="10932460" cy="388620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работе его ценят … он опытный и аккуратный работник.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Я люблю фантастические романы … их увлекательные сюжеты.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На экзамене учитель хвалил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Ферузу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… правильный ответ.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Мне не нравится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Мумин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… он невнимательный и невежливый.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Солдата наградили … подвиг.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Не сердитесь на меня … я редко звоню вам. </a:t>
            </a:r>
          </a:p>
        </p:txBody>
      </p:sp>
    </p:spTree>
    <p:extLst>
      <p:ext uri="{BB962C8B-B14F-4D97-AF65-F5344CB8AC3E}">
        <p14:creationId xmlns:p14="http://schemas.microsoft.com/office/powerpoint/2010/main" val="1906675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9518" y="365126"/>
            <a:ext cx="9834282" cy="84511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99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21340" y="1210237"/>
            <a:ext cx="10932459" cy="14119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Прочитайте предложения. Простые они или сложные? Дополните предложения союзами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потому что, за то что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или предлогами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340" y="2810435"/>
            <a:ext cx="10932460" cy="388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На работе его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 ценят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опытный и аккуратный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работник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люблю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фантастические романы … их увлекательные сюжеты.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На экзамене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учител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ь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хвалил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Ферузу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… правильный ответ.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4. Мне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не нравится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Мумин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невнимательный и невежливый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5. Солдата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наградили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… подвиг.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Не сердитесь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меня …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 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редко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звоню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вам. 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54088" y="3107703"/>
            <a:ext cx="799421" cy="777061"/>
          </a:xfrm>
          <a:prstGeom prst="cub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850994" y="4125108"/>
            <a:ext cx="799421" cy="777061"/>
          </a:xfrm>
          <a:prstGeom prst="cub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36948" y="5304056"/>
            <a:ext cx="799421" cy="777061"/>
          </a:xfrm>
          <a:prstGeom prst="cub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28845" y="2033374"/>
            <a:ext cx="2624044" cy="777061"/>
          </a:xfrm>
          <a:prstGeom prst="cub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отому что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341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9518" y="365126"/>
            <a:ext cx="9834282" cy="84511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99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21340" y="1210237"/>
            <a:ext cx="10932459" cy="14119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Прочитайте предложения. Простые они или сложные? Дополните предложения союзами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потому что, за то что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или предлогами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340" y="2810435"/>
            <a:ext cx="10932460" cy="388620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работе его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ценят,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что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опытный и аккуратный работник.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Я люблю фантастические романы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их увлекательные сюжеты.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На экзамене учитель хвалил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Ферузу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правильный ответ.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Мне не нравится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Мумин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невнимательный и невежливый.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Солдата наградили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подвиг.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Не сердитесь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меня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 то, 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редко звоню вам. </a:t>
            </a:r>
          </a:p>
        </p:txBody>
      </p:sp>
    </p:spTree>
    <p:extLst>
      <p:ext uri="{BB962C8B-B14F-4D97-AF65-F5344CB8AC3E}">
        <p14:creationId xmlns:p14="http://schemas.microsoft.com/office/powerpoint/2010/main" val="625260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5995" y="1086835"/>
            <a:ext cx="6585817" cy="577116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62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98130" y="1195754"/>
            <a:ext cx="5181600" cy="337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Выполнить упражнение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98.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Прочитать раздел «Это надо знать».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19770973"/>
              </p:ext>
            </p:extLst>
          </p:nvPr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684141" y="1718861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048872" y="5435338"/>
            <a:ext cx="9473762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Никогда не отказывайтесь от малого в работе,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так как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из малого строится великое (И. Павлов).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529455" y="3803409"/>
            <a:ext cx="1472773" cy="256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81551" y="306108"/>
            <a:ext cx="11277600" cy="888599"/>
          </a:xfrm>
        </p:spPr>
        <p:txBody>
          <a:bodyPr>
            <a:norm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Сложноподчинённые предложения с придаточными причины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(s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abab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ergash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gapli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ergashgan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2729" y="1371600"/>
            <a:ext cx="10192871" cy="22187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Придаточные предложения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причины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отвечают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вопросы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почему? по какой причине? отчего?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Они присоединяются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главному предложению с помощью союзов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что, оттого что, так как, ибо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657768" y="3317898"/>
            <a:ext cx="1341926" cy="233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0" y="81580"/>
            <a:ext cx="1021976" cy="936807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021976" y="3767258"/>
            <a:ext cx="83506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Наука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не законченная книга,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что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аждый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важный успех приносит новые вопросы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А.Эйнштейн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56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244103"/>
            <a:ext cx="2971800" cy="6165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Задание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6176" y="1825625"/>
            <a:ext cx="5683624" cy="3149787"/>
          </a:xfr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Опыт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прошёл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удачно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Санжар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запоминал всё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быстро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доме закрыли все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окна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не пошли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лабораторию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смог продолжить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образование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688106" cy="3149787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него была хорошая память.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началась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война.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гроза.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приборы работали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согласованно.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дверь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была закрыта.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862918" y="675947"/>
            <a:ext cx="2624044" cy="777061"/>
          </a:xfrm>
          <a:prstGeom prst="cub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отому что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92989" y="675946"/>
            <a:ext cx="1751826" cy="777061"/>
          </a:xfrm>
          <a:prstGeom prst="cub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ак как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4719919" y="4161997"/>
            <a:ext cx="1223682" cy="2128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 descr="ᐈ Шапка вектор, векторные картинки шапка выпускника | скачать на  Depositphotos®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2841" y="-386350"/>
            <a:ext cx="1751974" cy="1751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496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365126"/>
            <a:ext cx="9525000" cy="79132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107706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1) Опыт прошёл удачно,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 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 приборы работали согласованно.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Санжар запоминал всё быстро,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него была хорошая память.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В доме закрыли все окна,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была гроза.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Мы не пошли в лабораторию,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 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она была закрыта.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Он не смог продолжить образование,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началась война.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233213" y="4001294"/>
            <a:ext cx="1223682" cy="2128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78169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166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2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3048" y="1196789"/>
            <a:ext cx="11317940" cy="99508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Замените обстоятельство причины, выраженное существительным с предлогом, придаточным предложением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3048" y="3671046"/>
            <a:ext cx="9986681" cy="268072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Проехать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просёлочной дороге на машине было трудно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из-за дождя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Движение на дороге замедлилось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из-за густого тумана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Из-за задержки в пути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открытие праздника состоялось без нас.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24439" y="2808999"/>
            <a:ext cx="3147407" cy="777061"/>
          </a:xfrm>
          <a:prstGeom prst="cub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з-за того что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07024" y="2518903"/>
            <a:ext cx="1387991" cy="777061"/>
          </a:xfrm>
          <a:prstGeom prst="cub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з-за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299447" y="2191871"/>
            <a:ext cx="1304365" cy="1261153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178424" y="2191871"/>
            <a:ext cx="1425388" cy="1261153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718257" y="2216612"/>
            <a:ext cx="2624044" cy="777061"/>
          </a:xfrm>
          <a:prstGeom prst="cub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отому что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65664" y="2784974"/>
            <a:ext cx="1751826" cy="777061"/>
          </a:xfrm>
          <a:prstGeom prst="cub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ак как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4" descr="ᐈ Шапка вектор, векторные картинки шапка выпускника | скачать на  Depositphotos®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5664" y="1642916"/>
            <a:ext cx="1751974" cy="1751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040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166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2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3048" y="1196789"/>
            <a:ext cx="11317940" cy="99508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Замените обстоятельство причины, выраженное существительным с предлогом, придаточным предложением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8200" y="2420471"/>
            <a:ext cx="10515600" cy="375649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Проехать по просёлочной дороге на машине было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трудно,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из-за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того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начался дождь. 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Движение на дороге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замедлилось,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что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был густой туман.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 как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была задержка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пути,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открытие праздника состоялось без нас.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Так как мы задержались в пути,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открытие праздника состоялось без нас. 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130118" y="3933397"/>
            <a:ext cx="1223682" cy="2128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41398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5553" y="378573"/>
            <a:ext cx="4975412" cy="84511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Предлоги и союзы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199529" cy="2423646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из-за</a:t>
            </a:r>
          </a:p>
          <a:p>
            <a:pPr marL="0" indent="0" algn="ctr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лагодаря</a:t>
            </a:r>
          </a:p>
          <a:p>
            <a:pPr marL="0" indent="0" algn="ctr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следствие</a:t>
            </a:r>
          </a:p>
          <a:p>
            <a:pPr marL="0" indent="0" algn="ctr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виду</a:t>
            </a:r>
          </a:p>
          <a:p>
            <a:pPr marL="0" indent="0" algn="ctr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результате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2423646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з-за того что</a:t>
            </a:r>
          </a:p>
          <a:p>
            <a:pPr marL="0" indent="0" algn="ctr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лагодаря тому что</a:t>
            </a:r>
          </a:p>
          <a:p>
            <a:pPr marL="0" indent="0" algn="ctr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следствие того что</a:t>
            </a:r>
          </a:p>
          <a:p>
            <a:pPr marL="0" indent="0" algn="ctr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виду того что</a:t>
            </a:r>
          </a:p>
          <a:p>
            <a:pPr marL="0" indent="0" algn="ctr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результате того что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0305" y="4589603"/>
            <a:ext cx="1102658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Из-за завоеваний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караханид</a:t>
            </a:r>
            <a:r>
              <a:rPr lang="ru-RU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газневид</a:t>
            </a:r>
            <a:r>
              <a:rPr lang="ru-RU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Ибн Сина долго жил вдали от Родины. – </a:t>
            </a:r>
            <a:r>
              <a:rPr 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Из-за того что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караханид</a:t>
            </a:r>
            <a:r>
              <a:rPr lang="ru-RU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газневид</a:t>
            </a:r>
            <a:r>
              <a:rPr lang="ru-RU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завоевали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Бухару и Хорезм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Ибн Сина долго жил вдали от Родины.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5291418" y="2461236"/>
            <a:ext cx="1223682" cy="2128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 descr="ᐈ Шапка вектор, векторные картинки шапка выпускника | скачать на  Depositphotos®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0026" y="2161461"/>
            <a:ext cx="1751974" cy="1751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954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7776" y="237379"/>
            <a:ext cx="9646024" cy="697193"/>
          </a:xfrm>
        </p:spPr>
        <p:txBody>
          <a:bodyPr/>
          <a:lstStyle/>
          <a:p>
            <a:r>
              <a:rPr lang="ru-RU" dirty="0" smtClean="0"/>
              <a:t>Упражнение 97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7224" y="986549"/>
            <a:ext cx="9538447" cy="23397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Расскажите о причине действия другим способом.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Замените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обстоятельство причины придаточным предложением.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Образец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Ибн Сина долго скитался по разным городам из-за преследований Махмуда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Газневи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– Ибн Сина долго скитался по разным городам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из-за того, 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Махмуд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Газневи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преследовал его.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6517" y="3378314"/>
            <a:ext cx="10842812" cy="328780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1. Академия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Мамуна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в Багдаде прославилась </a:t>
            </a:r>
            <a:r>
              <a:rPr lang="ru-RU" sz="3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благодаря работе аль-Хорезми.</a:t>
            </a:r>
          </a:p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2. Самарканд стал центром науки </a:t>
            </a:r>
            <a:r>
              <a:rPr lang="ru-RU" sz="3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благодаря правлению Улугбека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3. Древний Хорезм хорошо изучен </a:t>
            </a:r>
            <a:r>
              <a:rPr lang="ru-RU" sz="3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благодаря раскопкам археолога Толстова.</a:t>
            </a:r>
          </a:p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4. Генетика долго не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развивалась </a:t>
            </a:r>
            <a:r>
              <a:rPr lang="ru-RU" sz="3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из-за ошибочных взглядов учёных.</a:t>
            </a:r>
          </a:p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9912550" y="3671219"/>
            <a:ext cx="1878452" cy="584775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работал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9912550" y="4394084"/>
            <a:ext cx="1683632" cy="584775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С.А. Яценко. Самая большая археологическая экспедиция в СССР (Хорезмская  экспедиция С.П. Толстов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515" y="26873"/>
            <a:ext cx="2847702" cy="191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6770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3303</TotalTime>
  <Words>933</Words>
  <Application>Microsoft Office PowerPoint</Application>
  <PresentationFormat>Широкоэкранный</PresentationFormat>
  <Paragraphs>116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Русский язык</vt:lpstr>
      <vt:lpstr>Сегодня на уроке</vt:lpstr>
      <vt:lpstr>Презентация PowerPoint</vt:lpstr>
      <vt:lpstr>Задание 1</vt:lpstr>
      <vt:lpstr>Проверим!</vt:lpstr>
      <vt:lpstr>Задание 2</vt:lpstr>
      <vt:lpstr>Задание 2</vt:lpstr>
      <vt:lpstr>Предлоги и союзы</vt:lpstr>
      <vt:lpstr>Упражнение 97</vt:lpstr>
      <vt:lpstr>Упражнение 97</vt:lpstr>
      <vt:lpstr>Упражнение 99</vt:lpstr>
      <vt:lpstr>Упражнение 99</vt:lpstr>
      <vt:lpstr>Упражнение 99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442</cp:revision>
  <dcterms:created xsi:type="dcterms:W3CDTF">2018-08-03T11:59:51Z</dcterms:created>
  <dcterms:modified xsi:type="dcterms:W3CDTF">2021-01-24T19:19:38Z</dcterms:modified>
</cp:coreProperties>
</file>