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365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B6E"/>
    <a:srgbClr val="F1D18A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-66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образа действия,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союзах и союзных словах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что, чтобы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, 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как, будто, словно, точно, как будто;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0" y="2340422"/>
            <a:ext cx="6433947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указать на способ совершения действия? </a:t>
            </a:r>
          </a:p>
          <a:p>
            <a:pPr marL="13031"/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007959" y="2574388"/>
            <a:ext cx="3789911" cy="391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9418851" y="3806283"/>
            <a:ext cx="1135997" cy="7897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3218" y="1463040"/>
            <a:ext cx="9762979" cy="48827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Придаточное образа действия может стоять перед главным предложением, внутри главного и после него.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подключили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прибор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посоветовал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проектировщик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[    так], (как   ).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посоветовал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учёный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работали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(Как  ), [так   ],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работали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советовал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добились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хороших результатов.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[  так, (как   ),   ].</a:t>
            </a:r>
          </a:p>
          <a:p>
            <a:endParaRPr lang="ru-RU" dirty="0"/>
          </a:p>
        </p:txBody>
      </p:sp>
      <p:pic>
        <p:nvPicPr>
          <p:cNvPr id="43010" name="Picture 2" descr="Прибор для измерения параметров однофазной цепи в режиме короткого  замыкания &quot;Вектор&quot; / Опытно-конструкторские разработки / Наука / Об  институте / Московский институт энергобезопасности и энергосбере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1943" y="3806801"/>
            <a:ext cx="1898309" cy="2511610"/>
          </a:xfrm>
          <a:prstGeom prst="rect">
            <a:avLst/>
          </a:prstGeom>
          <a:noFill/>
        </p:spPr>
      </p:pic>
      <p:pic>
        <p:nvPicPr>
          <p:cNvPr id="43012" name="Picture 4" descr="Измерители сопротивления петли фаза-нол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1516" y="0"/>
            <a:ext cx="2210484" cy="2487402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101" y="1530204"/>
            <a:ext cx="10528495" cy="3323150"/>
          </a:xfrm>
        </p:spPr>
        <p:txBody>
          <a:bodyPr>
            <a:normAutofit/>
          </a:bodyPr>
          <a:lstStyle/>
          <a:p>
            <a:r>
              <a:rPr lang="uz-Cyrl-UZ" dirty="0" smtClean="0">
                <a:latin typeface="Arial" pitchFamily="34" charset="0"/>
                <a:cs typeface="Arial" pitchFamily="34" charset="0"/>
              </a:rPr>
              <a:t>Нужно отличать придаточные образа действия от придаточных изъяснительных.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uz-Cyrl-UZ" i="1" u="sng" dirty="0" smtClean="0">
                <a:latin typeface="Arial" pitchFamily="34" charset="0"/>
                <a:cs typeface="Arial" pitchFamily="34" charset="0"/>
              </a:rPr>
              <a:t>Конструктор</a:t>
            </a:r>
            <a:r>
              <a:rPr lang="uz-Cyrl-UZ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b="1" i="1" u="dbl" dirty="0" smtClean="0">
                <a:latin typeface="Arial" pitchFamily="34" charset="0"/>
                <a:cs typeface="Arial" pitchFamily="34" charset="0"/>
              </a:rPr>
              <a:t>объяснил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z-Cyrl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что?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uz-Cyrl-UZ" b="1" u="dotDotDash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u="dbl" dirty="0" smtClean="0">
                <a:latin typeface="Arial" pitchFamily="34" charset="0"/>
                <a:cs typeface="Arial" pitchFamily="34" charset="0"/>
              </a:rPr>
              <a:t>работает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u="sng" dirty="0" smtClean="0">
                <a:latin typeface="Arial" pitchFamily="34" charset="0"/>
                <a:cs typeface="Arial" pitchFamily="34" charset="0"/>
              </a:rPr>
              <a:t>двигатель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.  – придаточное изъяснительное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[ ], (как ).</a:t>
            </a:r>
          </a:p>
          <a:p>
            <a:r>
              <a:rPr lang="ru-RU" i="1" u="sng" dirty="0" smtClean="0">
                <a:latin typeface="Arial" pitchFamily="34" charset="0"/>
                <a:cs typeface="Arial" pitchFamily="34" charset="0"/>
              </a:rPr>
              <a:t>Двигатель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работал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объяснил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конструктор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– придаточное образа действия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[ так], (как ).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93034" y="365125"/>
            <a:ext cx="9060766" cy="98537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Правильно задавайте вопрос!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45058" name="Picture 2" descr="Двигатель | Премиум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9428" y="3962182"/>
            <a:ext cx="3582572" cy="289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784" y="365126"/>
            <a:ext cx="9736015" cy="10416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83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5830" y="1178512"/>
            <a:ext cx="10542564" cy="1072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Прочитайте текст. На какие вопросы отвечают предложения с союзом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? Какие это предложения?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6098" y="2194561"/>
            <a:ext cx="7132320" cy="263065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Сегодня невозможно представить,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люди жили без сотового телефона, без электричества, без автомобиля, без антибиотиков.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Люди уже не могут жить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так, 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жили они несколько веков назад.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7821636" y="2166424"/>
            <a:ext cx="107857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974036" y="3922540"/>
            <a:ext cx="1047917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Продажа Сотовых Телефонов Оригинальный ULCOOL V6 V66 Роскошный Сотовый  Телефон Супер Мини Ультратонкий Телефон С MP3 Bluetooth 1.67 Дюймов  Пылезащитный Ударопрочный Мобильный Телефон Сотовые Телефоны Каталог От  Unitedtech, 2 415 руб. | Ru.Dhgate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1452" y="4527452"/>
            <a:ext cx="2330548" cy="2330548"/>
          </a:xfrm>
          <a:prstGeom prst="rect">
            <a:avLst/>
          </a:prstGeom>
          <a:noFill/>
        </p:spPr>
      </p:pic>
      <p:pic>
        <p:nvPicPr>
          <p:cNvPr id="5124" name="Picture 4" descr="Эксперт Минздрава призвал не принимать антибиотики для профилактики  COVID-19 – Москва 24, 23.10.2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41978" y="2110154"/>
            <a:ext cx="2850022" cy="210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151" y="436098"/>
            <a:ext cx="8820443" cy="5740865"/>
          </a:xfrm>
        </p:spPr>
        <p:txBody>
          <a:bodyPr/>
          <a:lstStyle/>
          <a:p>
            <a:pPr>
              <a:buNone/>
            </a:pPr>
            <a:r>
              <a:rPr lang="uz-Cyrl-UZ" dirty="0" smtClean="0"/>
              <a:t> 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Современные технологии, изменившие мир – результаты научных открытий. Наука всегда имела и имеет важное значение. Открытия учёных помогают укрепить здоровье людей, решить продовольственные проблемы, обеспечить оборону государства.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z-Cyrl-UZ" dirty="0" smtClean="0">
                <a:latin typeface="Arial" pitchFamily="34" charset="0"/>
                <a:cs typeface="Arial" pitchFamily="34" charset="0"/>
              </a:rPr>
              <a:t>   Эффективность исследований зависит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от того, 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действуют научно-исследовательские институты и Академия наук. Академия Мамуна в Хорезме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Академия Улугбека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работали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так, 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не работала ни одна научная школа другой страны.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017391" y="3010485"/>
            <a:ext cx="167411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 чего?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944707" y="3992878"/>
            <a:ext cx="1047917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Arial" pitchFamily="34" charset="0"/>
                <a:cs typeface="Arial" pitchFamily="34" charset="0"/>
              </a:rPr>
              <a:t>как?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1056348" y="3165231"/>
            <a:ext cx="1135652" cy="1041009"/>
          </a:xfrm>
          <a:prstGeom prst="rect">
            <a:avLst/>
          </a:prstGeom>
          <a:noFill/>
        </p:spPr>
      </p:pic>
      <p:pic>
        <p:nvPicPr>
          <p:cNvPr id="4098" name="Picture 2" descr="Дом Мудрости в Багдаде. История науки Халифа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5564" y="0"/>
            <a:ext cx="3596436" cy="2757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206" y="365125"/>
            <a:ext cx="9440594" cy="7321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80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209823"/>
            <a:ext cx="10978663" cy="1716258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Расскажите о том, </a:t>
            </a: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проходят научные исследования. По образцу из двух простых предложений составьте сложное с придаточным образа действия.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Образец: Прибор работал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тихо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Мы с трудом его слышали. – Прибор работал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тихо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мы с трудом его слышали.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7286" y="3305908"/>
            <a:ext cx="8342142" cy="28710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Опыт шел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долго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Экспериментаторы очень устали.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Выходить в Интернет на новом компьютере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удобно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Мы работали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 ним весь вечер.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3. Археологи вели раскопки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внимательно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Скоро у них было много артефактов.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1026" name="Picture 2" descr="Изображения Археолог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426" y="3345047"/>
            <a:ext cx="3989574" cy="3294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01464" y="281354"/>
            <a:ext cx="26557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 …., что 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2349305" y="2954215"/>
            <a:ext cx="253218" cy="42203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250874" y="4302369"/>
            <a:ext cx="253218" cy="42203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4879145" y="4600135"/>
            <a:ext cx="241495" cy="335280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206" y="365125"/>
            <a:ext cx="4656406" cy="7321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01" y="2841673"/>
            <a:ext cx="10494499" cy="3461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Опыт шел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долго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экспериментаторы очень устали.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Выходить в Интернет на новом компьютере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удобно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что мы работали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 ним весь вечер.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3. Археологи вели раскопки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внимательно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скоро у них было много артефактов.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37890" name="Picture 2" descr="Planning for the Future - The Kitchen S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975" y="196072"/>
            <a:ext cx="3981157" cy="2481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849" y="1177169"/>
            <a:ext cx="6217849" cy="5448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50212" y="1305120"/>
            <a:ext cx="5181600" cy="1564689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86. Перевести предложения   на русский язык.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50498" y="5435338"/>
            <a:ext cx="917213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Аппаратура работала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так, как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обещал конструктор.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2" y="365125"/>
            <a:ext cx="9595338" cy="8024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369" y="1322363"/>
            <a:ext cx="7765366" cy="485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учёный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olim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опыт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tajriba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езультат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natija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открытие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kashfiyot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исследование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tadqiqot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прибор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asbob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показание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ko‘rsatish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эффективный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samarali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научно-исследовательский -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ilmiy-tadqiqiy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экспериментатор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tajriba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o‘tkazuvchi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olim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362540" cy="1248989"/>
          </a:xfrm>
          <a:prstGeom prst="rect">
            <a:avLst/>
          </a:prstGeom>
          <a:noFill/>
        </p:spPr>
      </p:pic>
      <p:pic>
        <p:nvPicPr>
          <p:cNvPr id="39938" name="Picture 2" descr="Ученый делает эксперимент в научной лаборатории | Бесплатно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6007" y="459910"/>
            <a:ext cx="4304299" cy="4098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92910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81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470" y="1220713"/>
            <a:ext cx="10641037" cy="148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какой вопрос отвечают выделенные слова? Какая это часть речи? Какой член предложения?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Образец: Новый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прибор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 </a:t>
            </a:r>
            <a:r>
              <a:rPr lang="ru-RU" b="1" u="dotDash" dirty="0" smtClean="0">
                <a:latin typeface="Arial" pitchFamily="34" charset="0"/>
                <a:cs typeface="Arial" pitchFamily="34" charset="0"/>
              </a:rPr>
              <a:t>отлично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(наречие).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" y="2785403"/>
            <a:ext cx="8412480" cy="3433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Эксперимент прошёл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удачно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Профессор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гордостью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говорил об успехах коллег.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Лаборант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молча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следил за показаниями барометра.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Студенты прочитали учебник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 корки до корки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1026" name="Picture 2" descr="Мультфильм девочка делает химический эксперимент | Премиум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2945" y="3080824"/>
            <a:ext cx="3073579" cy="300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92910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81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470" y="1220713"/>
            <a:ext cx="10641037" cy="148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какой вопрос отвечают выделенные слова? Какая это часть речи? Какой член предложения?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Образец: Новый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прибор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 </a:t>
            </a:r>
            <a:r>
              <a:rPr lang="ru-RU" b="1" u="dotDash" dirty="0" smtClean="0">
                <a:latin typeface="Arial" pitchFamily="34" charset="0"/>
                <a:cs typeface="Arial" pitchFamily="34" charset="0"/>
              </a:rPr>
              <a:t>отлично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(наречие).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" y="2785403"/>
            <a:ext cx="8412480" cy="3433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Эксперимент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прошёл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удачно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(наречие)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Профессор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с гордостью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говорил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 успехах коллег.   (существительное с предлогом)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Лаборант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молч</a:t>
            </a:r>
            <a:r>
              <a:rPr lang="ru-RU" b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следил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показаниями барометра.    (деепричастие)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Студенты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прочитали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учебник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от корки до корки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 (фразеологизм)</a:t>
            </a: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9144000" y="2940147"/>
            <a:ext cx="1324247" cy="58477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как?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3496" y="4220308"/>
            <a:ext cx="337624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обстоятельства образа действия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102" y="365125"/>
            <a:ext cx="9046698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корки до корки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Что означает выражение &quot;от корки до корки&quot;? Vove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1814" y="2339070"/>
            <a:ext cx="3487957" cy="2523485"/>
          </a:xfrm>
          <a:prstGeom prst="rect">
            <a:avLst/>
          </a:prstGeom>
          <a:noFill/>
        </p:spPr>
      </p:pic>
      <p:pic>
        <p:nvPicPr>
          <p:cNvPr id="37892" name="Picture 4" descr="От корки до кор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301" t="5039" r="20787" b="10412"/>
          <a:stretch>
            <a:fillRect/>
          </a:stretch>
        </p:blipFill>
        <p:spPr bwMode="auto">
          <a:xfrm>
            <a:off x="7056945" y="2602523"/>
            <a:ext cx="5135055" cy="4009292"/>
          </a:xfrm>
          <a:prstGeom prst="rect">
            <a:avLst/>
          </a:prstGeom>
          <a:noFill/>
        </p:spPr>
      </p:pic>
      <p:pic>
        <p:nvPicPr>
          <p:cNvPr id="37894" name="Picture 6" descr="Разработка урока по теме: &quot;Фразеологизмы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319" y="2645505"/>
            <a:ext cx="3516093" cy="3861096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0" y="365125"/>
            <a:ext cx="4332849" cy="5633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82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778" y="911225"/>
            <a:ext cx="11175609" cy="17897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какой вопрос отвечают придаточные? Какое указательное слово стоит в главном предложении? Какие союзы и союзные слова сочетаются с ним? Где может стоять придаточное образа действия?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775" y="2644726"/>
            <a:ext cx="11197883" cy="3532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поставил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прибор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чтобы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его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стрелка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была видна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всем.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[ так  ], (чтобы  ).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его </a:t>
            </a:r>
            <a:r>
              <a:rPr lang="ru-RU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уважали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любил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отдыхать.  [ так, (что ),   ].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просил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рофессор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(как?) ассистент всё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сделал.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(как ), [ так ].</a:t>
            </a: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1"/>
            <a:ext cx="997532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754539" y="4509975"/>
            <a:ext cx="1034188" cy="179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7625"/>
            <a:ext cx="8904849" cy="5839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Придаточные предложения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образа действия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отвечают на вопросы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как? каким образом?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главном предложении обычно стоит указательное слово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Придаточные образа действия соединяются с главным при помощи союзов и союзных слов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как, что, чтобы, будто, как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будто, словно, точно.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Они вносят в предложение дополнительные оттенки значения.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Как, словно, точно, как будто, будто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указывают на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Он мечтал служить науке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же беззаветно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служил ей Ибн Сина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Минералы в витрине расположили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будто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лежат на месте находки.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9938" name="Picture 2" descr="Карта для минерал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5737" y="3768560"/>
            <a:ext cx="3706264" cy="2758849"/>
          </a:xfrm>
          <a:prstGeom prst="rect">
            <a:avLst/>
          </a:prstGeom>
          <a:noFill/>
        </p:spPr>
      </p:pic>
      <p:sp>
        <p:nvSpPr>
          <p:cNvPr id="39940" name="AutoShape 4" descr="Мудрость сквозь века. Абу Али ибн Сина | Uzbekista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Мудрость сквозь века. Абу Али ибн Сина | Uzbekista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 l="35572" t="20577" r="37506" b="24231"/>
          <a:stretch>
            <a:fillRect/>
          </a:stretch>
        </p:blipFill>
        <p:spPr bwMode="auto">
          <a:xfrm>
            <a:off x="9055297" y="0"/>
            <a:ext cx="3136703" cy="36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7946963" y="0"/>
            <a:ext cx="1197038" cy="109728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645579" y="5042743"/>
            <a:ext cx="865376" cy="15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5760" y="393894"/>
            <a:ext cx="7906044" cy="609131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Союз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вносит оттенок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следствия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xulosa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В главной части обычно стоит наречие образа действия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Исследования шли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 успешно, что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учёные надеялись быстро закончить работу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в придаточном используется союз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чтобы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наречие образа действия не нужно, предложение имеет оттенок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maqsad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Приборы установили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так, чтобы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контролёр видел их показания.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1988" name="Picture 4" descr="Ученый женщины смотря через микроскоп и запись вектор Иллюстрация вектора -  иллюстрации насчитывающей микроскоп, женщины: 1217499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5760" y="0"/>
            <a:ext cx="4206240" cy="4206240"/>
          </a:xfrm>
          <a:prstGeom prst="rect">
            <a:avLst/>
          </a:prstGeom>
          <a:noFill/>
        </p:spPr>
      </p:pic>
      <p:pic>
        <p:nvPicPr>
          <p:cNvPr id="41990" name="Picture 6" descr="Прибор измерительный МК47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4000500"/>
            <a:ext cx="3886200" cy="2857500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7401632" y="0"/>
            <a:ext cx="1362540" cy="1248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5902" y="14489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484" y="468219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938</Words>
  <Application>Microsoft Office PowerPoint</Application>
  <PresentationFormat>Произвольный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Русский язык</vt:lpstr>
      <vt:lpstr>Сегодня на уроке</vt:lpstr>
      <vt:lpstr>Словарная работа</vt:lpstr>
      <vt:lpstr>Упражнение 81</vt:lpstr>
      <vt:lpstr>Упражнение 81</vt:lpstr>
      <vt:lpstr>От корки до корки</vt:lpstr>
      <vt:lpstr>Упражнение 82</vt:lpstr>
      <vt:lpstr>Слайд 8</vt:lpstr>
      <vt:lpstr>Слайд 9</vt:lpstr>
      <vt:lpstr>Слайд 10</vt:lpstr>
      <vt:lpstr>Правильно задавайте вопрос!</vt:lpstr>
      <vt:lpstr>Упражнение 83</vt:lpstr>
      <vt:lpstr>Слайд 13</vt:lpstr>
      <vt:lpstr>Упражнение 80</vt:lpstr>
      <vt:lpstr>Проверим!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365</cp:revision>
  <dcterms:created xsi:type="dcterms:W3CDTF">2018-08-03T11:59:51Z</dcterms:created>
  <dcterms:modified xsi:type="dcterms:W3CDTF">2021-01-09T16:51:23Z</dcterms:modified>
</cp:coreProperties>
</file>