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06" r:id="rId4"/>
    <p:sldId id="307" r:id="rId5"/>
    <p:sldId id="301" r:id="rId6"/>
    <p:sldId id="310" r:id="rId7"/>
    <p:sldId id="311" r:id="rId8"/>
    <p:sldId id="312" r:id="rId9"/>
    <p:sldId id="314" r:id="rId10"/>
    <p:sldId id="313" r:id="rId11"/>
    <p:sldId id="316" r:id="rId12"/>
    <p:sldId id="315" r:id="rId13"/>
    <p:sldId id="317" r:id="rId14"/>
    <p:sldId id="318" r:id="rId15"/>
    <p:sldId id="320" r:id="rId16"/>
    <p:sldId id="319" r:id="rId17"/>
    <p:sldId id="321" r:id="rId18"/>
    <p:sldId id="322" r:id="rId19"/>
    <p:sldId id="300" r:id="rId20"/>
    <p:sldId id="29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сложноподчинённые предложения с придаточными места,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научимся правильно употреблять союзные слова в разных падежах</a:t>
          </a:r>
          <a:r>
            <a:rPr lang="ru-RU" dirty="0" smtClean="0"/>
            <a:t>.  </a:t>
          </a:r>
          <a:endParaRPr lang="ru-RU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союзных словах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где, куда, откуда;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узнали о сложноподчинённых предложениях    </a:t>
          </a:r>
          <a:r>
            <a:rPr lang="ru-RU" dirty="0" smtClean="0">
              <a:latin typeface="Arial" pitchFamily="34" charset="0"/>
              <a:cs typeface="Arial" pitchFamily="34" charset="0"/>
            </a:rPr>
            <a:t>с придаточными </a:t>
          </a:r>
          <a:r>
            <a:rPr lang="ru-RU" dirty="0" smtClean="0">
              <a:latin typeface="Arial" pitchFamily="34" charset="0"/>
              <a:cs typeface="Arial" pitchFamily="34" charset="0"/>
            </a:rPr>
            <a:t>места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научились правильно </a:t>
          </a:r>
          <a:r>
            <a:rPr lang="ru-RU" dirty="0" smtClean="0">
              <a:latin typeface="Arial" pitchFamily="34" charset="0"/>
              <a:cs typeface="Arial" pitchFamily="34" charset="0"/>
            </a:rPr>
            <a:t>употреблять указательные и </a:t>
          </a:r>
          <a:r>
            <a:rPr lang="ru-RU" dirty="0" smtClean="0">
              <a:latin typeface="Arial" pitchFamily="34" charset="0"/>
              <a:cs typeface="Arial" pitchFamily="34" charset="0"/>
            </a:rPr>
            <a:t>союзные </a:t>
          </a:r>
          <a:r>
            <a:rPr lang="ru-RU" dirty="0" smtClean="0">
              <a:latin typeface="Arial" pitchFamily="34" charset="0"/>
              <a:cs typeface="Arial" pitchFamily="34" charset="0"/>
            </a:rPr>
            <a:t>слова.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узнали о </a:t>
          </a:r>
          <a:r>
            <a:rPr lang="ru-RU" dirty="0" smtClean="0">
              <a:latin typeface="Arial" pitchFamily="34" charset="0"/>
              <a:cs typeface="Arial" pitchFamily="34" charset="0"/>
            </a:rPr>
            <a:t>союзных </a:t>
          </a:r>
          <a:r>
            <a:rPr lang="ru-RU" dirty="0" smtClean="0">
              <a:latin typeface="Arial" pitchFamily="34" charset="0"/>
              <a:cs typeface="Arial" pitchFamily="34" charset="0"/>
            </a:rPr>
            <a:t>словах </a:t>
          </a:r>
          <a:r>
            <a:rPr lang="ru-RU" b="1" i="1" dirty="0" smtClean="0">
              <a:latin typeface="Arial" pitchFamily="34" charset="0"/>
              <a:cs typeface="Arial" pitchFamily="34" charset="0"/>
            </a:rPr>
            <a:t>где, куда, откуда</a:t>
          </a:r>
          <a:r>
            <a:rPr lang="ru-RU" dirty="0" smtClean="0">
              <a:latin typeface="Arial" pitchFamily="34" charset="0"/>
              <a:cs typeface="Arial" pitchFamily="34" charset="0"/>
            </a:rPr>
            <a:t>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C1D9C-4F42-4147-B7DD-A4337C92BEB6}" type="presOf" srcId="{6BEDC9AA-044B-4694-8FA0-8107459DC424}" destId="{8045056B-CD9B-4059-AB9C-86B8C49B6E62}" srcOrd="0" destOrd="0" presId="urn:microsoft.com/office/officeart/2005/8/layout/chevron2"/>
    <dgm:cxn modelId="{0249A7C2-5718-4904-AF49-5EEBB06BD565}" type="presOf" srcId="{A7476718-B393-492D-A8E5-A3720C315562}" destId="{420A8239-7AED-4AB0-908E-6E272669F6A9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04F707-8DF2-458F-9231-B5FA53554BE5}" type="presOf" srcId="{D97BF2C5-FB17-4B76-A402-D8BEAAD05F1E}" destId="{AE15F480-BDEE-418D-B930-0549AD3EECB1}" srcOrd="0" destOrd="0" presId="urn:microsoft.com/office/officeart/2005/8/layout/chevron2"/>
    <dgm:cxn modelId="{C9EF00A0-ACEE-42AB-AAE8-4EBEA03EC070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F1383BB8-14D9-47C9-8B3B-15BAF931155B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48EDD6AE-407A-4E5C-8DC2-4CC630983A6B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6176D27D-F52B-41D8-BD64-4209BE0092B9}" type="presOf" srcId="{474E01CD-F9F2-47D5-9D2D-F4C63AEB8F65}" destId="{B1A82AB5-47EE-4BD1-87CB-05D65D7584D0}" srcOrd="0" destOrd="0" presId="urn:microsoft.com/office/officeart/2005/8/layout/chevron2"/>
    <dgm:cxn modelId="{AD88B4D9-05D7-4413-B969-245FF22BDF65}" type="presParOf" srcId="{50D2D7DE-5A40-4F1C-9143-D112BE76AF74}" destId="{8D9A0064-2DE8-41EA-992F-1C7D4E5341D1}" srcOrd="0" destOrd="0" presId="urn:microsoft.com/office/officeart/2005/8/layout/chevron2"/>
    <dgm:cxn modelId="{A758264B-DC4C-4432-9C71-1886B4C5F9FA}" type="presParOf" srcId="{8D9A0064-2DE8-41EA-992F-1C7D4E5341D1}" destId="{9DEB7F40-556C-4390-B584-65C54E6AC046}" srcOrd="0" destOrd="0" presId="urn:microsoft.com/office/officeart/2005/8/layout/chevron2"/>
    <dgm:cxn modelId="{A188C2F7-8199-43AD-B58F-825473727C03}" type="presParOf" srcId="{8D9A0064-2DE8-41EA-992F-1C7D4E5341D1}" destId="{1EECFA49-E099-49ED-B7B0-03C9F59B92DE}" srcOrd="1" destOrd="0" presId="urn:microsoft.com/office/officeart/2005/8/layout/chevron2"/>
    <dgm:cxn modelId="{BF60442B-9314-46FF-82AF-7E305775A087}" type="presParOf" srcId="{50D2D7DE-5A40-4F1C-9143-D112BE76AF74}" destId="{F423717B-52BC-4D5E-ACD2-FC8FAA5AB549}" srcOrd="1" destOrd="0" presId="urn:microsoft.com/office/officeart/2005/8/layout/chevron2"/>
    <dgm:cxn modelId="{A7C1E20A-995B-4F25-87AE-4903ABA9EC11}" type="presParOf" srcId="{50D2D7DE-5A40-4F1C-9143-D112BE76AF74}" destId="{39A95DF5-04B0-43BD-9771-A90E5FE350DF}" srcOrd="2" destOrd="0" presId="urn:microsoft.com/office/officeart/2005/8/layout/chevron2"/>
    <dgm:cxn modelId="{EB2E1B3E-D857-4A4A-AA87-4786B80CDF69}" type="presParOf" srcId="{39A95DF5-04B0-43BD-9771-A90E5FE350DF}" destId="{420A8239-7AED-4AB0-908E-6E272669F6A9}" srcOrd="0" destOrd="0" presId="urn:microsoft.com/office/officeart/2005/8/layout/chevron2"/>
    <dgm:cxn modelId="{A7D4FC31-BCF6-4E25-83B7-0B107677F4D1}" type="presParOf" srcId="{39A95DF5-04B0-43BD-9771-A90E5FE350DF}" destId="{8045056B-CD9B-4059-AB9C-86B8C49B6E62}" srcOrd="1" destOrd="0" presId="urn:microsoft.com/office/officeart/2005/8/layout/chevron2"/>
    <dgm:cxn modelId="{88FFA91A-9851-4E74-B41E-2DF9A0B2C689}" type="presParOf" srcId="{50D2D7DE-5A40-4F1C-9143-D112BE76AF74}" destId="{F0DE8A2F-67BE-4A33-8B04-C257AA172DDE}" srcOrd="3" destOrd="0" presId="urn:microsoft.com/office/officeart/2005/8/layout/chevron2"/>
    <dgm:cxn modelId="{17275F9F-E3F4-4C0D-824C-EF634088AFCF}" type="presParOf" srcId="{50D2D7DE-5A40-4F1C-9143-D112BE76AF74}" destId="{F20D8B40-1DAF-4661-A31A-B5FF80B024BB}" srcOrd="4" destOrd="0" presId="urn:microsoft.com/office/officeart/2005/8/layout/chevron2"/>
    <dgm:cxn modelId="{98FDCA0A-0C5B-4359-B9B2-17F9EEFB3049}" type="presParOf" srcId="{F20D8B40-1DAF-4661-A31A-B5FF80B024BB}" destId="{AE15F480-BDEE-418D-B930-0549AD3EECB1}" srcOrd="0" destOrd="0" presId="urn:microsoft.com/office/officeart/2005/8/layout/chevron2"/>
    <dgm:cxn modelId="{2E0C8EF6-CA4F-4989-B80F-52CB86ACBBB7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место и направление действия?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828177" y="3365825"/>
            <a:ext cx="1511239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где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22764"/>
            <a:ext cx="7245927" cy="48352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Интерьер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театра представляет собой своеобразный музей. Особенно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много посетителей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находятся 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орезмский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бухарский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залы.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Прошли годы, но зрители снова идут туда, где работали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любимые народом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Халима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Насырова,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Мукаррам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Тургунбаева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Берта Давыдова, Карим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Закиров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Галия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Измайлова, Бернара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Кариева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другие известные и за пределами Узбекистана артисты.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&quot;Щелкунчик&quot;. Фото Эльзары Музафаро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393" y="0"/>
            <a:ext cx="3048000" cy="2028826"/>
          </a:xfrm>
          <a:prstGeom prst="rect">
            <a:avLst/>
          </a:prstGeom>
          <a:noFill/>
        </p:spPr>
      </p:pic>
      <p:pic>
        <p:nvPicPr>
          <p:cNvPr id="33797" name="Picture 5" descr="Большой театр оперы и балета им. Алишера Наво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4930" y="1"/>
            <a:ext cx="5037069" cy="3352799"/>
          </a:xfrm>
          <a:prstGeom prst="rect">
            <a:avLst/>
          </a:prstGeom>
          <a:noFill/>
        </p:spPr>
      </p:pic>
      <p:pic>
        <p:nvPicPr>
          <p:cNvPr id="33799" name="Picture 7" descr="Галия Измайлова на сцене, 1951 г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212" y="0"/>
            <a:ext cx="2075007" cy="2005841"/>
          </a:xfrm>
          <a:prstGeom prst="rect">
            <a:avLst/>
          </a:prstGeom>
          <a:noFill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182674" cy="1084112"/>
          </a:xfrm>
          <a:prstGeom prst="rect">
            <a:avLst/>
          </a:prstGeom>
          <a:noFill/>
        </p:spPr>
      </p:pic>
      <p:pic>
        <p:nvPicPr>
          <p:cNvPr id="33803" name="Picture 11" descr="28 ЯНВАРЯ | Балет 24"/>
          <p:cNvPicPr>
            <a:picLocks noChangeAspect="1" noChangeArrowheads="1"/>
          </p:cNvPicPr>
          <p:nvPr/>
        </p:nvPicPr>
        <p:blipFill>
          <a:blip r:embed="rId6"/>
          <a:srcRect b="28471"/>
          <a:stretch>
            <a:fillRect/>
          </a:stretch>
        </p:blipFill>
        <p:spPr bwMode="auto">
          <a:xfrm>
            <a:off x="8258175" y="3369684"/>
            <a:ext cx="3933825" cy="348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6" y="365125"/>
            <a:ext cx="10051473" cy="81251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60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3962" y="1825625"/>
            <a:ext cx="7689274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Они назначили встречу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где находится театр имени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Алишера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Навои.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спросили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где находится Дворец международных форумов.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Экскурсовод показал нам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здание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где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нахо-дится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библиотека имени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Алишера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Навои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/>
          <a:srcRect l="12500" r="12500" b="31250"/>
          <a:stretch>
            <a:fillRect/>
          </a:stretch>
        </p:blipFill>
        <p:spPr bwMode="auto">
          <a:xfrm>
            <a:off x="0" y="-1"/>
            <a:ext cx="1239359" cy="1136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65418" y="4197929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какое?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3" y="2757055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чем?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7563" y="1357745"/>
            <a:ext cx="91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613564" y="1330036"/>
            <a:ext cx="2244436" cy="5237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687783" y="2784764"/>
            <a:ext cx="2244436" cy="5237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347855" y="4197927"/>
            <a:ext cx="2036618" cy="5237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0" name="Picture 2" descr="Достопримечательность Дворец Международных Форумов в Ташкенте (Узбекистан)  с фото и отзыв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3345" y="0"/>
            <a:ext cx="4128655" cy="275378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892" name="Picture 4" descr="Palace of International Forums »Uzbekistan«« — Ippolito Fleitz 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6513" y="2827433"/>
            <a:ext cx="4175488" cy="278365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вопрос нужно задать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728643"/>
            <a:ext cx="10356273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Они назначили встречу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…  придаточное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спросили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чём?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придаточное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изъяснительное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Экскурсовод показал нам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здание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какое?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придаточное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определительное.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40436"/>
            <a:ext cx="10515600" cy="9233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выбрать указательное слово?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0490" y="1396134"/>
            <a:ext cx="10370127" cy="1083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указательного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 зависит от значения глагола главного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527" y="2341418"/>
            <a:ext cx="2611582" cy="297872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ивёт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аботает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идит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находится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располагается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950527" y="2286000"/>
            <a:ext cx="2611582" cy="297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идёт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несёт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везёт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едет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летит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764" y="3172691"/>
            <a:ext cx="1123591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272" y="2590799"/>
            <a:ext cx="1319576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047018" y="3782291"/>
            <a:ext cx="1755501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оттуда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5749636"/>
            <a:ext cx="924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находиться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joylashtirmoq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565462" y="2601197"/>
            <a:ext cx="1093265" cy="1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64450" y="2462652"/>
            <a:ext cx="1268506" cy="22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4" y="185017"/>
            <a:ext cx="9885218" cy="9233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выбрать союзное слово?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6" y="1105188"/>
            <a:ext cx="11533911" cy="68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союзного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 зависит 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придаточног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предложения.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87237" y="1731818"/>
            <a:ext cx="3657599" cy="35606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ивёт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аботает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идит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находится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располагается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107383" y="1482437"/>
            <a:ext cx="4668982" cy="3823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идёт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несёт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везёт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едет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летит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527" y="3172691"/>
            <a:ext cx="1024024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346" y="2535382"/>
            <a:ext cx="1308470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079671" y="3422072"/>
            <a:ext cx="1744952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5749636"/>
            <a:ext cx="924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находиться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joylashtirmoq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915923" y="2684324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71055" y="267047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126" cy="9411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выбрать указательное и союзное слово?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2440" y="1825625"/>
            <a:ext cx="4609011" cy="171440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указательного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зависит от значения глагола главного предложения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47927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Выбор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союзного слова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зависит от глагола придаточного предложения.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1" y="1267096"/>
            <a:ext cx="1240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0" dirty="0" smtClean="0">
                <a:latin typeface="Arial" pitchFamily="34" charset="0"/>
                <a:cs typeface="Arial" pitchFamily="34" charset="0"/>
              </a:rPr>
              <a:t>[</a:t>
            </a:r>
            <a:endParaRPr lang="ru-RU" sz="1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1337" y="1419496"/>
            <a:ext cx="1206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126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1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780" y="1378725"/>
            <a:ext cx="801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600" dirty="0" smtClean="0">
                <a:latin typeface="Arial" pitchFamily="34" charset="0"/>
                <a:cs typeface="Arial" pitchFamily="34" charset="0"/>
              </a:rPr>
              <a:t>(</a:t>
            </a:r>
            <a:endParaRPr lang="ru-RU" sz="1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9589" y="1415141"/>
            <a:ext cx="709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79" y="3474107"/>
            <a:ext cx="6096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находится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 приходит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 приехал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58937" y="5050359"/>
            <a:ext cx="6483135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идёт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находится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летит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 приходит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плывёт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оттуда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приехал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Везёт                  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располагается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250905" y="1607128"/>
            <a:ext cx="608707" cy="105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31819" y="1676400"/>
            <a:ext cx="3144982" cy="2341417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ам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уда 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оттуда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35632" y="1427018"/>
            <a:ext cx="3108368" cy="30064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уда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откуда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7018" y="2964872"/>
            <a:ext cx="470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098505" y="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>
            <a:off x="3920836" y="2008909"/>
            <a:ext cx="3089564" cy="1662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34691" y="1967345"/>
            <a:ext cx="2964873" cy="8866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76255" y="1995055"/>
            <a:ext cx="2729345" cy="15794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934691" y="2327564"/>
            <a:ext cx="3117273" cy="3602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93127" y="2757055"/>
            <a:ext cx="2964873" cy="29094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184073" y="2258291"/>
            <a:ext cx="2715491" cy="116378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97927" y="3422073"/>
            <a:ext cx="2438400" cy="23552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3" name="Picture 1" descr="D:\клипарт\профессии\0_12b706_e9e43042_S.png"/>
          <p:cNvPicPr>
            <a:picLocks noChangeAspect="1" noChangeArrowheads="1"/>
          </p:cNvPicPr>
          <p:nvPr/>
        </p:nvPicPr>
        <p:blipFill>
          <a:blip r:embed="rId3"/>
          <a:srcRect r="43481"/>
          <a:stretch>
            <a:fillRect/>
          </a:stretch>
        </p:blipFill>
        <p:spPr bwMode="auto">
          <a:xfrm flipH="1">
            <a:off x="0" y="1925781"/>
            <a:ext cx="1830573" cy="3546764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4225636" y="2951018"/>
            <a:ext cx="2660073" cy="44334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62400" y="2743200"/>
            <a:ext cx="2757055" cy="99752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D:\клипарт\профессии\042312_14175697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9863" y="1717964"/>
            <a:ext cx="1824713" cy="3442854"/>
          </a:xfrm>
          <a:prstGeom prst="rect">
            <a:avLst/>
          </a:prstGeom>
          <a:noFill/>
        </p:spPr>
      </p:pic>
      <p:pic>
        <p:nvPicPr>
          <p:cNvPr id="3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365126"/>
            <a:ext cx="9469582" cy="784802"/>
          </a:xfrm>
        </p:spPr>
        <p:txBody>
          <a:bodyPr/>
          <a:lstStyle/>
          <a:p>
            <a:r>
              <a:rPr lang="ru-RU" dirty="0" smtClean="0"/>
              <a:t>Упражнение 61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2" y="1122218"/>
            <a:ext cx="9234055" cy="5470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придаточные предложения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союзными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словами 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Сарвар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жил там, … только на самолётах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Врач полетел туда, … его срочно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вызвали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Положите книги туда, … вы их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взяли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Все посмотрели туда, … он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указывал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 увидели покрытые снегом горы.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Она приехала оттуда, … недавно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возвратилась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Хадича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  <p:pic>
        <p:nvPicPr>
          <p:cNvPr id="6" name="Picture 1" descr="D:\клипарт\профессии\0_12b706_e9e43042_S.png"/>
          <p:cNvPicPr>
            <a:picLocks noChangeAspect="1" noChangeArrowheads="1"/>
          </p:cNvPicPr>
          <p:nvPr/>
        </p:nvPicPr>
        <p:blipFill>
          <a:blip r:embed="rId3"/>
          <a:srcRect r="43481"/>
          <a:stretch>
            <a:fillRect/>
          </a:stretch>
        </p:blipFill>
        <p:spPr bwMode="auto">
          <a:xfrm>
            <a:off x="9878292" y="2992581"/>
            <a:ext cx="1830573" cy="3546764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8950036" y="304801"/>
            <a:ext cx="3048000" cy="2410690"/>
          </a:xfrm>
          <a:prstGeom prst="wedgeRoundRectCallout">
            <a:avLst>
              <a:gd name="adj1" fmla="val -18560"/>
              <a:gd name="adj2" fmla="val 77443"/>
              <a:gd name="adj3" fmla="val 16667"/>
            </a:avLst>
          </a:prstGeo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союзного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 зависит 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придаточног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предложения.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365126"/>
            <a:ext cx="9469582" cy="784802"/>
          </a:xfrm>
        </p:spPr>
        <p:txBody>
          <a:bodyPr/>
          <a:lstStyle/>
          <a:p>
            <a:r>
              <a:rPr lang="ru-RU" dirty="0" smtClean="0"/>
              <a:t>Упражнение 61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2" y="1122218"/>
            <a:ext cx="9234055" cy="4017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Сарвар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жил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только на самолётах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Врач полетел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его срочно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вызвали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Положите книги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 их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взяли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Все посмотрели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указывал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 увидели покрытые снегом горы.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Она приехала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оттуда,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недавно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возвратилась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Хадича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  <p:pic>
        <p:nvPicPr>
          <p:cNvPr id="6" name="Picture 1" descr="D:\клипарт\профессии\0_12b706_e9e43042_S.png"/>
          <p:cNvPicPr>
            <a:picLocks noChangeAspect="1" noChangeArrowheads="1"/>
          </p:cNvPicPr>
          <p:nvPr/>
        </p:nvPicPr>
        <p:blipFill>
          <a:blip r:embed="rId3"/>
          <a:srcRect r="43481"/>
          <a:stretch>
            <a:fillRect/>
          </a:stretch>
        </p:blipFill>
        <p:spPr bwMode="auto">
          <a:xfrm>
            <a:off x="9878292" y="2992581"/>
            <a:ext cx="1830573" cy="3546764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8950036" y="304801"/>
            <a:ext cx="3048000" cy="2410690"/>
          </a:xfrm>
          <a:prstGeom prst="wedgeRoundRectCallout">
            <a:avLst>
              <a:gd name="adj1" fmla="val -18560"/>
              <a:gd name="adj2" fmla="val 77443"/>
              <a:gd name="adj3" fmla="val 16667"/>
            </a:avLst>
          </a:prstGeo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союзного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слова зависит 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глагола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придаточног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предложения.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29" y="1463040"/>
          <a:ext cx="9595261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8352" y="5460276"/>
            <a:ext cx="85300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Архитектор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Щусёв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построил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здание театра </a:t>
            </a:r>
            <a:r>
              <a:rPr lang="ru-RU" sz="2800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раньше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была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огромная базарная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площадь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0468" y="1525971"/>
            <a:ext cx="5181600" cy="305988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Выполнить упражнение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равильно дополнить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предложения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союзными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словами.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клипарт\профессии\084350_14193998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3272" y="1627909"/>
            <a:ext cx="2156831" cy="4620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863" y="208372"/>
            <a:ext cx="3851366" cy="8105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371" y="1423851"/>
            <a:ext cx="7104017" cy="318733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u="sng" dirty="0" smtClean="0"/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Праздник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состоится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в амфитеатре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Туристы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направились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к павильону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Из вестибюля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гости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прошли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в холл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32812" y="979714"/>
            <a:ext cx="91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309" y="3222171"/>
            <a:ext cx="11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1589" y="2146662"/>
            <a:ext cx="11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154" y="3191690"/>
            <a:ext cx="148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откуда?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Павильон Узбекистана на ВДНХ — Письма о Ташкен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3935" y="4316202"/>
            <a:ext cx="3739151" cy="23544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Холл отеля - Изображение Гостиница Узбекистан, Ташкент - Tripadvis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769" y="4318602"/>
            <a:ext cx="3541215" cy="2356518"/>
          </a:xfrm>
          <a:prstGeom prst="rect">
            <a:avLst/>
          </a:prstGeom>
          <a:noFill/>
        </p:spPr>
      </p:pic>
      <p:pic>
        <p:nvPicPr>
          <p:cNvPr id="9" name="Picture 4" descr="Амфитеатр с видом на залив появится у «Лахта Центр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2875" y="1364751"/>
            <a:ext cx="4429125" cy="2952751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5/53/Colosseum_in_Rome%2C_Italy_-_April_2007.jpg/120px-Colosseum_in_Rome%2C_Italy_-_April_2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160" y="-1"/>
            <a:ext cx="2820265" cy="1658983"/>
          </a:xfrm>
          <a:prstGeom prst="rect">
            <a:avLst/>
          </a:prstGeom>
          <a:noFill/>
        </p:spPr>
      </p:pic>
      <p:pic>
        <p:nvPicPr>
          <p:cNvPr id="12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425047" cy="1306286"/>
          </a:xfrm>
          <a:prstGeom prst="rect">
            <a:avLst/>
          </a:prstGeom>
          <a:noFill/>
        </p:spPr>
      </p:pic>
      <p:pic>
        <p:nvPicPr>
          <p:cNvPr id="12289" name="Picture 1" descr="D:\клипарт\профессии\0_e339d_6a475a7d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0071" y="4461163"/>
            <a:ext cx="1339273" cy="200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034" y="260623"/>
            <a:ext cx="4687389" cy="810532"/>
          </a:xfrm>
        </p:spPr>
        <p:txBody>
          <a:bodyPr/>
          <a:lstStyle/>
          <a:p>
            <a:r>
              <a:rPr lang="ru-RU" dirty="0" smtClean="0"/>
              <a:t>Упражнение 58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1182" y="2217512"/>
            <a:ext cx="9821091" cy="43513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никто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ссорится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дело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спорится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(где), [там ].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ветер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дует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колос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клонится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(куда), [ туда ].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растут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розы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растут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шипы. [ там, (где  ),  ].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ветер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оттуда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дождь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(откуда), [оттуда ].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31746" name="Picture 2" descr="ГОД МАЛОЙ РОДИНЫ. ГУО &quot;Средняя школа № 27 г. Гродн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7954" y="2416627"/>
            <a:ext cx="2107474" cy="1819343"/>
          </a:xfrm>
          <a:prstGeom prst="rect">
            <a:avLst/>
          </a:prstGeom>
          <a:noFill/>
        </p:spPr>
      </p:pic>
      <p:pic>
        <p:nvPicPr>
          <p:cNvPr id="31748" name="Picture 4" descr="Подарок «Красная роза» автору Геннадий Март - Литературный сайт Fabul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4446" y="4440008"/>
            <a:ext cx="2588804" cy="19319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2829" y="5955475"/>
            <a:ext cx="229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ип = колючка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3417718" y="1695795"/>
            <a:ext cx="2979638" cy="5617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750" name="Picture 6" descr="дома серии колосс - дома серии Коло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1860" y="0"/>
            <a:ext cx="3110140" cy="21978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163285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83" y="271272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9448" y="374468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" y="480277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2" name="Picture 8" descr="Типовая серия домов &quot;Колос&quot;, планировки &quot;Колос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3576" y="300445"/>
            <a:ext cx="1840588" cy="1805446"/>
          </a:xfrm>
          <a:prstGeom prst="rect">
            <a:avLst/>
          </a:prstGeom>
          <a:noFill/>
        </p:spPr>
      </p:pic>
      <p:sp>
        <p:nvSpPr>
          <p:cNvPr id="16" name="Выгнутая вверх стрелка 15"/>
          <p:cNvSpPr/>
          <p:nvPr/>
        </p:nvSpPr>
        <p:spPr>
          <a:xfrm flipH="1">
            <a:off x="2295500" y="2790304"/>
            <a:ext cx="2979638" cy="5617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1672046" y="4826922"/>
            <a:ext cx="2979638" cy="5617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H="1">
            <a:off x="1796737" y="3801686"/>
            <a:ext cx="2979638" cy="5617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805997" y="374072"/>
            <a:ext cx="716898" cy="12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04" y="0"/>
            <a:ext cx="9355183" cy="9666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СПП с придаточными места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83" y="809897"/>
            <a:ext cx="11482251" cy="58521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o‘rin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ergash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gapli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gaplar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Придаточные предложения места обозначают место действия, о котором говорится в главном предложении. Они отвечают на вопросы 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где? куда? откуда? 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Придаточные места присоединяются к главному с помощью </a:t>
            </a: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союзных слов-наречий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где, куда, откуда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В главном предложении может быть </a:t>
            </a: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указательное слово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там, туда, оттуда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i="1" u="sng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3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u="sng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u="dbl" dirty="0" smtClean="0">
                <a:latin typeface="Arial" pitchFamily="34" charset="0"/>
                <a:cs typeface="Arial" pitchFamily="34" charset="0"/>
              </a:rPr>
              <a:t>построил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dirty="0" err="1" smtClean="0">
                <a:latin typeface="Arial" pitchFamily="34" charset="0"/>
                <a:cs typeface="Arial" pitchFamily="34" charset="0"/>
              </a:rPr>
              <a:t>дворей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Сарай </a:t>
            </a:r>
            <a:r>
              <a:rPr lang="ru-RU" sz="3300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</a:t>
            </a:r>
            <a:r>
              <a:rPr lang="ru-RU" sz="3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300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sz="33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i="1" u="dbl" dirty="0" smtClean="0">
                <a:latin typeface="Arial" pitchFamily="34" charset="0"/>
                <a:cs typeface="Arial" pitchFamily="34" charset="0"/>
              </a:rPr>
              <a:t>жили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его </a:t>
            </a:r>
            <a:r>
              <a:rPr lang="ru-RU" sz="3300" i="1" u="sng" dirty="0" smtClean="0">
                <a:latin typeface="Arial" pitchFamily="34" charset="0"/>
                <a:cs typeface="Arial" pitchFamily="34" charset="0"/>
              </a:rPr>
              <a:t>предки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3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i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3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[ там], (где).</a:t>
            </a:r>
          </a:p>
          <a:p>
            <a:pPr>
              <a:buNone/>
            </a:pP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построил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дворей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Сарай </a:t>
            </a:r>
            <a:r>
              <a:rPr lang="ru-RU" sz="3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там, куда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он любил возвращаться после побед.</a:t>
            </a: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[там ], (куда).</a:t>
            </a:r>
          </a:p>
          <a:p>
            <a:pPr>
              <a:buNone/>
            </a:pP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Амир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Темур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построил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дворей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err="1" smtClean="0">
                <a:latin typeface="Arial" pitchFamily="34" charset="0"/>
                <a:cs typeface="Arial" pitchFamily="34" charset="0"/>
              </a:rPr>
              <a:t>Ак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Сарай </a:t>
            </a:r>
            <a:r>
              <a:rPr lang="ru-RU" sz="3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там, от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куда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он был родом.</a:t>
            </a:r>
            <a:r>
              <a:rPr lang="ru-RU" sz="33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3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[там ], (откуда).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211289" cy="1110343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72832" y="4457706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6310" y="1227515"/>
            <a:ext cx="9857508" cy="52564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Придаточное предложение может стоять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главного,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него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Навои находится в долине реки Заравшан,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раньше проходили только торговые караваны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[    ],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Там,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строители возводят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спортивный комплекс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недавно были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старые дома.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[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там, 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 ].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Где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когда-то гуляли пустынные ветры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архитекторы построили современный город Зарафшан.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[     ].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93958" y="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Северная часть города Наво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8908" y="2212252"/>
            <a:ext cx="2563091" cy="1922319"/>
          </a:xfrm>
          <a:prstGeom prst="rect">
            <a:avLst/>
          </a:prstGeom>
          <a:noFill/>
        </p:spPr>
      </p:pic>
      <p:pic>
        <p:nvPicPr>
          <p:cNvPr id="1028" name="Picture 4" descr="Зарафшан 13 мая 2020 (Узбекистан, Навои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5494" y="4231554"/>
            <a:ext cx="2526506" cy="1684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2764" y="263236"/>
            <a:ext cx="8384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Место придаточного предложения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211289" cy="111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727" y="323562"/>
            <a:ext cx="4447309" cy="812511"/>
          </a:xfrm>
        </p:spPr>
        <p:txBody>
          <a:bodyPr/>
          <a:lstStyle/>
          <a:p>
            <a:r>
              <a:rPr lang="ru-RU" dirty="0" smtClean="0"/>
              <a:t>Упражнение 59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889" y="1233056"/>
            <a:ext cx="6948055" cy="54448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центре Ташкента,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находится множество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архитектурных сооружений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стоит одно из уникальнейших зданий современной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архитектуры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Государственный академический театр оперы и балета имени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Алишера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Навои.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Здание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ГАБТа имени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Алишера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Навои построено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проекту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одного из лучших архитекторов ХХ века – академика А.В. Щусева. Оно было спроектировано ещё в 1934 году,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строительству приступили лишь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1943 году, а закончили – в 1947 году.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182674" cy="1084112"/>
          </a:xfrm>
          <a:prstGeom prst="rect">
            <a:avLst/>
          </a:prstGeom>
          <a:noFill/>
        </p:spPr>
      </p:pic>
      <p:pic>
        <p:nvPicPr>
          <p:cNvPr id="35842" name="Picture 2" descr="Большой театр имени Алишера Навои в Ташкен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7491" y="3167912"/>
            <a:ext cx="4673888" cy="350810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844" name="Picture 4" descr="Портрет из Юбилейного справочника Императорской Академии художеств (1914)"/>
          <p:cNvPicPr>
            <a:picLocks noChangeAspect="1" noChangeArrowheads="1"/>
          </p:cNvPicPr>
          <p:nvPr/>
        </p:nvPicPr>
        <p:blipFill>
          <a:blip r:embed="rId4"/>
          <a:srcRect b="17465"/>
          <a:stretch>
            <a:fillRect/>
          </a:stretch>
        </p:blipFill>
        <p:spPr bwMode="auto">
          <a:xfrm>
            <a:off x="8939357" y="321107"/>
            <a:ext cx="2286000" cy="231125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83526" y="748146"/>
            <a:ext cx="91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527" y="5112327"/>
            <a:ext cx="7841674" cy="17456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достигнут синтез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передовой науки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национальных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традиций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создавался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содружестве с народными мастерами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республики,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599710"/>
            <a:ext cx="131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акой?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4" name="Picture 8" descr="https://lh4.googleusercontent.com/-1gbNalVGYWU/T_zISr3Fs_I/AAAAAAAAIT8/cq8zHkjTDSc/s700/n_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327" y="0"/>
            <a:ext cx="6317673" cy="421479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3566268" y="263237"/>
            <a:ext cx="1182674" cy="1084112"/>
          </a:xfrm>
          <a:prstGeom prst="rect">
            <a:avLst/>
          </a:prstGeom>
          <a:noFill/>
        </p:spPr>
      </p:pic>
      <p:pic>
        <p:nvPicPr>
          <p:cNvPr id="34828" name="Picture 12" descr="https://lh3.googleusercontent.com/-Yzn8n1Wg_Ak/T_zL0BP-2oI/AAAAAAAAIc8/EB0t2Y7aJOw/s200/n_217.JPG"/>
          <p:cNvPicPr>
            <a:picLocks noChangeAspect="1" noChangeArrowheads="1"/>
          </p:cNvPicPr>
          <p:nvPr/>
        </p:nvPicPr>
        <p:blipFill>
          <a:blip r:embed="rId4"/>
          <a:srcRect b="26637"/>
          <a:stretch>
            <a:fillRect/>
          </a:stretch>
        </p:blipFill>
        <p:spPr bwMode="auto">
          <a:xfrm>
            <a:off x="2008909" y="1"/>
            <a:ext cx="3837709" cy="423377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830" name="Picture 14" descr="Приемы изготовления узоров. Словарь. Айвазовский Иван Константинови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0041" y="4223543"/>
            <a:ext cx="4201959" cy="2634457"/>
          </a:xfrm>
          <a:prstGeom prst="rect">
            <a:avLst/>
          </a:prstGeom>
          <a:noFill/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/>
          <a:srcRect l="27898" t="30871" r="55065" b="27083"/>
          <a:stretch>
            <a:fillRect/>
          </a:stretch>
        </p:blipFill>
        <p:spPr bwMode="auto">
          <a:xfrm>
            <a:off x="1" y="0"/>
            <a:ext cx="2066948" cy="28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 l="51963" t="26705" r="26953" b="35291"/>
          <a:stretch>
            <a:fillRect/>
          </a:stretch>
        </p:blipFill>
        <p:spPr bwMode="auto">
          <a:xfrm>
            <a:off x="0" y="2604233"/>
            <a:ext cx="2092038" cy="212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05744"/>
            <a:ext cx="8575964" cy="20089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Посетители театра могут пройти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туда, где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работали народные мастера, лауреаты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Государственной премии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Ширин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Ташпулат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Арсланкулов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Джалилов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их ученики.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2" y="3920837"/>
            <a:ext cx="112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куда?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https://tashkentpamyat.ru/userfiles/ystashirin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4" y="190405"/>
            <a:ext cx="1881043" cy="2691341"/>
          </a:xfrm>
          <a:prstGeom prst="rect">
            <a:avLst/>
          </a:prstGeom>
          <a:noFill/>
        </p:spPr>
      </p:pic>
      <p:pic>
        <p:nvPicPr>
          <p:cNvPr id="34826" name="Picture 10" descr="https://lh4.googleusercontent.com/-LVG1xONMYzM/T_zLTLl3G7I/AAAAAAAAIbc/zqPDJi4DwdY/s700/n_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0591" y="0"/>
            <a:ext cx="3401409" cy="5098472"/>
          </a:xfrm>
          <a:prstGeom prst="rect">
            <a:avLst/>
          </a:prstGeom>
          <a:noFill/>
        </p:spPr>
      </p:pic>
      <p:pic>
        <p:nvPicPr>
          <p:cNvPr id="36866" name="Picture 2" descr="Усто-Ширин Муродов (1880 - 1957) прославленный узбекский художник,резчик по  ганчу (ганчкор) Один из лучших мастеров своего времени."/>
          <p:cNvPicPr>
            <a:picLocks noChangeAspect="1" noChangeArrowheads="1"/>
          </p:cNvPicPr>
          <p:nvPr/>
        </p:nvPicPr>
        <p:blipFill>
          <a:blip r:embed="rId4"/>
          <a:srcRect l="12426" t="13900"/>
          <a:stretch>
            <a:fillRect/>
          </a:stretch>
        </p:blipFill>
        <p:spPr bwMode="auto">
          <a:xfrm>
            <a:off x="233628" y="0"/>
            <a:ext cx="2495077" cy="3546764"/>
          </a:xfrm>
          <a:prstGeom prst="rect">
            <a:avLst/>
          </a:prstGeom>
          <a:noFill/>
        </p:spPr>
      </p:pic>
      <p:sp>
        <p:nvSpPr>
          <p:cNvPr id="36868" name="AutoShape 4" descr="Арсланкулов Уста Ташпул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Арсланкулов Уста Ташпул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s://mytashkent.uz/wp-content/uploads/2019/10/q2-644x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2485" y="0"/>
            <a:ext cx="3598673" cy="3352800"/>
          </a:xfrm>
          <a:prstGeom prst="rect">
            <a:avLst/>
          </a:prstGeom>
          <a:noFill/>
        </p:spPr>
      </p:pic>
      <p:pic>
        <p:nvPicPr>
          <p:cNvPr id="36874" name="Picture 10" descr="Арсланкулов Уста Ташпула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7103" y="0"/>
            <a:ext cx="2532206" cy="3545088"/>
          </a:xfrm>
          <a:prstGeom prst="rect">
            <a:avLst/>
          </a:prstGeom>
          <a:noFill/>
        </p:spPr>
      </p:pic>
      <p:pic>
        <p:nvPicPr>
          <p:cNvPr id="1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/>
          <a:srcRect l="12500" r="12500" b="31250"/>
          <a:stretch>
            <a:fillRect/>
          </a:stretch>
        </p:blipFill>
        <p:spPr bwMode="auto">
          <a:xfrm>
            <a:off x="0" y="1"/>
            <a:ext cx="1057989" cy="969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923</Words>
  <Application>Microsoft Office PowerPoint</Application>
  <PresentationFormat>Произвольный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</vt:lpstr>
      <vt:lpstr>Сегодня на уроке</vt:lpstr>
      <vt:lpstr>Упражнение</vt:lpstr>
      <vt:lpstr>Упражнение 58</vt:lpstr>
      <vt:lpstr>СПП с придаточными места</vt:lpstr>
      <vt:lpstr>Слайд 6</vt:lpstr>
      <vt:lpstr>Упражнение 59</vt:lpstr>
      <vt:lpstr>Слайд 8</vt:lpstr>
      <vt:lpstr>Слайд 9</vt:lpstr>
      <vt:lpstr>Слайд 10</vt:lpstr>
      <vt:lpstr>Упражнение 60</vt:lpstr>
      <vt:lpstr>Какой вопрос нужно задать?</vt:lpstr>
      <vt:lpstr>Как выбрать указательное слово?</vt:lpstr>
      <vt:lpstr>Как выбрать союзное слово?</vt:lpstr>
      <vt:lpstr>Как выбрать указательное и союзное слово? </vt:lpstr>
      <vt:lpstr>Слайд 16</vt:lpstr>
      <vt:lpstr>Упражнение 61</vt:lpstr>
      <vt:lpstr>Упражнение 61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214</cp:revision>
  <dcterms:created xsi:type="dcterms:W3CDTF">2018-08-03T11:59:51Z</dcterms:created>
  <dcterms:modified xsi:type="dcterms:W3CDTF">2020-11-16T10:31:04Z</dcterms:modified>
</cp:coreProperties>
</file>