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2" r:id="rId3"/>
    <p:sldId id="306" r:id="rId4"/>
    <p:sldId id="307" r:id="rId5"/>
    <p:sldId id="301" r:id="rId6"/>
    <p:sldId id="310" r:id="rId7"/>
    <p:sldId id="311" r:id="rId8"/>
    <p:sldId id="312" r:id="rId9"/>
    <p:sldId id="314" r:id="rId10"/>
    <p:sldId id="313" r:id="rId11"/>
    <p:sldId id="316" r:id="rId12"/>
    <p:sldId id="315" r:id="rId13"/>
    <p:sldId id="317" r:id="rId14"/>
    <p:sldId id="318" r:id="rId15"/>
    <p:sldId id="320" r:id="rId16"/>
    <p:sldId id="319" r:id="rId17"/>
    <p:sldId id="321" r:id="rId18"/>
    <p:sldId id="322" r:id="rId19"/>
    <p:sldId id="300" r:id="rId20"/>
    <p:sldId id="29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2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повторим сложноподчинённые предложения с придаточными места,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научимся правильно употреблять союзные слова в разных падежах</a:t>
          </a:r>
          <a:r>
            <a:rPr lang="ru-RU" dirty="0" smtClean="0"/>
            <a:t>.  </a:t>
          </a:r>
          <a:endParaRPr lang="ru-RU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больше о союзных словах 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где, куда, откуда;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E610286C-DA8F-4748-8D7B-0DF51849BBDC}" type="presOf" srcId="{A7476718-B393-492D-A8E5-A3720C315562}" destId="{420A8239-7AED-4AB0-908E-6E272669F6A9}" srcOrd="0" destOrd="0" presId="urn:microsoft.com/office/officeart/2005/8/layout/chevron2"/>
    <dgm:cxn modelId="{D3AD820E-927D-4576-81AA-55469ACBCE23}" type="presOf" srcId="{E4A7F104-563F-4CEF-BEF0-5C9E06846CBC}" destId="{1EECFA49-E099-49ED-B7B0-03C9F59B92DE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943D5677-1F1E-4968-A30B-23DEF6106128}" type="presOf" srcId="{331D6E7D-B326-4993-B69C-9AFA1C5BF96F}" destId="{50D2D7DE-5A40-4F1C-9143-D112BE76AF74}" srcOrd="0" destOrd="0" presId="urn:microsoft.com/office/officeart/2005/8/layout/chevron2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1A042D95-D32A-4B35-8303-8F6203ED5469}" type="presOf" srcId="{474E01CD-F9F2-47D5-9D2D-F4C63AEB8F65}" destId="{B1A82AB5-47EE-4BD1-87CB-05D65D7584D0}" srcOrd="0" destOrd="0" presId="urn:microsoft.com/office/officeart/2005/8/layout/chevron2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234AEDEB-FF27-4845-BB55-131D0BBE502E}" type="presOf" srcId="{D97BF2C5-FB17-4B76-A402-D8BEAAD05F1E}" destId="{AE15F480-BDEE-418D-B930-0549AD3EECB1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4429D094-B68F-4FC7-B313-277C92AE67E2}" type="presOf" srcId="{6BEDC9AA-044B-4694-8FA0-8107459DC424}" destId="{8045056B-CD9B-4059-AB9C-86B8C49B6E62}" srcOrd="0" destOrd="0" presId="urn:microsoft.com/office/officeart/2005/8/layout/chevron2"/>
    <dgm:cxn modelId="{DE6F0135-D6B4-4B60-A412-BE17121BAE61}" type="presOf" srcId="{A03C0B7C-1F71-4E32-B7FC-D66AF599A410}" destId="{9DEB7F40-556C-4390-B584-65C54E6AC046}" srcOrd="0" destOrd="0" presId="urn:microsoft.com/office/officeart/2005/8/layout/chevron2"/>
    <dgm:cxn modelId="{9934A655-E225-4DFF-9C04-7C796CB17D79}" type="presParOf" srcId="{50D2D7DE-5A40-4F1C-9143-D112BE76AF74}" destId="{8D9A0064-2DE8-41EA-992F-1C7D4E5341D1}" srcOrd="0" destOrd="0" presId="urn:microsoft.com/office/officeart/2005/8/layout/chevron2"/>
    <dgm:cxn modelId="{FF700760-2B4D-48A9-AFB8-8A0C75609634}" type="presParOf" srcId="{8D9A0064-2DE8-41EA-992F-1C7D4E5341D1}" destId="{9DEB7F40-556C-4390-B584-65C54E6AC046}" srcOrd="0" destOrd="0" presId="urn:microsoft.com/office/officeart/2005/8/layout/chevron2"/>
    <dgm:cxn modelId="{3BCEFD3D-F4DC-4EAF-AA94-D2A91E01FD59}" type="presParOf" srcId="{8D9A0064-2DE8-41EA-992F-1C7D4E5341D1}" destId="{1EECFA49-E099-49ED-B7B0-03C9F59B92DE}" srcOrd="1" destOrd="0" presId="urn:microsoft.com/office/officeart/2005/8/layout/chevron2"/>
    <dgm:cxn modelId="{3CB8A8D3-A6A3-4F94-8211-BDA0114C71AB}" type="presParOf" srcId="{50D2D7DE-5A40-4F1C-9143-D112BE76AF74}" destId="{F423717B-52BC-4D5E-ACD2-FC8FAA5AB549}" srcOrd="1" destOrd="0" presId="urn:microsoft.com/office/officeart/2005/8/layout/chevron2"/>
    <dgm:cxn modelId="{8D27CE1D-E5E7-488F-8B1A-1B890853C913}" type="presParOf" srcId="{50D2D7DE-5A40-4F1C-9143-D112BE76AF74}" destId="{39A95DF5-04B0-43BD-9771-A90E5FE350DF}" srcOrd="2" destOrd="0" presId="urn:microsoft.com/office/officeart/2005/8/layout/chevron2"/>
    <dgm:cxn modelId="{B03365BB-03B7-48D7-9605-80CD050927AB}" type="presParOf" srcId="{39A95DF5-04B0-43BD-9771-A90E5FE350DF}" destId="{420A8239-7AED-4AB0-908E-6E272669F6A9}" srcOrd="0" destOrd="0" presId="urn:microsoft.com/office/officeart/2005/8/layout/chevron2"/>
    <dgm:cxn modelId="{E5874D95-9888-4C8A-B4B1-B56731D49BCF}" type="presParOf" srcId="{39A95DF5-04B0-43BD-9771-A90E5FE350DF}" destId="{8045056B-CD9B-4059-AB9C-86B8C49B6E62}" srcOrd="1" destOrd="0" presId="urn:microsoft.com/office/officeart/2005/8/layout/chevron2"/>
    <dgm:cxn modelId="{EF5B96A3-FDC8-4A34-9523-3F1AE1BBD932}" type="presParOf" srcId="{50D2D7DE-5A40-4F1C-9143-D112BE76AF74}" destId="{F0DE8A2F-67BE-4A33-8B04-C257AA172DDE}" srcOrd="3" destOrd="0" presId="urn:microsoft.com/office/officeart/2005/8/layout/chevron2"/>
    <dgm:cxn modelId="{33B381B3-6EE5-4292-9F47-88C4A0F2A0EC}" type="presParOf" srcId="{50D2D7DE-5A40-4F1C-9143-D112BE76AF74}" destId="{F20D8B40-1DAF-4661-A31A-B5FF80B024BB}" srcOrd="4" destOrd="0" presId="urn:microsoft.com/office/officeart/2005/8/layout/chevron2"/>
    <dgm:cxn modelId="{54FA6C9C-FB14-45A8-80B6-A4BBB5A9A3E5}" type="presParOf" srcId="{F20D8B40-1DAF-4661-A31A-B5FF80B024BB}" destId="{AE15F480-BDEE-418D-B930-0549AD3EECB1}" srcOrd="0" destOrd="0" presId="urn:microsoft.com/office/officeart/2005/8/layout/chevron2"/>
    <dgm:cxn modelId="{6FE55747-6DED-4722-A854-1450449B5B1C}" type="presParOf" srcId="{F20D8B40-1DAF-4661-A31A-B5FF80B024BB}" destId="{B1A82AB5-47EE-4BD1-87CB-05D65D7584D0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узнали о сложноподчинённых предложениях    </a:t>
          </a:r>
          <a:r>
            <a:rPr lang="ru-RU" dirty="0" smtClean="0">
              <a:latin typeface="Arial" pitchFamily="34" charset="0"/>
              <a:cs typeface="Arial" pitchFamily="34" charset="0"/>
            </a:rPr>
            <a:t>с придаточными </a:t>
          </a:r>
          <a:r>
            <a:rPr lang="ru-RU" dirty="0" smtClean="0">
              <a:latin typeface="Arial" pitchFamily="34" charset="0"/>
              <a:cs typeface="Arial" pitchFamily="34" charset="0"/>
            </a:rPr>
            <a:t>места</a:t>
          </a:r>
          <a:r>
            <a:rPr lang="ru-RU" dirty="0" smtClean="0"/>
            <a:t>,</a:t>
          </a:r>
          <a:endParaRPr lang="ru-RU" dirty="0"/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научились правильно </a:t>
          </a:r>
          <a:r>
            <a:rPr lang="ru-RU" dirty="0" smtClean="0">
              <a:latin typeface="Arial" pitchFamily="34" charset="0"/>
              <a:cs typeface="Arial" pitchFamily="34" charset="0"/>
            </a:rPr>
            <a:t>употреблять указательные и </a:t>
          </a:r>
          <a:r>
            <a:rPr lang="ru-RU" dirty="0" smtClean="0">
              <a:latin typeface="Arial" pitchFamily="34" charset="0"/>
              <a:cs typeface="Arial" pitchFamily="34" charset="0"/>
            </a:rPr>
            <a:t>союзные </a:t>
          </a:r>
          <a:r>
            <a:rPr lang="ru-RU" dirty="0" smtClean="0">
              <a:latin typeface="Arial" pitchFamily="34" charset="0"/>
              <a:cs typeface="Arial" pitchFamily="34" charset="0"/>
            </a:rPr>
            <a:t>слова.  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узнали о </a:t>
          </a:r>
          <a:r>
            <a:rPr lang="ru-RU" dirty="0" smtClean="0">
              <a:latin typeface="Arial" pitchFamily="34" charset="0"/>
              <a:cs typeface="Arial" pitchFamily="34" charset="0"/>
            </a:rPr>
            <a:t>союзных </a:t>
          </a:r>
          <a:r>
            <a:rPr lang="ru-RU" dirty="0" smtClean="0">
              <a:latin typeface="Arial" pitchFamily="34" charset="0"/>
              <a:cs typeface="Arial" pitchFamily="34" charset="0"/>
            </a:rPr>
            <a:t>словах </a:t>
          </a:r>
          <a:r>
            <a:rPr lang="ru-RU" b="1" i="1" dirty="0" smtClean="0">
              <a:latin typeface="Arial" pitchFamily="34" charset="0"/>
              <a:cs typeface="Arial" pitchFamily="34" charset="0"/>
            </a:rPr>
            <a:t>где, куда, откуда</a:t>
          </a:r>
          <a:r>
            <a:rPr lang="ru-RU" dirty="0" smtClean="0">
              <a:latin typeface="Arial" pitchFamily="34" charset="0"/>
              <a:cs typeface="Arial" pitchFamily="34" charset="0"/>
            </a:rPr>
            <a:t>,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1C1D9C-4F42-4147-B7DD-A4337C92BEB6}" type="presOf" srcId="{6BEDC9AA-044B-4694-8FA0-8107459DC424}" destId="{8045056B-CD9B-4059-AB9C-86B8C49B6E62}" srcOrd="0" destOrd="0" presId="urn:microsoft.com/office/officeart/2005/8/layout/chevron2"/>
    <dgm:cxn modelId="{0249A7C2-5718-4904-AF49-5EEBB06BD565}" type="presOf" srcId="{A7476718-B393-492D-A8E5-A3720C315562}" destId="{420A8239-7AED-4AB0-908E-6E272669F6A9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9704F707-8DF2-458F-9231-B5FA53554BE5}" type="presOf" srcId="{D97BF2C5-FB17-4B76-A402-D8BEAAD05F1E}" destId="{AE15F480-BDEE-418D-B930-0549AD3EECB1}" srcOrd="0" destOrd="0" presId="urn:microsoft.com/office/officeart/2005/8/layout/chevron2"/>
    <dgm:cxn modelId="{C9EF00A0-ACEE-42AB-AAE8-4EBEA03EC070}" type="presOf" srcId="{331D6E7D-B326-4993-B69C-9AFA1C5BF96F}" destId="{50D2D7DE-5A40-4F1C-9143-D112BE76AF74}" srcOrd="0" destOrd="0" presId="urn:microsoft.com/office/officeart/2005/8/layout/chevron2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F1383BB8-14D9-47C9-8B3B-15BAF931155B}" type="presOf" srcId="{E4A7F104-563F-4CEF-BEF0-5C9E06846CBC}" destId="{1EECFA49-E099-49ED-B7B0-03C9F59B92DE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48EDD6AE-407A-4E5C-8DC2-4CC630983A6B}" type="presOf" srcId="{A03C0B7C-1F71-4E32-B7FC-D66AF599A410}" destId="{9DEB7F40-556C-4390-B584-65C54E6AC046}" srcOrd="0" destOrd="0" presId="urn:microsoft.com/office/officeart/2005/8/layout/chevron2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6176D27D-F52B-41D8-BD64-4209BE0092B9}" type="presOf" srcId="{474E01CD-F9F2-47D5-9D2D-F4C63AEB8F65}" destId="{B1A82AB5-47EE-4BD1-87CB-05D65D7584D0}" srcOrd="0" destOrd="0" presId="urn:microsoft.com/office/officeart/2005/8/layout/chevron2"/>
    <dgm:cxn modelId="{AD88B4D9-05D7-4413-B969-245FF22BDF65}" type="presParOf" srcId="{50D2D7DE-5A40-4F1C-9143-D112BE76AF74}" destId="{8D9A0064-2DE8-41EA-992F-1C7D4E5341D1}" srcOrd="0" destOrd="0" presId="urn:microsoft.com/office/officeart/2005/8/layout/chevron2"/>
    <dgm:cxn modelId="{A758264B-DC4C-4432-9C71-1886B4C5F9FA}" type="presParOf" srcId="{8D9A0064-2DE8-41EA-992F-1C7D4E5341D1}" destId="{9DEB7F40-556C-4390-B584-65C54E6AC046}" srcOrd="0" destOrd="0" presId="urn:microsoft.com/office/officeart/2005/8/layout/chevron2"/>
    <dgm:cxn modelId="{A188C2F7-8199-43AD-B58F-825473727C03}" type="presParOf" srcId="{8D9A0064-2DE8-41EA-992F-1C7D4E5341D1}" destId="{1EECFA49-E099-49ED-B7B0-03C9F59B92DE}" srcOrd="1" destOrd="0" presId="urn:microsoft.com/office/officeart/2005/8/layout/chevron2"/>
    <dgm:cxn modelId="{BF60442B-9314-46FF-82AF-7E305775A087}" type="presParOf" srcId="{50D2D7DE-5A40-4F1C-9143-D112BE76AF74}" destId="{F423717B-52BC-4D5E-ACD2-FC8FAA5AB549}" srcOrd="1" destOrd="0" presId="urn:microsoft.com/office/officeart/2005/8/layout/chevron2"/>
    <dgm:cxn modelId="{A7C1E20A-995B-4F25-87AE-4903ABA9EC11}" type="presParOf" srcId="{50D2D7DE-5A40-4F1C-9143-D112BE76AF74}" destId="{39A95DF5-04B0-43BD-9771-A90E5FE350DF}" srcOrd="2" destOrd="0" presId="urn:microsoft.com/office/officeart/2005/8/layout/chevron2"/>
    <dgm:cxn modelId="{EB2E1B3E-D857-4A4A-AA87-4786B80CDF69}" type="presParOf" srcId="{39A95DF5-04B0-43BD-9771-A90E5FE350DF}" destId="{420A8239-7AED-4AB0-908E-6E272669F6A9}" srcOrd="0" destOrd="0" presId="urn:microsoft.com/office/officeart/2005/8/layout/chevron2"/>
    <dgm:cxn modelId="{A7D4FC31-BCF6-4E25-83B7-0B107677F4D1}" type="presParOf" srcId="{39A95DF5-04B0-43BD-9771-A90E5FE350DF}" destId="{8045056B-CD9B-4059-AB9C-86B8C49B6E62}" srcOrd="1" destOrd="0" presId="urn:microsoft.com/office/officeart/2005/8/layout/chevron2"/>
    <dgm:cxn modelId="{88FFA91A-9851-4E74-B41E-2DF9A0B2C689}" type="presParOf" srcId="{50D2D7DE-5A40-4F1C-9143-D112BE76AF74}" destId="{F0DE8A2F-67BE-4A33-8B04-C257AA172DDE}" srcOrd="3" destOrd="0" presId="urn:microsoft.com/office/officeart/2005/8/layout/chevron2"/>
    <dgm:cxn modelId="{17275F9F-E3F4-4C0D-824C-EF634088AFCF}" type="presParOf" srcId="{50D2D7DE-5A40-4F1C-9143-D112BE76AF74}" destId="{F20D8B40-1DAF-4661-A31A-B5FF80B024BB}" srcOrd="4" destOrd="0" presId="urn:microsoft.com/office/officeart/2005/8/layout/chevron2"/>
    <dgm:cxn modelId="{98FDCA0A-0C5B-4359-B9B2-17F9EEFB3049}" type="presParOf" srcId="{F20D8B40-1DAF-4661-A31A-B5FF80B024BB}" destId="{AE15F480-BDEE-418D-B930-0549AD3EECB1}" srcOrd="0" destOrd="0" presId="urn:microsoft.com/office/officeart/2005/8/layout/chevron2"/>
    <dgm:cxn modelId="{2E0C8EF6-CA4F-4989-B80F-52CB86ACBBB7}" type="presParOf" srcId="{F20D8B40-1DAF-4661-A31A-B5FF80B024BB}" destId="{B1A82AB5-47EE-4BD1-87CB-05D65D7584D0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jpeg"/><Relationship Id="rId5" Type="http://schemas.openxmlformats.org/officeDocument/2006/relationships/image" Target="../media/image4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e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/>
              <a:t>Русский язык</a:t>
            </a:r>
            <a:endParaRPr sz="7400" dirty="0"/>
          </a:p>
        </p:txBody>
      </p:sp>
      <p:sp>
        <p:nvSpPr>
          <p:cNvPr id="4" name="object 4"/>
          <p:cNvSpPr txBox="1"/>
          <p:nvPr/>
        </p:nvSpPr>
        <p:spPr>
          <a:xfrm>
            <a:off x="1809721" y="2340422"/>
            <a:ext cx="5987184" cy="3647027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указать на место и направление действия?</a:t>
            </a: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5" y="24026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5725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7320651" y="1864169"/>
            <a:ext cx="4477220" cy="4626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 rot="20315817">
            <a:off x="8828177" y="3365825"/>
            <a:ext cx="1511239" cy="78976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lIns="87078" tIns="43539" rIns="87078" bIns="43539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где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022764"/>
            <a:ext cx="7245927" cy="48352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Интерьер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театра представляет собой своеобразный музей. Особенно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много посетителей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там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где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находятся 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орезмский 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бухарский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залы.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Прошли годы, но зрители снова идут туда, где работали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любимые народом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Халима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Насырова,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Мукаррам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Тургунбаева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Берта Давыдова, Карим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Закиров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Галия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Измайлова, Бернара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Кариева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другие известные и за пределами Узбекистана артисты.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&quot;Щелкунчик&quot;. Фото Эльзары Музафаров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5393" y="0"/>
            <a:ext cx="3048000" cy="2028826"/>
          </a:xfrm>
          <a:prstGeom prst="rect">
            <a:avLst/>
          </a:prstGeom>
          <a:noFill/>
        </p:spPr>
      </p:pic>
      <p:pic>
        <p:nvPicPr>
          <p:cNvPr id="33797" name="Picture 5" descr="Большой театр оперы и балета им. Алишера Наво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54930" y="1"/>
            <a:ext cx="5037069" cy="3352799"/>
          </a:xfrm>
          <a:prstGeom prst="rect">
            <a:avLst/>
          </a:prstGeom>
          <a:noFill/>
        </p:spPr>
      </p:pic>
      <p:pic>
        <p:nvPicPr>
          <p:cNvPr id="33799" name="Picture 7" descr="Галия Измайлова на сцене, 1951 го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81212" y="0"/>
            <a:ext cx="2075007" cy="2005841"/>
          </a:xfrm>
          <a:prstGeom prst="rect">
            <a:avLst/>
          </a:prstGeom>
          <a:noFill/>
        </p:spPr>
      </p:pic>
      <p:pic>
        <p:nvPicPr>
          <p:cNvPr id="9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0" y="0"/>
            <a:ext cx="1182674" cy="1084112"/>
          </a:xfrm>
          <a:prstGeom prst="rect">
            <a:avLst/>
          </a:prstGeom>
          <a:noFill/>
        </p:spPr>
      </p:pic>
      <p:pic>
        <p:nvPicPr>
          <p:cNvPr id="33803" name="Picture 11" descr="28 ЯНВАРЯ | Балет 24"/>
          <p:cNvPicPr>
            <a:picLocks noChangeAspect="1" noChangeArrowheads="1"/>
          </p:cNvPicPr>
          <p:nvPr/>
        </p:nvPicPr>
        <p:blipFill>
          <a:blip r:embed="rId6"/>
          <a:srcRect b="28471"/>
          <a:stretch>
            <a:fillRect/>
          </a:stretch>
        </p:blipFill>
        <p:spPr bwMode="auto">
          <a:xfrm>
            <a:off x="8258175" y="3369684"/>
            <a:ext cx="3933825" cy="34883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2326" y="365125"/>
            <a:ext cx="10051473" cy="812511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60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3962" y="1825625"/>
            <a:ext cx="7689274" cy="435133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Они назначили встречу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где находится театр имени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Алишера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Навои.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Мы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спросили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где находится Дворец международных форумов.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Экскурсовод показал нам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здание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где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нахо-дится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библиотека имени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Алишера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Навои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/>
          <a:srcRect l="12500" r="12500" b="31250"/>
          <a:stretch>
            <a:fillRect/>
          </a:stretch>
        </p:blipFill>
        <p:spPr bwMode="auto">
          <a:xfrm>
            <a:off x="0" y="-1"/>
            <a:ext cx="1239359" cy="113607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65418" y="4197929"/>
            <a:ext cx="1312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какое?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13163" y="2757055"/>
            <a:ext cx="13195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чем?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27563" y="1357745"/>
            <a:ext cx="910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где?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4613564" y="1330036"/>
            <a:ext cx="2244436" cy="52370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2687783" y="2784764"/>
            <a:ext cx="2244436" cy="52370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>
            <a:off x="5347855" y="4197927"/>
            <a:ext cx="2036618" cy="52370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7890" name="Picture 2" descr="Достопримечательность Дворец Международных Форумов в Ташкенте (Узбекистан)  с фото и отзыва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63345" y="0"/>
            <a:ext cx="4128655" cy="275378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7892" name="Picture 4" descr="Palace of International Forums »Uzbekistan«« — Ippolito Fleitz Grou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16513" y="2827433"/>
            <a:ext cx="4175488" cy="2783658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05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Какой вопрос нужно задать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0272" y="1728643"/>
            <a:ext cx="10356273" cy="435133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Они назначили встречу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там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где?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), …  придаточное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места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спросили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чём?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),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придаточное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изъяснительное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Экскурсовод показал нам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здание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какое?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),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придаточное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определительное.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240436"/>
            <a:ext cx="10515600" cy="923348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 выбрать указательное слово?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0490" y="1396134"/>
            <a:ext cx="10370127" cy="10838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Выбор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указательного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слова зависит от значения глагола главного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предложения.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6527" y="2341418"/>
            <a:ext cx="2611582" cy="2978728"/>
          </a:xfr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ж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ивёт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аботает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идит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строит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находится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располагается</a:t>
            </a:r>
          </a:p>
          <a:p>
            <a:endParaRPr lang="ru-RU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5950527" y="2286000"/>
            <a:ext cx="2611582" cy="2978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lnSpcReduction="1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идёт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бежит</a:t>
            </a:r>
          </a:p>
          <a:p>
            <a:pPr marL="228600" indent="-22860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несёт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везёт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едет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летит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46764" y="3172691"/>
            <a:ext cx="1123591" cy="6463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там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13272" y="2590799"/>
            <a:ext cx="1319576" cy="6463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туда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9047018" y="3782291"/>
            <a:ext cx="1755501" cy="6463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оттуда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255" y="5749636"/>
            <a:ext cx="9246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находиться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располагаться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joylashmoq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joylashtirmoq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188926" y="0"/>
            <a:ext cx="1339544" cy="1227909"/>
          </a:xfrm>
          <a:prstGeom prst="rect">
            <a:avLst/>
          </a:prstGeom>
          <a:noFill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4565462" y="2601197"/>
            <a:ext cx="1093265" cy="1901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664450" y="2462652"/>
            <a:ext cx="1268506" cy="220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5564" y="185017"/>
            <a:ext cx="9885218" cy="923348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 выбрать союзное слово?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4016" y="1105188"/>
            <a:ext cx="11533911" cy="68204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Выбор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союзного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слова зависит от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глагола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придаточног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 предложения.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87237" y="1731818"/>
            <a:ext cx="3657599" cy="356061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ж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ивёт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аботает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идит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строит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находится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располагается</a:t>
            </a:r>
          </a:p>
          <a:p>
            <a:endParaRPr lang="ru-RU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7107383" y="1482437"/>
            <a:ext cx="4668982" cy="382385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идёт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бежит</a:t>
            </a:r>
          </a:p>
          <a:p>
            <a:pPr marL="228600" indent="-22860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несёт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везёт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едет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летит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9527" y="3172691"/>
            <a:ext cx="1024024" cy="6463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01346" y="2535382"/>
            <a:ext cx="1308470" cy="6463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уда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7079671" y="3422072"/>
            <a:ext cx="1744952" cy="6463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откуда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255" y="5749636"/>
            <a:ext cx="9246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находиться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располагаться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joylashmoq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joylashtirmoq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188926" y="0"/>
            <a:ext cx="1339544" cy="1227909"/>
          </a:xfrm>
          <a:prstGeom prst="rect">
            <a:avLst/>
          </a:prstGeom>
          <a:noFill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5915923" y="2684324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471055" y="267047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75126" cy="94116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выбрать указательное и союзное слово?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2440" y="1825625"/>
            <a:ext cx="4609011" cy="1714409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Выбор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указательного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зависит от значения глагола главного предложения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1479278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Выбор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союзного слова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зависит от глагола придаточного предложения.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131" y="1267096"/>
            <a:ext cx="12409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600" dirty="0" smtClean="0">
                <a:latin typeface="Arial" pitchFamily="34" charset="0"/>
                <a:cs typeface="Arial" pitchFamily="34" charset="0"/>
              </a:rPr>
              <a:t>[</a:t>
            </a:r>
            <a:endParaRPr lang="ru-RU" sz="1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1337" y="1419496"/>
            <a:ext cx="12061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600" dirty="0" smtClean="0">
                <a:latin typeface="Arial" pitchFamily="34" charset="0"/>
                <a:cs typeface="Arial" pitchFamily="34" charset="0"/>
              </a:rPr>
              <a:t>]</a:t>
            </a:r>
            <a:r>
              <a:rPr lang="ru-RU" sz="12600" dirty="0" smtClean="0">
                <a:latin typeface="Arial" pitchFamily="34" charset="0"/>
                <a:cs typeface="Arial" pitchFamily="34" charset="0"/>
              </a:rPr>
              <a:t>,</a:t>
            </a:r>
            <a:endParaRPr lang="ru-RU" sz="1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54780" y="1378725"/>
            <a:ext cx="8011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600" dirty="0" smtClean="0">
                <a:latin typeface="Arial" pitchFamily="34" charset="0"/>
                <a:cs typeface="Arial" pitchFamily="34" charset="0"/>
              </a:rPr>
              <a:t>(</a:t>
            </a:r>
            <a:endParaRPr lang="ru-RU" sz="1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859589" y="1415141"/>
            <a:ext cx="7097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1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7679" y="3474107"/>
            <a:ext cx="6096000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живет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    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 находится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… 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учится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куда приходит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работает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откуда приехал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58937" y="5050359"/>
            <a:ext cx="6483135" cy="181588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идёт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находится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… 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летит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туда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куда приходит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плывёт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оттуда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откуда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приехал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Везёт                  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 располагается</a:t>
            </a:r>
            <a:endParaRPr lang="ru-RU" sz="2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5250905" y="1607128"/>
            <a:ext cx="608707" cy="1058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31819" y="1676400"/>
            <a:ext cx="3144982" cy="2341417"/>
          </a:xfr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ам</a:t>
            </a:r>
          </a:p>
          <a:p>
            <a:pPr algn="ctr"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уда </a:t>
            </a:r>
          </a:p>
          <a:p>
            <a:pPr algn="ctr"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оттуда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6035632" y="1427018"/>
            <a:ext cx="3108368" cy="300643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г</a:t>
            </a:r>
            <a:r>
              <a:rPr kumimoji="0" lang="ru-RU" sz="4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де 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уда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4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откуда</a:t>
            </a:r>
            <a:endParaRPr kumimoji="0" lang="ru-RU" sz="40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37018" y="2964872"/>
            <a:ext cx="47000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latin typeface="Arial" pitchFamily="34" charset="0"/>
                <a:cs typeface="Arial" pitchFamily="34" charset="0"/>
              </a:rPr>
              <a:t>,</a:t>
            </a:r>
            <a:endParaRPr lang="ru-RU" sz="8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5098505" y="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Прямая со стрелкой 8"/>
          <p:cNvCxnSpPr/>
          <p:nvPr/>
        </p:nvCxnSpPr>
        <p:spPr>
          <a:xfrm>
            <a:off x="3920836" y="2008909"/>
            <a:ext cx="3089564" cy="16625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934691" y="1967345"/>
            <a:ext cx="2964873" cy="886691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976255" y="1995055"/>
            <a:ext cx="2729345" cy="157941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3934691" y="2327564"/>
            <a:ext cx="3117273" cy="36021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893127" y="2757055"/>
            <a:ext cx="2964873" cy="290945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4184073" y="2258291"/>
            <a:ext cx="2715491" cy="1163782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97927" y="3422073"/>
            <a:ext cx="2438400" cy="235527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3" name="Picture 1" descr="D:\клипарт\профессии\0_12b706_e9e43042_S.png"/>
          <p:cNvPicPr>
            <a:picLocks noChangeAspect="1" noChangeArrowheads="1"/>
          </p:cNvPicPr>
          <p:nvPr/>
        </p:nvPicPr>
        <p:blipFill>
          <a:blip r:embed="rId3"/>
          <a:srcRect r="43481"/>
          <a:stretch>
            <a:fillRect/>
          </a:stretch>
        </p:blipFill>
        <p:spPr bwMode="auto">
          <a:xfrm flipH="1">
            <a:off x="0" y="1925781"/>
            <a:ext cx="1830573" cy="3546764"/>
          </a:xfrm>
          <a:prstGeom prst="rect">
            <a:avLst/>
          </a:prstGeom>
          <a:noFill/>
        </p:spPr>
      </p:pic>
      <p:cxnSp>
        <p:nvCxnSpPr>
          <p:cNvPr id="23" name="Прямая со стрелкой 22"/>
          <p:cNvCxnSpPr/>
          <p:nvPr/>
        </p:nvCxnSpPr>
        <p:spPr>
          <a:xfrm flipV="1">
            <a:off x="4225636" y="2951018"/>
            <a:ext cx="2660073" cy="443346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962400" y="2743200"/>
            <a:ext cx="2757055" cy="997527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 descr="D:\клипарт\профессии\042312_141756979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99863" y="1717964"/>
            <a:ext cx="1824713" cy="3442854"/>
          </a:xfrm>
          <a:prstGeom prst="rect">
            <a:avLst/>
          </a:prstGeom>
          <a:noFill/>
        </p:spPr>
      </p:pic>
      <p:pic>
        <p:nvPicPr>
          <p:cNvPr id="30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182674" cy="1084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4218" y="365126"/>
            <a:ext cx="9469582" cy="784802"/>
          </a:xfrm>
        </p:spPr>
        <p:txBody>
          <a:bodyPr/>
          <a:lstStyle/>
          <a:p>
            <a:r>
              <a:rPr lang="ru-RU" dirty="0" smtClean="0"/>
              <a:t>Упражнение 61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7872" y="1122218"/>
            <a:ext cx="9234055" cy="54703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Дополните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придаточные предложения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союзными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словами </a:t>
            </a:r>
            <a:r>
              <a:rPr lang="ru-RU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где, куда, откуда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Сарвар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жил там, … только на самолётах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летают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Врач полетел туда, … его срочно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вызвали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Положите книги туда, … вы их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взяли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Все посмотрели туда, … он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указывал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и увидели покрытые снегом горы.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Она приехала оттуда, … недавно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возвратилась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Хадича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182674" cy="1084112"/>
          </a:xfrm>
          <a:prstGeom prst="rect">
            <a:avLst/>
          </a:prstGeom>
          <a:noFill/>
        </p:spPr>
      </p:pic>
      <p:pic>
        <p:nvPicPr>
          <p:cNvPr id="6" name="Picture 1" descr="D:\клипарт\профессии\0_12b706_e9e43042_S.png"/>
          <p:cNvPicPr>
            <a:picLocks noChangeAspect="1" noChangeArrowheads="1"/>
          </p:cNvPicPr>
          <p:nvPr/>
        </p:nvPicPr>
        <p:blipFill>
          <a:blip r:embed="rId3"/>
          <a:srcRect r="43481"/>
          <a:stretch>
            <a:fillRect/>
          </a:stretch>
        </p:blipFill>
        <p:spPr bwMode="auto">
          <a:xfrm>
            <a:off x="9878292" y="2992581"/>
            <a:ext cx="1830573" cy="3546764"/>
          </a:xfrm>
          <a:prstGeom prst="rect">
            <a:avLst/>
          </a:prstGeom>
          <a:noFill/>
        </p:spPr>
      </p:pic>
      <p:sp>
        <p:nvSpPr>
          <p:cNvPr id="7" name="Содержимое 2"/>
          <p:cNvSpPr>
            <a:spLocks noGrp="1"/>
          </p:cNvSpPr>
          <p:nvPr>
            <p:ph sz="half" idx="1"/>
          </p:nvPr>
        </p:nvSpPr>
        <p:spPr>
          <a:xfrm>
            <a:off x="8950036" y="304801"/>
            <a:ext cx="3048000" cy="2410690"/>
          </a:xfrm>
          <a:prstGeom prst="wedgeRoundRectCallout">
            <a:avLst>
              <a:gd name="adj1" fmla="val -18560"/>
              <a:gd name="adj2" fmla="val 77443"/>
              <a:gd name="adj3" fmla="val 16667"/>
            </a:avLst>
          </a:prstGeom>
          <a:ln>
            <a:solidFill>
              <a:srgbClr val="0070C0"/>
            </a:solidFill>
          </a:ln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Выбор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союзного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слова зависит от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глагола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придаточног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 предложения.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4218" y="365126"/>
            <a:ext cx="9469582" cy="784802"/>
          </a:xfrm>
        </p:spPr>
        <p:txBody>
          <a:bodyPr/>
          <a:lstStyle/>
          <a:p>
            <a:r>
              <a:rPr lang="ru-RU" dirty="0" smtClean="0"/>
              <a:t>Упражнение 61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7872" y="1122218"/>
            <a:ext cx="9234055" cy="40178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Сарвар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жил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там,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только на самолётах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летают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Врач полетел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туда,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его срочно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вызвали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Положите книги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туда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где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 их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взяли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Все посмотрели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туда,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он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указывал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и увидели покрытые снегом горы.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Она приехала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оттуда,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откуда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недавно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возвратилась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Хадича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182674" cy="1084112"/>
          </a:xfrm>
          <a:prstGeom prst="rect">
            <a:avLst/>
          </a:prstGeom>
          <a:noFill/>
        </p:spPr>
      </p:pic>
      <p:pic>
        <p:nvPicPr>
          <p:cNvPr id="6" name="Picture 1" descr="D:\клипарт\профессии\0_12b706_e9e43042_S.png"/>
          <p:cNvPicPr>
            <a:picLocks noChangeAspect="1" noChangeArrowheads="1"/>
          </p:cNvPicPr>
          <p:nvPr/>
        </p:nvPicPr>
        <p:blipFill>
          <a:blip r:embed="rId3"/>
          <a:srcRect r="43481"/>
          <a:stretch>
            <a:fillRect/>
          </a:stretch>
        </p:blipFill>
        <p:spPr bwMode="auto">
          <a:xfrm>
            <a:off x="9878292" y="2992581"/>
            <a:ext cx="1830573" cy="3546764"/>
          </a:xfrm>
          <a:prstGeom prst="rect">
            <a:avLst/>
          </a:prstGeom>
          <a:noFill/>
        </p:spPr>
      </p:pic>
      <p:sp>
        <p:nvSpPr>
          <p:cNvPr id="7" name="Содержимое 2"/>
          <p:cNvSpPr>
            <a:spLocks noGrp="1"/>
          </p:cNvSpPr>
          <p:nvPr>
            <p:ph sz="half" idx="1"/>
          </p:nvPr>
        </p:nvSpPr>
        <p:spPr>
          <a:xfrm>
            <a:off x="8950036" y="304801"/>
            <a:ext cx="3048000" cy="2410690"/>
          </a:xfrm>
          <a:prstGeom prst="wedgeRoundRectCallout">
            <a:avLst>
              <a:gd name="adj1" fmla="val -18560"/>
              <a:gd name="adj2" fmla="val 77443"/>
              <a:gd name="adj3" fmla="val 16667"/>
            </a:avLst>
          </a:prstGeom>
          <a:ln>
            <a:solidFill>
              <a:srgbClr val="0070C0"/>
            </a:solidFill>
          </a:ln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Выбор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союзного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слова зависит от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глагола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придаточног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 предложения.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2" y="365126"/>
            <a:ext cx="8998527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587829" y="1463040"/>
          <a:ext cx="9595261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169050" y="2896497"/>
            <a:ext cx="1754778" cy="3451141"/>
          </a:xfrm>
          <a:prstGeom prst="rect">
            <a:avLst/>
          </a:prstGeom>
          <a:noFill/>
        </p:spPr>
      </p:pic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84141" y="1718861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528352" y="5460276"/>
            <a:ext cx="8530048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585913" algn="l"/>
              </a:tabLst>
            </a:pP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Архитектор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Щусёв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построил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здание театра </a:t>
            </a:r>
            <a:r>
              <a:rPr lang="ru-RU" sz="2800" u="dot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там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u="dot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раньше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была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огромная базарная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площадь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29455" y="3803409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422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60468" y="1525971"/>
            <a:ext cx="5181600" cy="3059884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Выполнить упражнение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61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П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равильно дополнить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предложения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союзными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словами.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 descr="D:\клипарт\профессии\084350_141939983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3272" y="1627909"/>
            <a:ext cx="2156831" cy="46204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2863" y="208372"/>
            <a:ext cx="3851366" cy="81053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0371" y="1423851"/>
            <a:ext cx="7104017" cy="3187338"/>
          </a:xfrm>
        </p:spPr>
        <p:txBody>
          <a:bodyPr/>
          <a:lstStyle/>
          <a:p>
            <a:pPr>
              <a:lnSpc>
                <a:spcPct val="100000"/>
              </a:lnSpc>
              <a:buNone/>
            </a:pPr>
            <a:r>
              <a:rPr lang="ru-RU" u="sng" dirty="0" smtClean="0"/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Праздник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состоится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otDash" dirty="0" smtClean="0">
                <a:latin typeface="Arial" pitchFamily="34" charset="0"/>
                <a:cs typeface="Arial" pitchFamily="34" charset="0"/>
              </a:rPr>
              <a:t>в амфитеатре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lnSpc>
                <a:spcPct val="100000"/>
              </a:lnSpc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Туристы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направились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otDash" dirty="0" smtClean="0">
                <a:latin typeface="Arial" pitchFamily="34" charset="0"/>
                <a:cs typeface="Arial" pitchFamily="34" charset="0"/>
              </a:rPr>
              <a:t>к павильону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otDash" dirty="0" smtClean="0">
                <a:latin typeface="Arial" pitchFamily="34" charset="0"/>
                <a:cs typeface="Arial" pitchFamily="34" charset="0"/>
              </a:rPr>
              <a:t>Из вестибюля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гости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прошли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otDash" dirty="0" smtClean="0">
                <a:latin typeface="Arial" pitchFamily="34" charset="0"/>
                <a:cs typeface="Arial" pitchFamily="34" charset="0"/>
              </a:rPr>
              <a:t>в холл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532812" y="979714"/>
            <a:ext cx="910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где?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52309" y="3222171"/>
            <a:ext cx="11241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куда?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1589" y="2146662"/>
            <a:ext cx="11241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куда?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3154" y="3191690"/>
            <a:ext cx="14817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откуда?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Павильон Узбекистана на ВДНХ — Письма о Ташкен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53935" y="4316202"/>
            <a:ext cx="3739151" cy="235449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44" name="Picture 4" descr="Холл отеля - Изображение Гостиница Узбекистан, Ташкент - Tripadvis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9769" y="4318602"/>
            <a:ext cx="3541215" cy="2356518"/>
          </a:xfrm>
          <a:prstGeom prst="rect">
            <a:avLst/>
          </a:prstGeom>
          <a:noFill/>
        </p:spPr>
      </p:pic>
      <p:pic>
        <p:nvPicPr>
          <p:cNvPr id="9" name="Picture 4" descr="Амфитеатр с видом на залив появится у «Лахта Центра»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62875" y="1364751"/>
            <a:ext cx="4429125" cy="2952751"/>
          </a:xfrm>
          <a:prstGeom prst="rect">
            <a:avLst/>
          </a:prstGeom>
          <a:noFill/>
        </p:spPr>
      </p:pic>
      <p:pic>
        <p:nvPicPr>
          <p:cNvPr id="4" name="Picture 2" descr="https://upload.wikimedia.org/wikipedia/commons/thumb/5/53/Colosseum_in_Rome%2C_Italy_-_April_2007.jpg/120px-Colosseum_in_Rome%2C_Italy_-_April_200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160" y="-1"/>
            <a:ext cx="2820265" cy="1658983"/>
          </a:xfrm>
          <a:prstGeom prst="rect">
            <a:avLst/>
          </a:prstGeom>
          <a:noFill/>
        </p:spPr>
      </p:pic>
      <p:pic>
        <p:nvPicPr>
          <p:cNvPr id="12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425047" cy="1306286"/>
          </a:xfrm>
          <a:prstGeom prst="rect">
            <a:avLst/>
          </a:prstGeom>
          <a:noFill/>
        </p:spPr>
      </p:pic>
      <p:pic>
        <p:nvPicPr>
          <p:cNvPr id="12289" name="Picture 1" descr="D:\клипарт\профессии\0_e339d_6a475a7d_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280071" y="4461163"/>
            <a:ext cx="1339273" cy="20089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5034" y="260623"/>
            <a:ext cx="4687389" cy="810532"/>
          </a:xfrm>
        </p:spPr>
        <p:txBody>
          <a:bodyPr/>
          <a:lstStyle/>
          <a:p>
            <a:r>
              <a:rPr lang="ru-RU" dirty="0" smtClean="0"/>
              <a:t>Упражнение 58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1182" y="2217512"/>
            <a:ext cx="9821091" cy="435133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Где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никто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не ссорится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дело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спорится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 (где), [там ].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ветер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дует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туда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колос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клонится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  (куда), [ туда ].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Там,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где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растут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розы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растут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шипы. [ там, (где  ),  ].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Откуда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ветер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оттуда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дождь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(откуда), [оттуда ].</a:t>
            </a:r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188926" y="0"/>
            <a:ext cx="1339544" cy="1227909"/>
          </a:xfrm>
          <a:prstGeom prst="rect">
            <a:avLst/>
          </a:prstGeom>
          <a:noFill/>
        </p:spPr>
      </p:pic>
      <p:pic>
        <p:nvPicPr>
          <p:cNvPr id="31746" name="Picture 2" descr="ГОД МАЛОЙ РОДИНЫ. ГУО &quot;Средняя школа № 27 г. Гродно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57954" y="2416627"/>
            <a:ext cx="2107474" cy="1819343"/>
          </a:xfrm>
          <a:prstGeom prst="rect">
            <a:avLst/>
          </a:prstGeom>
          <a:noFill/>
        </p:spPr>
      </p:pic>
      <p:pic>
        <p:nvPicPr>
          <p:cNvPr id="31748" name="Picture 4" descr="Подарок «Красная роза» автору Геннадий Март - Литературный сайт Fabula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44446" y="4440008"/>
            <a:ext cx="2588804" cy="193194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702829" y="5955475"/>
            <a:ext cx="2298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ш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ип = колючка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flipH="1">
            <a:off x="3417718" y="1695795"/>
            <a:ext cx="2979638" cy="56170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1750" name="Picture 6" descr="дома серии колосс - дома серии Колос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81860" y="0"/>
            <a:ext cx="3110140" cy="219783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57200" y="1632857"/>
            <a:ext cx="434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9783" y="2712720"/>
            <a:ext cx="434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19448" y="3744686"/>
            <a:ext cx="434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8160" y="4802777"/>
            <a:ext cx="434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52" name="Picture 8" descr="Типовая серия домов &quot;Колос&quot;, планировки &quot;Колос&quot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13576" y="300445"/>
            <a:ext cx="1840588" cy="1805446"/>
          </a:xfrm>
          <a:prstGeom prst="rect">
            <a:avLst/>
          </a:prstGeom>
          <a:noFill/>
        </p:spPr>
      </p:pic>
      <p:sp>
        <p:nvSpPr>
          <p:cNvPr id="16" name="Выгнутая вверх стрелка 15"/>
          <p:cNvSpPr/>
          <p:nvPr/>
        </p:nvSpPr>
        <p:spPr>
          <a:xfrm flipH="1">
            <a:off x="2295500" y="2790304"/>
            <a:ext cx="2979638" cy="56170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 flipH="1">
            <a:off x="1672046" y="4826922"/>
            <a:ext cx="2979638" cy="56170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 flipH="1">
            <a:off x="1796737" y="3801686"/>
            <a:ext cx="2979638" cy="56170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5805997" y="374072"/>
            <a:ext cx="716898" cy="1246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7804" y="0"/>
            <a:ext cx="9355183" cy="96665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СПП с придаточными места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383" y="809897"/>
            <a:ext cx="11482251" cy="585216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3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o‘rin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ergash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gapli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qo‘shma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gaplar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) </a:t>
            </a:r>
            <a:endParaRPr lang="en-US" sz="33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3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Придаточные предложения места обозначают место действия, о котором говорится в главном предложении. Они отвечают на вопросы </a:t>
            </a:r>
            <a:r>
              <a:rPr lang="ru-RU" sz="3300" b="1" i="1" dirty="0" smtClean="0">
                <a:latin typeface="Arial" pitchFamily="34" charset="0"/>
                <a:cs typeface="Arial" pitchFamily="34" charset="0"/>
              </a:rPr>
              <a:t>где? куда? откуда? </a:t>
            </a:r>
            <a:endParaRPr lang="ru-RU" sz="33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3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Придаточные места присоединяются к главному с помощью </a:t>
            </a:r>
            <a:r>
              <a:rPr lang="ru-RU" sz="3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союзных слов-наречий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b="1" i="1" dirty="0" smtClean="0">
                <a:latin typeface="Arial" pitchFamily="34" charset="0"/>
                <a:cs typeface="Arial" pitchFamily="34" charset="0"/>
              </a:rPr>
              <a:t>где, куда, откуда</a:t>
            </a:r>
            <a:r>
              <a:rPr lang="ru-RU" sz="3300" i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В главном предложении может быть </a:t>
            </a:r>
            <a:r>
              <a:rPr lang="ru-RU" sz="3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указательное слово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b="1" i="1" dirty="0" smtClean="0">
                <a:latin typeface="Arial" pitchFamily="34" charset="0"/>
                <a:cs typeface="Arial" pitchFamily="34" charset="0"/>
              </a:rPr>
              <a:t>там, туда, оттуда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sz="3300" i="1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33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300" i="1" u="sng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sz="3300" i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i="1" u="sng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sz="33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i="1" u="dbl" dirty="0" smtClean="0">
                <a:latin typeface="Arial" pitchFamily="34" charset="0"/>
                <a:cs typeface="Arial" pitchFamily="34" charset="0"/>
              </a:rPr>
              <a:t>построил</a:t>
            </a:r>
            <a:r>
              <a:rPr lang="ru-RU" sz="33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i="1" dirty="0" err="1" smtClean="0">
                <a:latin typeface="Arial" pitchFamily="34" charset="0"/>
                <a:cs typeface="Arial" pitchFamily="34" charset="0"/>
              </a:rPr>
              <a:t>дворей</a:t>
            </a:r>
            <a:r>
              <a:rPr lang="ru-RU" sz="33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i="1" dirty="0" err="1" smtClean="0">
                <a:latin typeface="Arial" pitchFamily="34" charset="0"/>
                <a:cs typeface="Arial" pitchFamily="34" charset="0"/>
              </a:rPr>
              <a:t>Ак</a:t>
            </a:r>
            <a:r>
              <a:rPr lang="ru-RU" sz="3300" i="1" dirty="0" smtClean="0">
                <a:latin typeface="Arial" pitchFamily="34" charset="0"/>
                <a:cs typeface="Arial" pitchFamily="34" charset="0"/>
              </a:rPr>
              <a:t> Сарай </a:t>
            </a:r>
            <a:r>
              <a:rPr lang="ru-RU" sz="3300" b="1" i="1" u="dot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там</a:t>
            </a:r>
            <a:r>
              <a:rPr lang="ru-RU" sz="33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300" b="1" i="1" u="dot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</a:t>
            </a:r>
            <a:r>
              <a:rPr lang="ru-RU" sz="33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300" i="1" u="dbl" dirty="0" smtClean="0">
                <a:latin typeface="Arial" pitchFamily="34" charset="0"/>
                <a:cs typeface="Arial" pitchFamily="34" charset="0"/>
              </a:rPr>
              <a:t>жили</a:t>
            </a:r>
            <a:r>
              <a:rPr lang="ru-RU" sz="3300" i="1" dirty="0" smtClean="0">
                <a:latin typeface="Arial" pitchFamily="34" charset="0"/>
                <a:cs typeface="Arial" pitchFamily="34" charset="0"/>
              </a:rPr>
              <a:t> его </a:t>
            </a:r>
            <a:r>
              <a:rPr lang="ru-RU" sz="3300" i="1" u="sng" dirty="0" smtClean="0">
                <a:latin typeface="Arial" pitchFamily="34" charset="0"/>
                <a:cs typeface="Arial" pitchFamily="34" charset="0"/>
              </a:rPr>
              <a:t>предки</a:t>
            </a:r>
            <a:r>
              <a:rPr lang="ru-RU" sz="3300" i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300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300" i="1" dirty="0" smtClean="0">
                <a:latin typeface="Arial" pitchFamily="34" charset="0"/>
                <a:cs typeface="Arial" pitchFamily="34" charset="0"/>
              </a:rPr>
              <a:t>                                 </a:t>
            </a:r>
            <a:r>
              <a:rPr lang="ru-RU" sz="33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[ там], (где).</a:t>
            </a:r>
          </a:p>
          <a:p>
            <a:pPr>
              <a:buNone/>
            </a:pPr>
            <a:r>
              <a:rPr lang="ru-RU" sz="3300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построил </a:t>
            </a:r>
            <a:r>
              <a:rPr lang="ru-RU" sz="3300" dirty="0" err="1" smtClean="0">
                <a:latin typeface="Arial" pitchFamily="34" charset="0"/>
                <a:cs typeface="Arial" pitchFamily="34" charset="0"/>
              </a:rPr>
              <a:t>дворей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dirty="0" err="1" smtClean="0">
                <a:latin typeface="Arial" pitchFamily="34" charset="0"/>
                <a:cs typeface="Arial" pitchFamily="34" charset="0"/>
              </a:rPr>
              <a:t>Ак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Сарай </a:t>
            </a:r>
            <a:r>
              <a:rPr lang="ru-RU" sz="33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там, куда 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он любил возвращаться после побед.</a:t>
            </a:r>
          </a:p>
          <a:p>
            <a:pPr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300" b="1" dirty="0" smtClean="0">
                <a:latin typeface="Arial" pitchFamily="34" charset="0"/>
                <a:cs typeface="Arial" pitchFamily="34" charset="0"/>
              </a:rPr>
              <a:t>                                 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[там ], (куда).</a:t>
            </a:r>
          </a:p>
          <a:p>
            <a:pPr>
              <a:buNone/>
            </a:pPr>
            <a:r>
              <a:rPr lang="ru-RU" sz="3300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построил </a:t>
            </a:r>
            <a:r>
              <a:rPr lang="ru-RU" sz="3300" dirty="0" err="1" smtClean="0">
                <a:latin typeface="Arial" pitchFamily="34" charset="0"/>
                <a:cs typeface="Arial" pitchFamily="34" charset="0"/>
              </a:rPr>
              <a:t>дворей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dirty="0" err="1" smtClean="0">
                <a:latin typeface="Arial" pitchFamily="34" charset="0"/>
                <a:cs typeface="Arial" pitchFamily="34" charset="0"/>
              </a:rPr>
              <a:t>Ак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Сарай </a:t>
            </a:r>
            <a:r>
              <a:rPr lang="ru-RU" sz="33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там, от</a:t>
            </a:r>
            <a:r>
              <a:rPr lang="ru-RU" sz="3300" b="1" i="1" dirty="0" smtClean="0">
                <a:latin typeface="Arial" pitchFamily="34" charset="0"/>
                <a:cs typeface="Arial" pitchFamily="34" charset="0"/>
              </a:rPr>
              <a:t>куда 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он был родом.</a:t>
            </a:r>
            <a:r>
              <a:rPr lang="ru-RU" sz="3300" b="1" i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300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300" b="1" i="1" dirty="0" smtClean="0">
                <a:latin typeface="Arial" pitchFamily="34" charset="0"/>
                <a:cs typeface="Arial" pitchFamily="34" charset="0"/>
              </a:rPr>
              <a:t>                                 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[там ], (откуда).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0" y="0"/>
            <a:ext cx="1211289" cy="1110343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972832" y="4457706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6310" y="1227515"/>
            <a:ext cx="9857508" cy="525641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Придаточное предложение может стоять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главного,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внутри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него 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ним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Навои находится в долине реки Заравшан, 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раньше проходили только торговые караваны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           [    ],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Там, 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строители возводят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спортивный комплекс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недавно были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старые дома.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        [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там, (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),  ].</a:t>
            </a: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Где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когда-то гуляли пустынные ветры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архитекторы построили современный город Зарафшан.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  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[     ].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293958" y="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Северная часть города Наво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28908" y="2212252"/>
            <a:ext cx="2563091" cy="1922319"/>
          </a:xfrm>
          <a:prstGeom prst="rect">
            <a:avLst/>
          </a:prstGeom>
          <a:noFill/>
        </p:spPr>
      </p:pic>
      <p:pic>
        <p:nvPicPr>
          <p:cNvPr id="1028" name="Picture 4" descr="Зарафшан 13 мая 2020 (Узбекистан, Навои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65494" y="4231554"/>
            <a:ext cx="2526506" cy="168433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022764" y="263236"/>
            <a:ext cx="83844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Место придаточного предложения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0" y="0"/>
            <a:ext cx="1211289" cy="11103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2727" y="323562"/>
            <a:ext cx="4447309" cy="812511"/>
          </a:xfrm>
        </p:spPr>
        <p:txBody>
          <a:bodyPr/>
          <a:lstStyle/>
          <a:p>
            <a:r>
              <a:rPr lang="ru-RU" dirty="0" smtClean="0"/>
              <a:t>Упражнение 59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00889" y="1233056"/>
            <a:ext cx="6948055" cy="54448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центре Ташкента,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где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находится множество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архитектурных сооружений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стоит одно из уникальнейших зданий современной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архитектуры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Государственный академический театр оперы и балета имени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Алишера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Навои.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Здание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ГАБТа имени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Алишера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Навои построено по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проекту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одного из лучших архитекторов ХХ века – академика А.В. Щусева. Оно было спроектировано ещё в 1934 году,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но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 строительству приступили лишь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1943 году, а закончили – в 1947 году.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182674" cy="1084112"/>
          </a:xfrm>
          <a:prstGeom prst="rect">
            <a:avLst/>
          </a:prstGeom>
          <a:noFill/>
        </p:spPr>
      </p:pic>
      <p:pic>
        <p:nvPicPr>
          <p:cNvPr id="35842" name="Picture 2" descr="Большой театр имени Алишера Навои в Ташкент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7491" y="3167912"/>
            <a:ext cx="4673888" cy="3508103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5844" name="Picture 4" descr="Портрет из Юбилейного справочника Императорской Академии художеств (1914)"/>
          <p:cNvPicPr>
            <a:picLocks noChangeAspect="1" noChangeArrowheads="1"/>
          </p:cNvPicPr>
          <p:nvPr/>
        </p:nvPicPr>
        <p:blipFill>
          <a:blip r:embed="rId4"/>
          <a:srcRect b="17465"/>
          <a:stretch>
            <a:fillRect/>
          </a:stretch>
        </p:blipFill>
        <p:spPr bwMode="auto">
          <a:xfrm>
            <a:off x="8939357" y="321107"/>
            <a:ext cx="2286000" cy="2311257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283526" y="748146"/>
            <a:ext cx="910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где?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35527" y="5112327"/>
            <a:ext cx="7841674" cy="1745673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Проект,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 достигнут синтез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передовой науки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национальных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традиций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создавался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содружестве с народными мастерами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республики,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0" y="4599710"/>
            <a:ext cx="1312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акой?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24" name="Picture 8" descr="https://lh4.googleusercontent.com/-1gbNalVGYWU/T_zISr3Fs_I/AAAAAAAAIT8/cq8zHkjTDSc/s700/n_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4327" y="0"/>
            <a:ext cx="6317673" cy="421479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3566268" y="263237"/>
            <a:ext cx="1182674" cy="1084112"/>
          </a:xfrm>
          <a:prstGeom prst="rect">
            <a:avLst/>
          </a:prstGeom>
          <a:noFill/>
        </p:spPr>
      </p:pic>
      <p:pic>
        <p:nvPicPr>
          <p:cNvPr id="34828" name="Picture 12" descr="https://lh3.googleusercontent.com/-Yzn8n1Wg_Ak/T_zL0BP-2oI/AAAAAAAAIc8/EB0t2Y7aJOw/s200/n_217.JPG"/>
          <p:cNvPicPr>
            <a:picLocks noChangeAspect="1" noChangeArrowheads="1"/>
          </p:cNvPicPr>
          <p:nvPr/>
        </p:nvPicPr>
        <p:blipFill>
          <a:blip r:embed="rId4"/>
          <a:srcRect b="26637"/>
          <a:stretch>
            <a:fillRect/>
          </a:stretch>
        </p:blipFill>
        <p:spPr bwMode="auto">
          <a:xfrm>
            <a:off x="2008909" y="1"/>
            <a:ext cx="3837709" cy="4233772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830" name="Picture 14" descr="Приемы изготовления узоров. Словарь. Айвазовский Иван Константинович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90041" y="4223543"/>
            <a:ext cx="4201959" cy="2634457"/>
          </a:xfrm>
          <a:prstGeom prst="rect">
            <a:avLst/>
          </a:prstGeom>
          <a:noFill/>
        </p:spPr>
      </p:pic>
      <p:pic>
        <p:nvPicPr>
          <p:cNvPr id="34831" name="Picture 15"/>
          <p:cNvPicPr>
            <a:picLocks noChangeAspect="1" noChangeArrowheads="1"/>
          </p:cNvPicPr>
          <p:nvPr/>
        </p:nvPicPr>
        <p:blipFill>
          <a:blip r:embed="rId6"/>
          <a:srcRect l="27898" t="30871" r="55065" b="27083"/>
          <a:stretch>
            <a:fillRect/>
          </a:stretch>
        </p:blipFill>
        <p:spPr bwMode="auto">
          <a:xfrm>
            <a:off x="1" y="0"/>
            <a:ext cx="2066948" cy="2867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/>
          <a:srcRect l="51963" t="26705" r="26953" b="35291"/>
          <a:stretch>
            <a:fillRect/>
          </a:stretch>
        </p:blipFill>
        <p:spPr bwMode="auto">
          <a:xfrm>
            <a:off x="0" y="2604233"/>
            <a:ext cx="2092038" cy="2120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4405744"/>
            <a:ext cx="8575964" cy="200891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Посетители театра могут пройти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туда, где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работали народные мастера, лауреаты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Государственной премии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усто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Ширин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Мурадов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Ташпулат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Арсланкулов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усто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Кули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Джалилов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их ученики.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55672" y="3920837"/>
            <a:ext cx="11241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куда?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22" name="Picture 6" descr="https://tashkentpamyat.ru/userfiles/ystashirin(1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9974" y="190405"/>
            <a:ext cx="1881043" cy="2691341"/>
          </a:xfrm>
          <a:prstGeom prst="rect">
            <a:avLst/>
          </a:prstGeom>
          <a:noFill/>
        </p:spPr>
      </p:pic>
      <p:pic>
        <p:nvPicPr>
          <p:cNvPr id="34826" name="Picture 10" descr="https://lh4.googleusercontent.com/-LVG1xONMYzM/T_zLTLl3G7I/AAAAAAAAIbc/zqPDJi4DwdY/s700/n_2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90591" y="0"/>
            <a:ext cx="3401409" cy="5098472"/>
          </a:xfrm>
          <a:prstGeom prst="rect">
            <a:avLst/>
          </a:prstGeom>
          <a:noFill/>
        </p:spPr>
      </p:pic>
      <p:pic>
        <p:nvPicPr>
          <p:cNvPr id="36866" name="Picture 2" descr="Усто-Ширин Муродов (1880 - 1957) прославленный узбекский художник,резчик по  ганчу (ганчкор) Один из лучших мастеров своего времени."/>
          <p:cNvPicPr>
            <a:picLocks noChangeAspect="1" noChangeArrowheads="1"/>
          </p:cNvPicPr>
          <p:nvPr/>
        </p:nvPicPr>
        <p:blipFill>
          <a:blip r:embed="rId4"/>
          <a:srcRect l="12426" t="13900"/>
          <a:stretch>
            <a:fillRect/>
          </a:stretch>
        </p:blipFill>
        <p:spPr bwMode="auto">
          <a:xfrm>
            <a:off x="233628" y="0"/>
            <a:ext cx="2495077" cy="3546764"/>
          </a:xfrm>
          <a:prstGeom prst="rect">
            <a:avLst/>
          </a:prstGeom>
          <a:noFill/>
        </p:spPr>
      </p:pic>
      <p:sp>
        <p:nvSpPr>
          <p:cNvPr id="36868" name="AutoShape 4" descr="Арсланкулов Уста Ташпула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0" name="AutoShape 6" descr="Арсланкулов Уста Ташпула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72" name="Picture 8" descr="https://mytashkent.uz/wp-content/uploads/2019/10/q2-644x6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2485" y="0"/>
            <a:ext cx="3598673" cy="3352800"/>
          </a:xfrm>
          <a:prstGeom prst="rect">
            <a:avLst/>
          </a:prstGeom>
          <a:noFill/>
        </p:spPr>
      </p:pic>
      <p:pic>
        <p:nvPicPr>
          <p:cNvPr id="36874" name="Picture 10" descr="Арсланкулов Уста Ташпулат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77103" y="0"/>
            <a:ext cx="2532206" cy="3545088"/>
          </a:xfrm>
          <a:prstGeom prst="rect">
            <a:avLst/>
          </a:prstGeom>
          <a:noFill/>
        </p:spPr>
      </p:pic>
      <p:pic>
        <p:nvPicPr>
          <p:cNvPr id="1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/>
          <a:srcRect l="12500" r="12500" b="31250"/>
          <a:stretch>
            <a:fillRect/>
          </a:stretch>
        </p:blipFill>
        <p:spPr bwMode="auto">
          <a:xfrm>
            <a:off x="0" y="1"/>
            <a:ext cx="1057989" cy="969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1369</TotalTime>
  <Words>923</Words>
  <Application>Microsoft Office PowerPoint</Application>
  <PresentationFormat>Произвольный</PresentationFormat>
  <Paragraphs>167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Русский язык</vt:lpstr>
      <vt:lpstr>Сегодня на уроке</vt:lpstr>
      <vt:lpstr>Упражнение</vt:lpstr>
      <vt:lpstr>Упражнение 58</vt:lpstr>
      <vt:lpstr>СПП с придаточными места</vt:lpstr>
      <vt:lpstr>Слайд 6</vt:lpstr>
      <vt:lpstr>Упражнение 59</vt:lpstr>
      <vt:lpstr>Слайд 8</vt:lpstr>
      <vt:lpstr>Слайд 9</vt:lpstr>
      <vt:lpstr>Слайд 10</vt:lpstr>
      <vt:lpstr>Упражнение 60</vt:lpstr>
      <vt:lpstr>Какой вопрос нужно задать?</vt:lpstr>
      <vt:lpstr>Как выбрать указательное слово?</vt:lpstr>
      <vt:lpstr>Как выбрать союзное слово?</vt:lpstr>
      <vt:lpstr>Как выбрать указательное и союзное слово? </vt:lpstr>
      <vt:lpstr>Слайд 16</vt:lpstr>
      <vt:lpstr>Упражнение 61</vt:lpstr>
      <vt:lpstr>Упражнение 61</vt:lpstr>
      <vt:lpstr>Сегодня на уроке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214</cp:revision>
  <dcterms:created xsi:type="dcterms:W3CDTF">2018-08-03T11:59:51Z</dcterms:created>
  <dcterms:modified xsi:type="dcterms:W3CDTF">2020-11-16T10:31:04Z</dcterms:modified>
</cp:coreProperties>
</file>