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287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29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/>
            <a:t>повторим сложноподчинённые предложения с придаточными определительными 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/>
            <a:t>научимся правильно употреблять союзные слова в разных падежах.  </a:t>
          </a:r>
          <a:endParaRPr lang="ru-RU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/>
            <a:t>узнаем больше о союзных словах </a:t>
          </a:r>
          <a:r>
            <a:rPr lang="ru-RU" b="1" i="1" dirty="0" smtClean="0"/>
            <a:t>который, какой, чей</a:t>
          </a:r>
          <a:r>
            <a:rPr lang="ru-RU" dirty="0" smtClean="0"/>
            <a:t>, </a:t>
          </a:r>
          <a:endParaRPr lang="ru-RU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err="1" smtClean="0"/>
            <a:t>повтории</a:t>
          </a:r>
          <a:r>
            <a:rPr lang="ru-RU" dirty="0" smtClean="0"/>
            <a:t> сложноподчинённые предложения с придаточными определительными 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/>
            <a:t>научились правильно употреблять союзные слова в разных падежах.  </a:t>
          </a:r>
          <a:endParaRPr lang="ru-RU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err="1" smtClean="0"/>
            <a:t>узнаели</a:t>
          </a:r>
          <a:r>
            <a:rPr lang="ru-RU" dirty="0" smtClean="0"/>
            <a:t> больше о союзных словах </a:t>
          </a:r>
          <a:r>
            <a:rPr lang="ru-RU" b="1" i="1" dirty="0" smtClean="0"/>
            <a:t>который, какой, чей</a:t>
          </a:r>
          <a:r>
            <a:rPr lang="ru-RU" dirty="0" smtClean="0"/>
            <a:t>, </a:t>
          </a:r>
          <a:endParaRPr lang="ru-RU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C1D9C-4F42-4147-B7DD-A4337C92BEB6}" type="presOf" srcId="{6BEDC9AA-044B-4694-8FA0-8107459DC424}" destId="{8045056B-CD9B-4059-AB9C-86B8C49B6E62}" srcOrd="0" destOrd="0" presId="urn:microsoft.com/office/officeart/2005/8/layout/chevron2"/>
    <dgm:cxn modelId="{0249A7C2-5718-4904-AF49-5EEBB06BD565}" type="presOf" srcId="{A7476718-B393-492D-A8E5-A3720C315562}" destId="{420A8239-7AED-4AB0-908E-6E272669F6A9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704F707-8DF2-458F-9231-B5FA53554BE5}" type="presOf" srcId="{D97BF2C5-FB17-4B76-A402-D8BEAAD05F1E}" destId="{AE15F480-BDEE-418D-B930-0549AD3EECB1}" srcOrd="0" destOrd="0" presId="urn:microsoft.com/office/officeart/2005/8/layout/chevron2"/>
    <dgm:cxn modelId="{C9EF00A0-ACEE-42AB-AAE8-4EBEA03EC070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F1383BB8-14D9-47C9-8B3B-15BAF931155B}" type="presOf" srcId="{E4A7F104-563F-4CEF-BEF0-5C9E06846CBC}" destId="{1EECFA49-E099-49ED-B7B0-03C9F59B92D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48EDD6AE-407A-4E5C-8DC2-4CC630983A6B}" type="presOf" srcId="{A03C0B7C-1F71-4E32-B7FC-D66AF599A410}" destId="{9DEB7F40-556C-4390-B584-65C54E6AC046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6176D27D-F52B-41D8-BD64-4209BE0092B9}" type="presOf" srcId="{474E01CD-F9F2-47D5-9D2D-F4C63AEB8F65}" destId="{B1A82AB5-47EE-4BD1-87CB-05D65D7584D0}" srcOrd="0" destOrd="0" presId="urn:microsoft.com/office/officeart/2005/8/layout/chevron2"/>
    <dgm:cxn modelId="{AD88B4D9-05D7-4413-B969-245FF22BDF65}" type="presParOf" srcId="{50D2D7DE-5A40-4F1C-9143-D112BE76AF74}" destId="{8D9A0064-2DE8-41EA-992F-1C7D4E5341D1}" srcOrd="0" destOrd="0" presId="urn:microsoft.com/office/officeart/2005/8/layout/chevron2"/>
    <dgm:cxn modelId="{A758264B-DC4C-4432-9C71-1886B4C5F9FA}" type="presParOf" srcId="{8D9A0064-2DE8-41EA-992F-1C7D4E5341D1}" destId="{9DEB7F40-556C-4390-B584-65C54E6AC046}" srcOrd="0" destOrd="0" presId="urn:microsoft.com/office/officeart/2005/8/layout/chevron2"/>
    <dgm:cxn modelId="{A188C2F7-8199-43AD-B58F-825473727C03}" type="presParOf" srcId="{8D9A0064-2DE8-41EA-992F-1C7D4E5341D1}" destId="{1EECFA49-E099-49ED-B7B0-03C9F59B92DE}" srcOrd="1" destOrd="0" presId="urn:microsoft.com/office/officeart/2005/8/layout/chevron2"/>
    <dgm:cxn modelId="{BF60442B-9314-46FF-82AF-7E305775A087}" type="presParOf" srcId="{50D2D7DE-5A40-4F1C-9143-D112BE76AF74}" destId="{F423717B-52BC-4D5E-ACD2-FC8FAA5AB549}" srcOrd="1" destOrd="0" presId="urn:microsoft.com/office/officeart/2005/8/layout/chevron2"/>
    <dgm:cxn modelId="{A7C1E20A-995B-4F25-87AE-4903ABA9EC11}" type="presParOf" srcId="{50D2D7DE-5A40-4F1C-9143-D112BE76AF74}" destId="{39A95DF5-04B0-43BD-9771-A90E5FE350DF}" srcOrd="2" destOrd="0" presId="urn:microsoft.com/office/officeart/2005/8/layout/chevron2"/>
    <dgm:cxn modelId="{EB2E1B3E-D857-4A4A-AA87-4786B80CDF69}" type="presParOf" srcId="{39A95DF5-04B0-43BD-9771-A90E5FE350DF}" destId="{420A8239-7AED-4AB0-908E-6E272669F6A9}" srcOrd="0" destOrd="0" presId="urn:microsoft.com/office/officeart/2005/8/layout/chevron2"/>
    <dgm:cxn modelId="{A7D4FC31-BCF6-4E25-83B7-0B107677F4D1}" type="presParOf" srcId="{39A95DF5-04B0-43BD-9771-A90E5FE350DF}" destId="{8045056B-CD9B-4059-AB9C-86B8C49B6E62}" srcOrd="1" destOrd="0" presId="urn:microsoft.com/office/officeart/2005/8/layout/chevron2"/>
    <dgm:cxn modelId="{88FFA91A-9851-4E74-B41E-2DF9A0B2C689}" type="presParOf" srcId="{50D2D7DE-5A40-4F1C-9143-D112BE76AF74}" destId="{F0DE8A2F-67BE-4A33-8B04-C257AA172DDE}" srcOrd="3" destOrd="0" presId="urn:microsoft.com/office/officeart/2005/8/layout/chevron2"/>
    <dgm:cxn modelId="{17275F9F-E3F4-4C0D-824C-EF634088AFCF}" type="presParOf" srcId="{50D2D7DE-5A40-4F1C-9143-D112BE76AF74}" destId="{F20D8B40-1DAF-4661-A31A-B5FF80B024BB}" srcOrd="4" destOrd="0" presId="urn:microsoft.com/office/officeart/2005/8/layout/chevron2"/>
    <dgm:cxn modelId="{98FDCA0A-0C5B-4359-B9B2-17F9EEFB3049}" type="presParOf" srcId="{F20D8B40-1DAF-4661-A31A-B5FF80B024BB}" destId="{AE15F480-BDEE-418D-B930-0549AD3EECB1}" srcOrd="0" destOrd="0" presId="urn:microsoft.com/office/officeart/2005/8/layout/chevron2"/>
    <dgm:cxn modelId="{2E0C8EF6-CA4F-4989-B80F-52CB86ACBBB7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1" y="2340422"/>
            <a:ext cx="5987184" cy="4380561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охарактеризовать предмет или указать на какой-либо его признак (3)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320651" y="1864169"/>
            <a:ext cx="4477220" cy="4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433430" y="3379314"/>
            <a:ext cx="1973046" cy="67263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который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234" y="365126"/>
            <a:ext cx="2939143" cy="562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Задание 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7205" y="2101714"/>
            <a:ext cx="5797733" cy="96805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Микеланджело долго работал над скульптурой.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039" y="3200400"/>
            <a:ext cx="7674429" cy="3368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 скульптура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стоит теперь в Ватикане.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этой скульптуре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 показал всю силу страдания матери.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этой скульптуре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знает весь мир.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Эту скульптуру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заказал кардинал.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399904" y="898161"/>
            <a:ext cx="7143206" cy="1283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Расскажите о произведении искусства, последовательно присоединяя к части А часть Б. Правильно поставьте запятые.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Michelangelo's Pieta 5450 cropncleaned 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274" y="1851341"/>
            <a:ext cx="4133420" cy="4327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234" y="365126"/>
            <a:ext cx="2939143" cy="562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039" y="1802674"/>
            <a:ext cx="7674429" cy="4766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Микеланджело долго работал над скульптурой,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которая стоит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теперь в Ватикане.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Микеланджело долго работал над скульптурой,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которой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показал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всю силу страдания матери.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Микеланджело долго работал над скульптурой,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 которой знает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весь мир.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Микеланджело долго работал над скульптурой,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которую заказал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кардинал.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pic>
        <p:nvPicPr>
          <p:cNvPr id="39940" name="Picture 4" descr="Пьета в Ватикане - шедевр Берни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346" y="287245"/>
            <a:ext cx="3733800" cy="48768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968343" y="5734593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Пьета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Плечевой ремень в скульптуре с текстом авт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9324" y="4319401"/>
            <a:ext cx="2182676" cy="23818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устам Сагдуллаев - биография, информация, личная жизнь, фото, ви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4180" y="4223281"/>
            <a:ext cx="3397523" cy="24170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188" y="365126"/>
            <a:ext cx="9028611" cy="928098"/>
          </a:xfrm>
        </p:spPr>
        <p:txBody>
          <a:bodyPr/>
          <a:lstStyle/>
          <a:p>
            <a:r>
              <a:rPr lang="ru-RU" dirty="0" smtClean="0"/>
              <a:t>Упражнение 56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39634" y="2011680"/>
          <a:ext cx="8490857" cy="2481942"/>
        </p:xfrm>
        <a:graphic>
          <a:graphicData uri="http://schemas.openxmlformats.org/drawingml/2006/table">
            <a:tbl>
              <a:tblPr/>
              <a:tblGrid>
                <a:gridCol w="5069723"/>
                <a:gridCol w="3421134"/>
              </a:tblGrid>
              <a:tr h="2481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Девочки увидели артиста, 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который…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которым …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 котором …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которого </a:t>
                      </a:r>
                      <a:r>
                        <a:rPr lang="ru-RU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..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8983" y="1436914"/>
            <a:ext cx="583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Закончите сложные предложения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pic>
        <p:nvPicPr>
          <p:cNvPr id="1026" name="Picture 2" descr="Сагдуллаев, Рустам Абдуллаевич 6902 Вадим Чуприна.jpg"/>
          <p:cNvPicPr>
            <a:picLocks noChangeAspect="1" noChangeArrowheads="1"/>
          </p:cNvPicPr>
          <p:nvPr/>
        </p:nvPicPr>
        <p:blipFill>
          <a:blip r:embed="rId4"/>
          <a:srcRect b="17970"/>
          <a:stretch>
            <a:fillRect/>
          </a:stretch>
        </p:blipFill>
        <p:spPr bwMode="auto">
          <a:xfrm>
            <a:off x="7354387" y="189997"/>
            <a:ext cx="1436916" cy="17164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Сагдуллаев «Ромео»: цитаты персонаж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9314" y="183514"/>
            <a:ext cx="2517775" cy="35248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32" name="AutoShape 8" descr="Рустам Сагдуллаев (Рустам Саъдуллаев) - актёр - фильмография - Влюблённые  (1969) - актёры Ближнего Зарубежья - Кино-Театр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Рустам Сагдуллаев (Рустам Саъдуллаев) - актёр - фильмография - Влюблённые  (1969) - актёры Ближнего Зарубежья - Кино-Театр.Р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196" y="4558937"/>
            <a:ext cx="2372770" cy="21161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6" name="Picture 12" descr="Влюбленные | Севишганлар (узбекфильм на русском языке) 1969 скачать или  слушать в mp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925" y="4533629"/>
            <a:ext cx="3853542" cy="21676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8" y="365126"/>
            <a:ext cx="9577251" cy="810532"/>
          </a:xfrm>
        </p:spPr>
        <p:txBody>
          <a:bodyPr/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3023" cy="4351338"/>
          </a:xfrm>
        </p:spPr>
        <p:txBody>
          <a:bodyPr/>
          <a:lstStyle/>
          <a:p>
            <a:r>
              <a:rPr lang="ru-RU" dirty="0" smtClean="0"/>
              <a:t>Девочки увидели артиста, который снимался в фильме «Влюблённые».</a:t>
            </a:r>
          </a:p>
          <a:p>
            <a:r>
              <a:rPr lang="ru-RU" dirty="0" smtClean="0"/>
              <a:t>Девочки увидели артиста, с которым мечтали познакомиться.</a:t>
            </a:r>
          </a:p>
          <a:p>
            <a:r>
              <a:rPr lang="ru-RU" dirty="0" smtClean="0"/>
              <a:t>Девочки увидели артиста, о котором рассказывала подруга.</a:t>
            </a:r>
          </a:p>
          <a:p>
            <a:r>
              <a:rPr lang="ru-RU" dirty="0" smtClean="0"/>
              <a:t>Девочки увидели артиста, которого любят все зрители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pic>
        <p:nvPicPr>
          <p:cNvPr id="6" name="Picture 2" descr="Сагдуллаев, Рустам Абдуллаевич 6902 Вадим Чуприна.jpg"/>
          <p:cNvPicPr>
            <a:picLocks noChangeAspect="1" noChangeArrowheads="1"/>
          </p:cNvPicPr>
          <p:nvPr/>
        </p:nvPicPr>
        <p:blipFill>
          <a:blip r:embed="rId3"/>
          <a:srcRect b="17970"/>
          <a:stretch>
            <a:fillRect/>
          </a:stretch>
        </p:blipFill>
        <p:spPr bwMode="auto">
          <a:xfrm>
            <a:off x="8412477" y="1169710"/>
            <a:ext cx="3187247" cy="38072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6"/>
            <a:ext cx="4140925" cy="1045664"/>
          </a:xfrm>
        </p:spPr>
        <p:txBody>
          <a:bodyPr/>
          <a:lstStyle/>
          <a:p>
            <a:r>
              <a:rPr lang="ru-RU" dirty="0" smtClean="0"/>
              <a:t>Упражнение 55</a:t>
            </a:r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5761" y="4375186"/>
          <a:ext cx="8412479" cy="1986426"/>
        </p:xfrm>
        <a:graphic>
          <a:graphicData uri="http://schemas.openxmlformats.org/drawingml/2006/table">
            <a:tbl>
              <a:tblPr/>
              <a:tblGrid>
                <a:gridCol w="4434921"/>
                <a:gridCol w="3977558"/>
              </a:tblGrid>
              <a:tr h="1986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выставке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была картина художника, 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который…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которым …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 котором …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которого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4" name="Picture 2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86" y="1373460"/>
            <a:ext cx="2609850" cy="26384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 l="41866" t="39821" r="41770" b="31071"/>
          <a:stretch>
            <a:fillRect/>
          </a:stretch>
        </p:blipFill>
        <p:spPr bwMode="auto">
          <a:xfrm>
            <a:off x="3317965" y="1423851"/>
            <a:ext cx="2638697" cy="26386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797" name="Picture 5" descr="The State Museum of Arts of the Republic of Karakalpakstan named by  Savitsky :: Николаев Александр (Усто-Мумин) (1897-195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6923" y="1288160"/>
            <a:ext cx="2626814" cy="27909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799" name="Picture 7" descr="Николаев Александр (Усто-Мумин) | Каталог иллюстраций журнала  &quot;ТРЕТЬЯКОВСКАЯ ГАЛЕРЕЯ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9127" y="235130"/>
            <a:ext cx="2937145" cy="39319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54" y="365125"/>
            <a:ext cx="2965269" cy="1325563"/>
          </a:xfrm>
        </p:spPr>
        <p:txBody>
          <a:bodyPr/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0005" y="1603556"/>
            <a:ext cx="8841377" cy="435133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На выставке была картина художника, который стал знаменитым на весь мир. </a:t>
            </a:r>
          </a:p>
          <a:p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На выставке была картина художника, с которым дружили многие писатели.</a:t>
            </a:r>
          </a:p>
          <a:p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На выставке была картина художника, о котором мы много слышали.</a:t>
            </a:r>
          </a:p>
          <a:p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На выставке была картина художника, которого называли «</a:t>
            </a:r>
            <a:r>
              <a:rPr lang="ru-RU" dirty="0" err="1" smtClean="0">
                <a:latin typeface="Arial" pitchFamily="34" charset="0"/>
                <a:ea typeface="Calibri"/>
                <a:cs typeface="Arial" pitchFamily="34" charset="0"/>
              </a:rPr>
              <a:t>Усто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Calibri"/>
                <a:cs typeface="Arial" pitchFamily="34" charset="0"/>
              </a:rPr>
              <a:t>Мумин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». 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365126"/>
            <a:ext cx="899852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189" y="1158677"/>
            <a:ext cx="6361611" cy="55746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59777" y="1512117"/>
            <a:ext cx="5181600" cy="16621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55. Вставить союзное слово который в нужной форме.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365126"/>
            <a:ext cx="899852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75211" y="5473338"/>
            <a:ext cx="990164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Искусство — это время и пространство,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котором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живет красота человеческого духа.   В.Сухомлинский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8" y="365125"/>
            <a:ext cx="4362995" cy="7582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53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4062" y="1123405"/>
            <a:ext cx="7548155" cy="5014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Замените выделенные слова другими, данными в скобках. Согласуйте союзное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существительным. В каких случаях нужно изменить глагол?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Художник, котор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рису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натюрморт. (художница, художники)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Картина, котор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вис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музее.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(портрет, полотно, миниатюры)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Пейзаж, котор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всем нрав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(скульптура, произведение)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Песня, котор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звучал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 телевидению. (концерт, симфония)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182674" cy="1084112"/>
          </a:xfrm>
          <a:prstGeom prst="rect">
            <a:avLst/>
          </a:prstGeom>
          <a:noFill/>
        </p:spPr>
      </p:pic>
      <p:pic>
        <p:nvPicPr>
          <p:cNvPr id="1026" name="Picture 2" descr="https://mytashkent.uz/wp-content/uploads/2013/03/313448_537472526296936_1590006245_n-664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996" y="326572"/>
            <a:ext cx="3628515" cy="32787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30491" y="4323806"/>
            <a:ext cx="3002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Александр Волков.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Узбекский праздник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Государственный музей искусств Узбекистана, Ташкент: лучшие советы перед  посещение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9621" y="3187337"/>
            <a:ext cx="17145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8" y="365125"/>
            <a:ext cx="4362995" cy="7582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53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943" y="1214846"/>
            <a:ext cx="7064828" cy="5014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Художница, котор</a:t>
            </a:r>
            <a:r>
              <a:rPr lang="ru-RU" dirty="0" smtClean="0">
                <a:solidFill>
                  <a:srgbClr val="C00000"/>
                </a:solidFill>
              </a:rPr>
              <a:t>ая</a:t>
            </a:r>
            <a:r>
              <a:rPr lang="ru-RU" dirty="0" smtClean="0"/>
              <a:t> рису</a:t>
            </a:r>
            <a:r>
              <a:rPr lang="ru-RU" dirty="0" smtClean="0">
                <a:solidFill>
                  <a:srgbClr val="C00000"/>
                </a:solidFill>
              </a:rPr>
              <a:t>ет</a:t>
            </a:r>
            <a:r>
              <a:rPr lang="ru-RU" dirty="0" smtClean="0"/>
              <a:t> натюрморт. Художники, которые рису</a:t>
            </a:r>
            <a:r>
              <a:rPr lang="ru-RU" dirty="0" smtClean="0">
                <a:solidFill>
                  <a:srgbClr val="C00000"/>
                </a:solidFill>
              </a:rPr>
              <a:t>ют</a:t>
            </a:r>
            <a:r>
              <a:rPr lang="ru-RU" dirty="0" smtClean="0"/>
              <a:t> натюрморт.</a:t>
            </a:r>
          </a:p>
          <a:p>
            <a:pPr>
              <a:buNone/>
            </a:pPr>
            <a:r>
              <a:rPr lang="ru-RU" dirty="0" smtClean="0"/>
              <a:t>2. Портреты, котор</a:t>
            </a:r>
            <a:r>
              <a:rPr lang="ru-RU" dirty="0" smtClean="0">
                <a:solidFill>
                  <a:srgbClr val="C00000"/>
                </a:solidFill>
              </a:rPr>
              <a:t>ые</a:t>
            </a:r>
            <a:r>
              <a:rPr lang="ru-RU" dirty="0" smtClean="0"/>
              <a:t> вис</a:t>
            </a:r>
            <a:r>
              <a:rPr lang="ru-RU" dirty="0" smtClean="0">
                <a:solidFill>
                  <a:srgbClr val="C00000"/>
                </a:solidFill>
              </a:rPr>
              <a:t>ят</a:t>
            </a:r>
            <a:r>
              <a:rPr lang="ru-RU" dirty="0" smtClean="0"/>
              <a:t> в музее. Полотно, котор</a:t>
            </a:r>
            <a:r>
              <a:rPr lang="ru-RU" dirty="0" smtClean="0">
                <a:solidFill>
                  <a:srgbClr val="C00000"/>
                </a:solidFill>
              </a:rPr>
              <a:t>ое</a:t>
            </a:r>
            <a:r>
              <a:rPr lang="ru-RU" dirty="0" smtClean="0"/>
              <a:t> висит в музее. Миниатюры, которые висят в музее.</a:t>
            </a:r>
          </a:p>
          <a:p>
            <a:pPr>
              <a:buNone/>
            </a:pPr>
            <a:r>
              <a:rPr lang="ru-RU" dirty="0" smtClean="0"/>
              <a:t>3. Скульптура, котор</a:t>
            </a:r>
            <a:r>
              <a:rPr lang="ru-RU" dirty="0" smtClean="0">
                <a:solidFill>
                  <a:srgbClr val="C00000"/>
                </a:solidFill>
              </a:rPr>
              <a:t>ая</a:t>
            </a:r>
            <a:r>
              <a:rPr lang="ru-RU" dirty="0" smtClean="0"/>
              <a:t> всем нравится.  Произведение, котор</a:t>
            </a:r>
            <a:r>
              <a:rPr lang="ru-RU" dirty="0" smtClean="0">
                <a:solidFill>
                  <a:srgbClr val="C00000"/>
                </a:solidFill>
              </a:rPr>
              <a:t>ое</a:t>
            </a:r>
            <a:r>
              <a:rPr lang="ru-RU" dirty="0" smtClean="0"/>
              <a:t> всем нравится. </a:t>
            </a:r>
          </a:p>
          <a:p>
            <a:pPr>
              <a:buNone/>
            </a:pPr>
            <a:r>
              <a:rPr lang="ru-RU" dirty="0" smtClean="0"/>
              <a:t>4. Концерт, котор</a:t>
            </a:r>
            <a:r>
              <a:rPr lang="ru-RU" dirty="0" smtClean="0">
                <a:solidFill>
                  <a:srgbClr val="C00000"/>
                </a:solidFill>
              </a:rPr>
              <a:t>ый</a:t>
            </a:r>
            <a:r>
              <a:rPr lang="ru-RU" dirty="0" smtClean="0"/>
              <a:t> звучал по телевидению. Симфония, котор</a:t>
            </a:r>
            <a:r>
              <a:rPr lang="ru-RU" dirty="0" smtClean="0">
                <a:solidFill>
                  <a:srgbClr val="C00000"/>
                </a:solidFill>
              </a:rPr>
              <a:t>ая</a:t>
            </a:r>
            <a:r>
              <a:rPr lang="ru-RU" dirty="0" smtClean="0"/>
              <a:t> звучал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по телевидению.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182674" cy="1084112"/>
          </a:xfrm>
          <a:prstGeom prst="rect">
            <a:avLst/>
          </a:prstGeom>
          <a:noFill/>
        </p:spPr>
      </p:pic>
      <p:pic>
        <p:nvPicPr>
          <p:cNvPr id="6" name="Picture 1" descr="D:\клипарт\школа\0_8e912_1f948904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918" y="4135779"/>
            <a:ext cx="865909" cy="865909"/>
          </a:xfrm>
          <a:prstGeom prst="rect">
            <a:avLst/>
          </a:prstGeom>
          <a:noFill/>
        </p:spPr>
      </p:pic>
      <p:pic>
        <p:nvPicPr>
          <p:cNvPr id="7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61265" y="4851269"/>
            <a:ext cx="768927" cy="768927"/>
          </a:xfrm>
          <a:prstGeom prst="rect">
            <a:avLst/>
          </a:prstGeom>
          <a:noFill/>
        </p:spPr>
      </p:pic>
      <p:pic>
        <p:nvPicPr>
          <p:cNvPr id="8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93231" y="867098"/>
            <a:ext cx="768927" cy="768927"/>
          </a:xfrm>
          <a:prstGeom prst="rect">
            <a:avLst/>
          </a:prstGeom>
          <a:noFill/>
        </p:spPr>
      </p:pic>
      <p:pic>
        <p:nvPicPr>
          <p:cNvPr id="9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45481" y="3035531"/>
            <a:ext cx="768927" cy="768927"/>
          </a:xfrm>
          <a:prstGeom prst="rect">
            <a:avLst/>
          </a:prstGeom>
          <a:noFill/>
        </p:spPr>
      </p:pic>
      <p:pic>
        <p:nvPicPr>
          <p:cNvPr id="10" name="Picture 3" descr="D:\клипарт\небо\0_e8249_32fa6c1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059" y="2388921"/>
            <a:ext cx="642648" cy="647142"/>
          </a:xfrm>
          <a:prstGeom prst="rect">
            <a:avLst/>
          </a:prstGeom>
          <a:noFill/>
        </p:spPr>
      </p:pic>
      <p:pic>
        <p:nvPicPr>
          <p:cNvPr id="11" name="Picture 3" descr="D:\клипарт\небо\0_e8249_32fa6c1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8580" y="3747457"/>
            <a:ext cx="642648" cy="647142"/>
          </a:xfrm>
          <a:prstGeom prst="rect">
            <a:avLst/>
          </a:prstGeom>
          <a:noFill/>
        </p:spPr>
      </p:pic>
      <p:pic>
        <p:nvPicPr>
          <p:cNvPr id="2050" name="Picture 2" descr="https://s39.radikal.ru/i086/0807/44/bf8b3b7626e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0570" y="3278776"/>
            <a:ext cx="2384767" cy="31519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www.stateartmuseum.uz/wp-content/uploads/2018/08/starry-night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9679" y="462642"/>
            <a:ext cx="3099536" cy="23328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24" y="365125"/>
            <a:ext cx="4099560" cy="7321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54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502" y="1136469"/>
            <a:ext cx="10448110" cy="54080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Из двух предложений составьте сложное. Вместо указательного местоимения поставьте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в той же форме.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Я увидел мальчика.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мальчик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здесь живет.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- Я увидел мальчика,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здесь живет.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Мы вспомнили друга.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Этого друга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уже нет.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Анвар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встретил соседа.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Этому соседу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давал книгу.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Брат знает учителя.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Этого учителя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 поздравил.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Отец купил портфель.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этим портфелем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Махмуд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пойдет в школу.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Профессор показал макет.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 этом макете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говорил. 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pic>
        <p:nvPicPr>
          <p:cNvPr id="1026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033" y="4024446"/>
            <a:ext cx="1031966" cy="1289958"/>
          </a:xfrm>
          <a:prstGeom prst="rect">
            <a:avLst/>
          </a:prstGeom>
          <a:noFill/>
        </p:spPr>
      </p:pic>
      <p:pic>
        <p:nvPicPr>
          <p:cNvPr id="1027" name="Picture 3" descr="D:\клипарт\падежи\датель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8411" y="3351712"/>
            <a:ext cx="953589" cy="1191986"/>
          </a:xfrm>
          <a:prstGeom prst="rect">
            <a:avLst/>
          </a:prstGeom>
          <a:noFill/>
        </p:spPr>
      </p:pic>
      <p:pic>
        <p:nvPicPr>
          <p:cNvPr id="1028" name="Picture 4" descr="D:\клипарт\падежи\имен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7237" y="2070464"/>
            <a:ext cx="897210" cy="1122998"/>
          </a:xfrm>
          <a:prstGeom prst="rect">
            <a:avLst/>
          </a:prstGeom>
          <a:noFill/>
        </p:spPr>
      </p:pic>
      <p:pic>
        <p:nvPicPr>
          <p:cNvPr id="1029" name="Picture 5" descr="D:\клипарт\падежи\твор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0916" y="4872490"/>
            <a:ext cx="871084" cy="1090297"/>
          </a:xfrm>
          <a:prstGeom prst="rect">
            <a:avLst/>
          </a:prstGeom>
          <a:noFill/>
        </p:spPr>
      </p:pic>
      <p:pic>
        <p:nvPicPr>
          <p:cNvPr id="1030" name="Picture 6" descr="D:\клипарт\падежи\роди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05258" y="2964625"/>
            <a:ext cx="927462" cy="1148225"/>
          </a:xfrm>
          <a:prstGeom prst="rect">
            <a:avLst/>
          </a:prstGeom>
          <a:noFill/>
        </p:spPr>
      </p:pic>
      <p:pic>
        <p:nvPicPr>
          <p:cNvPr id="1031" name="Picture 7" descr="D:\клипарт\падежи\предлож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93531" y="5447211"/>
            <a:ext cx="961425" cy="1201781"/>
          </a:xfrm>
          <a:prstGeom prst="rect">
            <a:avLst/>
          </a:prstGeom>
          <a:noFill/>
        </p:spPr>
      </p:pic>
      <p:sp>
        <p:nvSpPr>
          <p:cNvPr id="12" name="Выгнутая вверх стрелка 11"/>
          <p:cNvSpPr/>
          <p:nvPr/>
        </p:nvSpPr>
        <p:spPr>
          <a:xfrm flipH="1">
            <a:off x="5225144" y="2651760"/>
            <a:ext cx="2103120" cy="23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>
            <a:off x="5651864" y="3522617"/>
            <a:ext cx="2103120" cy="23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6657704" y="4045131"/>
            <a:ext cx="2103120" cy="23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flipH="1">
            <a:off x="6017624" y="4463143"/>
            <a:ext cx="2103120" cy="23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flipH="1">
            <a:off x="7271658" y="5769428"/>
            <a:ext cx="2103120" cy="23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7702732" y="4946468"/>
            <a:ext cx="2103120" cy="23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23" y="365125"/>
            <a:ext cx="4595949" cy="73215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54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874" y="1332412"/>
            <a:ext cx="11166566" cy="2913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Мы вспомнили друга,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которого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уже нет.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Анвар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встретил соседа,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давал книгу.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Брат знает учителя,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 поздравил.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Отец купил портфель,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которым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Махмуд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пойдет в школу.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Профессор показал макет,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котором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 говорил.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79616" y="610778"/>
            <a:ext cx="4661263" cy="1152707"/>
          </a:xfrm>
          <a:prstGeom prst="wedgeRoundRectCallout">
            <a:avLst>
              <a:gd name="adj1" fmla="val -55023"/>
              <a:gd name="adj2" fmla="val 74966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 чего зависит, какое окончание будет у слова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0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6848" y="1097227"/>
            <a:ext cx="1270453" cy="4099613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4321628" y="2474412"/>
            <a:ext cx="4469675" cy="2842171"/>
          </a:xfrm>
          <a:prstGeom prst="wedgeRoundRectCallout">
            <a:avLst>
              <a:gd name="adj1" fmla="val 71520"/>
              <a:gd name="adj2" fmla="val -50564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Окончание зависит от слова, которое оно заменяет. В каком роде и падеже заменяемое слово, в таком роде и падеже союзное слово </a:t>
            </a:r>
            <a:r>
              <a:rPr lang="ru-RU" b="1" i="1" dirty="0" smtClean="0"/>
              <a:t>который</a:t>
            </a:r>
            <a:r>
              <a:rPr lang="ru-RU" dirty="0" smtClean="0"/>
              <a:t>.</a:t>
            </a:r>
          </a:p>
        </p:txBody>
      </p:sp>
      <p:pic>
        <p:nvPicPr>
          <p:cNvPr id="2051" name="Picture 3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02" y="1387723"/>
            <a:ext cx="1125538" cy="3782992"/>
          </a:xfrm>
          <a:prstGeom prst="rect">
            <a:avLst/>
          </a:prstGeom>
          <a:noFill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17" y="286748"/>
            <a:ext cx="2508070" cy="666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9904" y="898161"/>
            <a:ext cx="7143206" cy="12833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Расскажите о произведении искусства, последовательно присоединяя к части А часть Б. Правильно поставьте запятые.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39" y="2259875"/>
            <a:ext cx="6348550" cy="66620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А) Композитор написал рок-оперу.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48195" y="3069771"/>
            <a:ext cx="6792686" cy="3291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Б)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Эта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рок-опера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понравилась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всем слушателям.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этой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рок-опере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звучат народные мелодии.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Над этой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рок-оперой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 трудился много лет.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 этой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рок-опере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узнали зарубежные продюсеры.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s://upload.wikimedia.org/wikipedia/commons/thumb/3/31/%D0%9D%D0%B8%D0%BA%D0%BE%D0%BB%D0%B0%D0%B9_%D0%9A%D0%B0%D1%80%D0%B0%D1%87%D0%B5%D0%BD%D1%86%D0%BE%D0%B2_%D0%B2_%D0%BE%D0%BF%D0%B5%D1%80%D0%B5_%C2%AB%D0%AE%D0%BD%D0%BE%D0%BD%D0%B0_%D0%B8_%D0%90%D0%B2%D0%BE%D1%81%D1%8C%C2%BB.jpg/220px-%D0%9D%D0%B8%D0%BA%D0%BE%D0%BB%D0%B0%D0%B9_%D0%9A%D0%B0%D1%80%D0%B0%D1%87%D0%B5%D0%BD%D1%86%D0%BE%D0%B2_%D0%B2_%D0%BE%D0%BF%D0%B5%D1%80%D0%B5_%C2%AB%D0%AE%D0%BD%D0%BE%D0%BD%D0%B0_%D0%B8_%D0%90%D0%B2%D0%BE%D1%81%D1%8C%C2%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7875" y="172309"/>
            <a:ext cx="2407829" cy="28127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53944" y="6035039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А.Рыбников. «Юнона и Авось»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Подлинная история прототипов рок-оперы «Юнона и Авось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7268" y="3159033"/>
            <a:ext cx="4876800" cy="27051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16" y="286748"/>
            <a:ext cx="2913017" cy="666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26366" cy="1215829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09007" y="1802674"/>
            <a:ext cx="9444444" cy="3291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Композитор написал рок-оперу,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которая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понравилась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всем слушателям.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Композитор написал рок-оперу,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которой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звучат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народные мелодии.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Композитор написал рок-оперу,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над которой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трудился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много лет.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Композитор написал рок-оперу,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которой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узнали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зарубежные продюсеры.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3944" y="6035039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А.Рыбников. «Юнона и Авось»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Алексей Рыбников - Андрей Вознесенский - Юнона И Авось (2006, CD) | Disco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7988" y="0"/>
            <a:ext cx="2704011" cy="2704011"/>
          </a:xfrm>
          <a:prstGeom prst="rect">
            <a:avLst/>
          </a:prstGeom>
          <a:noFill/>
        </p:spPr>
      </p:pic>
      <p:pic>
        <p:nvPicPr>
          <p:cNvPr id="38916" name="Picture 4" descr="Рок-опера &quot;Юнона и Авось&quot; доступна в iTunes: m2ba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4886" y="3043646"/>
            <a:ext cx="3037114" cy="30371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827</Words>
  <Application>Microsoft Office PowerPoint</Application>
  <PresentationFormat>Произвольный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Русский язык</vt:lpstr>
      <vt:lpstr>Сегодня на уроке</vt:lpstr>
      <vt:lpstr>Упражнение 53</vt:lpstr>
      <vt:lpstr>Упражнение 53</vt:lpstr>
      <vt:lpstr>Упражнение 54</vt:lpstr>
      <vt:lpstr>Упражнение 54</vt:lpstr>
      <vt:lpstr>Слайд 7</vt:lpstr>
      <vt:lpstr>Задание 1</vt:lpstr>
      <vt:lpstr>Проверим!</vt:lpstr>
      <vt:lpstr>Задание 2</vt:lpstr>
      <vt:lpstr>Проверим!</vt:lpstr>
      <vt:lpstr>Упражнение 56</vt:lpstr>
      <vt:lpstr>Проверим!</vt:lpstr>
      <vt:lpstr>Упражнение 55</vt:lpstr>
      <vt:lpstr>Проверим!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140</cp:revision>
  <dcterms:created xsi:type="dcterms:W3CDTF">2018-08-03T11:59:51Z</dcterms:created>
  <dcterms:modified xsi:type="dcterms:W3CDTF">2020-11-13T11:14:51Z</dcterms:modified>
</cp:coreProperties>
</file>