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</p:sldMasterIdLst>
  <p:sldIdLst>
    <p:sldId id="278" r:id="rId3"/>
    <p:sldId id="262" r:id="rId4"/>
    <p:sldId id="275" r:id="rId5"/>
    <p:sldId id="274" r:id="rId6"/>
    <p:sldId id="264" r:id="rId7"/>
    <p:sldId id="280" r:id="rId8"/>
    <p:sldId id="265" r:id="rId9"/>
    <p:sldId id="282" r:id="rId10"/>
    <p:sldId id="283" r:id="rId11"/>
    <p:sldId id="279" r:id="rId12"/>
    <p:sldId id="276" r:id="rId13"/>
    <p:sldId id="268" r:id="rId14"/>
    <p:sldId id="281" r:id="rId15"/>
    <p:sldId id="284" r:id="rId16"/>
    <p:sldId id="285" r:id="rId17"/>
    <p:sldId id="263" r:id="rId18"/>
    <p:sldId id="286" r:id="rId19"/>
    <p:sldId id="261" r:id="rId20"/>
    <p:sldId id="28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    с придаточными определительными</a:t>
          </a:r>
          <a:r>
            <a:rPr lang="ru-RU" dirty="0" smtClean="0"/>
            <a:t>,</a:t>
          </a:r>
          <a:endParaRPr lang="ru-RU" dirty="0"/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который, какой, чей </a:t>
          </a:r>
          <a:r>
            <a:rPr lang="ru-RU" b="0" i="0" dirty="0" smtClean="0">
              <a:latin typeface="Arial" panose="020B0604020202020204" pitchFamily="34" charset="0"/>
              <a:cs typeface="Arial" panose="020B0604020202020204" pitchFamily="34" charset="0"/>
            </a:rPr>
            <a:t>и указательных словах </a:t>
          </a:r>
          <a:r>
            <a:rPr lang="ru-RU" b="1" i="1" dirty="0" smtClean="0">
              <a:latin typeface="Arial" panose="020B0604020202020204" pitchFamily="34" charset="0"/>
              <a:cs typeface="Arial" panose="020B0604020202020204" pitchFamily="34" charset="0"/>
            </a:rPr>
            <a:t>тот, такой</a:t>
          </a:r>
          <a:r>
            <a:rPr lang="ru-RU" dirty="0" smtClean="0"/>
            <a:t>.  </a:t>
          </a:r>
          <a:endParaRPr lang="ru-RU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строить такие предложения,</a:t>
          </a:r>
          <a:endParaRPr lang="ru-RU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D3AD820E-927D-4576-81AA-55469ACBCE23}" type="presOf" srcId="{E4A7F104-563F-4CEF-BEF0-5C9E06846CBC}" destId="{1EECFA49-E099-49ED-B7B0-03C9F59B92DE}" srcOrd="0" destOrd="0" presId="urn:microsoft.com/office/officeart/2005/8/layout/chevron2"/>
    <dgm:cxn modelId="{DE6F0135-D6B4-4B60-A412-BE17121BAE61}" type="presOf" srcId="{A03C0B7C-1F71-4E32-B7FC-D66AF599A410}" destId="{9DEB7F40-556C-4390-B584-65C54E6AC046}" srcOrd="0" destOrd="0" presId="urn:microsoft.com/office/officeart/2005/8/layout/chevron2"/>
    <dgm:cxn modelId="{E610286C-DA8F-4748-8D7B-0DF51849BBDC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234AEDEB-FF27-4845-BB55-131D0BBE502E}" type="presOf" srcId="{D97BF2C5-FB17-4B76-A402-D8BEAAD05F1E}" destId="{AE15F480-BDEE-418D-B930-0549AD3EECB1}" srcOrd="0" destOrd="0" presId="urn:microsoft.com/office/officeart/2005/8/layout/chevron2"/>
    <dgm:cxn modelId="{1A042D95-D32A-4B35-8303-8F6203ED5469}" type="presOf" srcId="{474E01CD-F9F2-47D5-9D2D-F4C63AEB8F65}" destId="{B1A82AB5-47EE-4BD1-87CB-05D65D7584D0}" srcOrd="0" destOrd="0" presId="urn:microsoft.com/office/officeart/2005/8/layout/chevron2"/>
    <dgm:cxn modelId="{943D5677-1F1E-4968-A30B-23DEF6106128}" type="presOf" srcId="{331D6E7D-B326-4993-B69C-9AFA1C5BF96F}" destId="{50D2D7DE-5A40-4F1C-9143-D112BE76AF74}" srcOrd="0" destOrd="0" presId="urn:microsoft.com/office/officeart/2005/8/layout/chevron2"/>
    <dgm:cxn modelId="{4429D094-B68F-4FC7-B313-277C92AE67E2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9934A655-E225-4DFF-9C04-7C796CB17D79}" type="presParOf" srcId="{50D2D7DE-5A40-4F1C-9143-D112BE76AF74}" destId="{8D9A0064-2DE8-41EA-992F-1C7D4E5341D1}" srcOrd="0" destOrd="0" presId="urn:microsoft.com/office/officeart/2005/8/layout/chevron2"/>
    <dgm:cxn modelId="{FF700760-2B4D-48A9-AFB8-8A0C75609634}" type="presParOf" srcId="{8D9A0064-2DE8-41EA-992F-1C7D4E5341D1}" destId="{9DEB7F40-556C-4390-B584-65C54E6AC046}" srcOrd="0" destOrd="0" presId="urn:microsoft.com/office/officeart/2005/8/layout/chevron2"/>
    <dgm:cxn modelId="{3BCEFD3D-F4DC-4EAF-AA94-D2A91E01FD59}" type="presParOf" srcId="{8D9A0064-2DE8-41EA-992F-1C7D4E5341D1}" destId="{1EECFA49-E099-49ED-B7B0-03C9F59B92DE}" srcOrd="1" destOrd="0" presId="urn:microsoft.com/office/officeart/2005/8/layout/chevron2"/>
    <dgm:cxn modelId="{3CB8A8D3-A6A3-4F94-8211-BDA0114C71AB}" type="presParOf" srcId="{50D2D7DE-5A40-4F1C-9143-D112BE76AF74}" destId="{F423717B-52BC-4D5E-ACD2-FC8FAA5AB549}" srcOrd="1" destOrd="0" presId="urn:microsoft.com/office/officeart/2005/8/layout/chevron2"/>
    <dgm:cxn modelId="{8D27CE1D-E5E7-488F-8B1A-1B890853C913}" type="presParOf" srcId="{50D2D7DE-5A40-4F1C-9143-D112BE76AF74}" destId="{39A95DF5-04B0-43BD-9771-A90E5FE350DF}" srcOrd="2" destOrd="0" presId="urn:microsoft.com/office/officeart/2005/8/layout/chevron2"/>
    <dgm:cxn modelId="{B03365BB-03B7-48D7-9605-80CD050927AB}" type="presParOf" srcId="{39A95DF5-04B0-43BD-9771-A90E5FE350DF}" destId="{420A8239-7AED-4AB0-908E-6E272669F6A9}" srcOrd="0" destOrd="0" presId="urn:microsoft.com/office/officeart/2005/8/layout/chevron2"/>
    <dgm:cxn modelId="{E5874D95-9888-4C8A-B4B1-B56731D49BCF}" type="presParOf" srcId="{39A95DF5-04B0-43BD-9771-A90E5FE350DF}" destId="{8045056B-CD9B-4059-AB9C-86B8C49B6E62}" srcOrd="1" destOrd="0" presId="urn:microsoft.com/office/officeart/2005/8/layout/chevron2"/>
    <dgm:cxn modelId="{EF5B96A3-FDC8-4A34-9523-3F1AE1BBD932}" type="presParOf" srcId="{50D2D7DE-5A40-4F1C-9143-D112BE76AF74}" destId="{F0DE8A2F-67BE-4A33-8B04-C257AA172DDE}" srcOrd="3" destOrd="0" presId="urn:microsoft.com/office/officeart/2005/8/layout/chevron2"/>
    <dgm:cxn modelId="{33B381B3-6EE5-4292-9F47-88C4A0F2A0EC}" type="presParOf" srcId="{50D2D7DE-5A40-4F1C-9143-D112BE76AF74}" destId="{F20D8B40-1DAF-4661-A31A-B5FF80B024BB}" srcOrd="4" destOrd="0" presId="urn:microsoft.com/office/officeart/2005/8/layout/chevron2"/>
    <dgm:cxn modelId="{54FA6C9C-FB14-45A8-80B6-A4BBB5A9A3E5}" type="presParOf" srcId="{F20D8B40-1DAF-4661-A31A-B5FF80B024BB}" destId="{AE15F480-BDEE-418D-B930-0549AD3EECB1}" srcOrd="0" destOrd="0" presId="urn:microsoft.com/office/officeart/2005/8/layout/chevron2"/>
    <dgm:cxn modelId="{6FE55747-6DED-4722-A854-1450449B5B1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повторим сложноподчинённые предложения       с придаточными определительными</a:t>
          </a:r>
          <a:r>
            <a:rPr lang="ru-RU" sz="2700" kern="1200" dirty="0" smtClean="0"/>
            <a:t>,</a:t>
          </a:r>
          <a:endParaRPr lang="ru-RU" sz="2700" kern="1200" dirty="0"/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научимся правильно строить такие предложения,</a:t>
          </a:r>
          <a:endParaRPr lang="ru-RU" sz="27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узнаем больше о союзных словах </a:t>
          </a:r>
          <a:r>
            <a:rPr lang="ru-RU" sz="27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который, какой, чей </a:t>
          </a:r>
          <a:r>
            <a:rPr lang="ru-RU" sz="27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и указательных словах </a:t>
          </a:r>
          <a:r>
            <a:rPr lang="ru-RU" sz="2700" b="1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тот, такой</a:t>
          </a:r>
          <a:r>
            <a:rPr lang="ru-RU" sz="2700" kern="1200" dirty="0" smtClean="0"/>
            <a:t>.  </a:t>
          </a:r>
          <a:endParaRPr lang="ru-RU" sz="2700" kern="1200" dirty="0"/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01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18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475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290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825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716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3303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119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091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241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584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133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62822" y="184998"/>
            <a:ext cx="7219060" cy="1170816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9721" y="2340422"/>
            <a:ext cx="5987184" cy="4380561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охарактеризовать предмет или указать на какой-либо его признак (2)</a:t>
            </a: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5" y="24026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5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117" t="25781" r="18411" b="43945"/>
          <a:stretch>
            <a:fillRect/>
          </a:stretch>
        </p:blipFill>
        <p:spPr bwMode="auto">
          <a:xfrm>
            <a:off x="7320651" y="1864169"/>
            <a:ext cx="4477220" cy="462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TextBox 27"/>
          <p:cNvSpPr txBox="1"/>
          <p:nvPr/>
        </p:nvSpPr>
        <p:spPr>
          <a:xfrm rot="20315817">
            <a:off x="8433430" y="3379314"/>
            <a:ext cx="1973046" cy="672636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lIns="87078" tIns="43539" rIns="87078" bIns="43539" rtlCol="0">
            <a:spAutoFit/>
          </a:bodyPr>
          <a:lstStyle/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который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136" y="209006"/>
            <a:ext cx="10515600" cy="71845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Где стоит придаточное определительное?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3877" y="4046310"/>
            <a:ext cx="10539551" cy="826135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Картина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i="1" dirty="0" smtClean="0">
                <a:solidFill>
                  <a:srgbClr val="002060"/>
                </a:solidFill>
              </a:rPr>
              <a:t>которую</a:t>
            </a:r>
            <a:r>
              <a:rPr lang="ru-RU" dirty="0" smtClean="0">
                <a:solidFill>
                  <a:srgbClr val="002060"/>
                </a:solidFill>
              </a:rPr>
              <a:t> создал художник</a:t>
            </a:r>
            <a:r>
              <a:rPr lang="ru-RU" dirty="0" smtClean="0"/>
              <a:t>, всем очень  понравилась.</a:t>
            </a:r>
            <a:endParaRPr lang="ru-RU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77090" y="2030277"/>
            <a:ext cx="10504716" cy="8261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ru-RU" sz="2800" dirty="0" smtClean="0"/>
              <a:t>Всем очень  понравилась </a:t>
            </a:r>
            <a:r>
              <a:rPr lang="ru-RU" sz="2800" b="1" dirty="0" smtClean="0">
                <a:solidFill>
                  <a:srgbClr val="C00000"/>
                </a:solidFill>
              </a:rPr>
              <a:t>картина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которую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создал художник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533399" y="5766254"/>
            <a:ext cx="10596156" cy="8261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Картина</a:t>
            </a:r>
            <a:r>
              <a:rPr lang="ru-RU" sz="2800" dirty="0" smtClean="0"/>
              <a:t> всем очень  понравилась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которую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создал художник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5133703" y="1685108"/>
            <a:ext cx="1815738" cy="37882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64777" y="875212"/>
            <a:ext cx="1175657" cy="510778"/>
          </a:xfrm>
          <a:prstGeom prst="wedgeRoundRectCallout">
            <a:avLst>
              <a:gd name="adj1" fmla="val -59166"/>
              <a:gd name="adj2" fmla="val 1646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какая?</a:t>
            </a:r>
            <a:endParaRPr lang="ru-RU" sz="2400" dirty="0"/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1197429" y="3718559"/>
            <a:ext cx="1815738" cy="37882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1088570" y="5320937"/>
            <a:ext cx="5534297" cy="378823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8" name="Picture 4" descr="D:\клипарт\школьники\деловые\Z23KqfE1Oq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1502" y="1045526"/>
            <a:ext cx="724898" cy="924787"/>
          </a:xfrm>
          <a:prstGeom prst="rect">
            <a:avLst/>
          </a:prstGeom>
          <a:noFill/>
        </p:spPr>
      </p:pic>
      <p:pic>
        <p:nvPicPr>
          <p:cNvPr id="17" name="Picture 4" descr="D:\клипарт\школьники\деловые\Z23KqfE1Oq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1353" y="3105104"/>
            <a:ext cx="724898" cy="924787"/>
          </a:xfrm>
          <a:prstGeom prst="rect">
            <a:avLst/>
          </a:prstGeom>
          <a:noFill/>
        </p:spPr>
      </p:pic>
      <p:pic>
        <p:nvPicPr>
          <p:cNvPr id="1029" name="Picture 5" descr="D:\клипарт\школьники\деловые\4CLXd6nqX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764500" flipH="1" flipV="1">
            <a:off x="2562465" y="4822342"/>
            <a:ext cx="960258" cy="122099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1693817" y="2934789"/>
            <a:ext cx="1175657" cy="510778"/>
          </a:xfrm>
          <a:prstGeom prst="wedgeRoundRectCallout">
            <a:avLst>
              <a:gd name="adj1" fmla="val -59166"/>
              <a:gd name="adj2" fmla="val 1646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какая?</a:t>
            </a:r>
            <a:endParaRPr lang="ru-RU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3648892" y="4824549"/>
            <a:ext cx="2582092" cy="510778"/>
          </a:xfrm>
          <a:prstGeom prst="wedgeRoundRectCallout">
            <a:avLst>
              <a:gd name="adj1" fmla="val -59166"/>
              <a:gd name="adj2" fmla="val 1646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Слишком далеко!</a:t>
            </a:r>
            <a:endParaRPr lang="ru-RU" sz="24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782389" y="5708468"/>
            <a:ext cx="1985554" cy="953589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2651760" y="5669279"/>
            <a:ext cx="2129246" cy="927463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057989" cy="9698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3837" y="453735"/>
            <a:ext cx="4003964" cy="82117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ак сказать иначе?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0163" y="2075008"/>
            <a:ext cx="10683240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Мы посетили музей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Лувр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Лувр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находится в Париже.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Мы посетили музей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Лувр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находится в Париже.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[ в Лувр]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(который).</a:t>
            </a:r>
          </a:p>
          <a:p>
            <a:pP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музее Лувр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посетители могут увидеть картины Рембрандта.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Лувр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находится в Париже.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 музее Лувр,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находится в Париже, посетители могут увидеть картины Рембрандта.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[ В Лувре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который )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…].</a:t>
            </a:r>
          </a:p>
          <a:p>
            <a:endParaRPr lang="ru-RU" dirty="0"/>
          </a:p>
        </p:txBody>
      </p:sp>
      <p:pic>
        <p:nvPicPr>
          <p:cNvPr id="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057989" cy="969818"/>
          </a:xfrm>
          <a:prstGeom prst="rect">
            <a:avLst/>
          </a:prstGeom>
          <a:noFill/>
        </p:spPr>
      </p:pic>
      <p:pic>
        <p:nvPicPr>
          <p:cNvPr id="7170" name="Picture 2" descr="Площадка дворца Лувра с его пирамидой в ночное время. Фото 2010 го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38569" y="-1"/>
            <a:ext cx="4753432" cy="1995055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460214" y="2041695"/>
            <a:ext cx="900513" cy="156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141559" y="4964411"/>
            <a:ext cx="845095" cy="146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72832" y="4918364"/>
            <a:ext cx="847673" cy="147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212977" cy="53541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Расскажите о видах искусства по образцу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0999" y="1066800"/>
            <a:ext cx="10453256" cy="541712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Образец: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Литература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отражает историю человечества.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изображает мир с помощью слов. -  Литература,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которая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изображает мир с помощью слов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отражает историю человечества.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Музыка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связана с речью и танцем.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показывает мир через звуки.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Скульптура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изображает мир в дереве, камне, бронзе и мраморе.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зародилась в глубокой древности.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Фотография и кино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нравятся всем.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возникли на грани искусства и науки.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Искусство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хореографии тесно связано с музыкой.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существует с древнейших времён.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Нашивка 4"/>
          <p:cNvSpPr/>
          <p:nvPr/>
        </p:nvSpPr>
        <p:spPr>
          <a:xfrm rot="5400000">
            <a:off x="1925921" y="2770769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 rot="5400000">
            <a:off x="2743338" y="3602042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 rot="5400000">
            <a:off x="4004103" y="4461024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 rot="5400000">
            <a:off x="4682974" y="5250733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 rot="5400000">
            <a:off x="4295047" y="872698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057989" cy="969818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460214" y="2041695"/>
            <a:ext cx="900513" cy="156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945123" y="2609731"/>
            <a:ext cx="900513" cy="156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212977" cy="53541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Расскажите о видах искусства по образцу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0999" y="1066800"/>
            <a:ext cx="10647220" cy="5181599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Музыка,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которая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показывает мир через звуки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связана     с речью и танцем.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Скульптура,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которая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зародилась в глубокой древности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изображает мир в дереве, камне, бронзе и мраморе.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Фотография и кино,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которые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возникли на грани искусства и науки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нравятся всем.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Искусство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хореографии,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которое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существует с древнейших времён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тесно связано с музыкой. </a:t>
            </a:r>
          </a:p>
          <a:p>
            <a:endParaRPr lang="ru-RU" dirty="0"/>
          </a:p>
        </p:txBody>
      </p:sp>
      <p:sp>
        <p:nvSpPr>
          <p:cNvPr id="6" name="Нашивка 5"/>
          <p:cNvSpPr/>
          <p:nvPr/>
        </p:nvSpPr>
        <p:spPr>
          <a:xfrm rot="5400000">
            <a:off x="2009046" y="1413023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 rot="5400000">
            <a:off x="2771048" y="2410552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 rot="5400000">
            <a:off x="8686939" y="1426880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 rot="5400000">
            <a:off x="10266357" y="2327425"/>
            <a:ext cx="346087" cy="401781"/>
          </a:xfrm>
          <a:prstGeom prst="chevr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057989" cy="969818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765014" y="4078314"/>
            <a:ext cx="900513" cy="156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947596" y="4036750"/>
            <a:ext cx="900513" cy="156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3509" y="329334"/>
            <a:ext cx="10231582" cy="806739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Расскажите о великих людях по таблице.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69633"/>
              </p:ext>
            </p:extLst>
          </p:nvPr>
        </p:nvGraphicFramePr>
        <p:xfrm>
          <a:off x="840479" y="1209952"/>
          <a:ext cx="11032866" cy="2103120"/>
        </p:xfrm>
        <a:graphic>
          <a:graphicData uri="http://schemas.openxmlformats.org/drawingml/2006/table">
            <a:tbl>
              <a:tblPr/>
              <a:tblGrid>
                <a:gridCol w="2080701"/>
                <a:gridCol w="2331985"/>
                <a:gridCol w="1400578"/>
                <a:gridCol w="1875153"/>
                <a:gridCol w="3344449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Фирдоуси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Шекспир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Сервантес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Моцарт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Айвазовский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писатель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поэт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драматург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художник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композитор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создал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написал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сочинил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картина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опера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трагедия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поэма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роман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Женитьба Фигаро»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</a:t>
                      </a:r>
                      <a:r>
                        <a:rPr lang="ru-RU" sz="24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Шах-наме</a:t>
                      </a: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«Ромео и Джульетта»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«Дон Кихот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«Девятый вал»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Айвазовский девятый вал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36091" y="3497097"/>
            <a:ext cx="4072237" cy="273744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upload.wikimedia.org/wikipedia/commons/thumb/a/ac/Honor%C3%A9_Daumier_017_%28Don_Quixote%29.jpg/200px-Honor%C3%A9_Daumier_017_%28Don_Quixote%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8509" y="3497839"/>
            <a:ext cx="1938975" cy="27921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30" name="AutoShape 6" descr="Спектакль Безумный день, или Женитьба Фигаро — смотреть бесплатно онлайн в  хорошем качестве. Московский академический театр сатиры. Актеры и рол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Спектакль Безумный день, или Женитьба Фигаро — смотреть бесплатно онлайн в  хорошем качестве. Московский академический театр сатиры. Актеры и рол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2436" y="3505199"/>
            <a:ext cx="3650193" cy="273764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3736" y="2400300"/>
            <a:ext cx="11291455" cy="4223472"/>
          </a:xfrm>
        </p:spPr>
        <p:txBody>
          <a:bodyPr>
            <a:normAutofit lnSpcReduction="10000"/>
          </a:bodyPr>
          <a:lstStyle/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Абулькосим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Фирдоуси –  великий персидский поэт, который сочинил поэму «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Шах-наме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Шекспир –  знаменитый английский драматург, который написал трагедию «Ромео и Джульетта».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Сервантес – замечательный испанский писатель, который создал роман «Дон-Кихот».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Моцарт – гениальный австрийский композитор, который написал оперу «Женитьба Фигаро».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Айвазовский – великолепный русский художник, который написал картину «Девятый вал».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Посмертный портрет Моцарта работы Барбары Крафт (181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90218" y="72943"/>
            <a:ext cx="1714789" cy="219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Фирдоус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884" y="30648"/>
            <a:ext cx="1506971" cy="2179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Единственное известное достоверное изображение Шекспира — гравюра из посмертного «Первого фолио» (1623) работы Мартина Друшау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432" y="-45110"/>
            <a:ext cx="1633395" cy="231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ervantes Jáuregu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605" y="41399"/>
            <a:ext cx="1717099" cy="225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Автопортрет И. Айвазовского (1874), Уффиц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70975" y="30648"/>
            <a:ext cx="2033153" cy="223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195943"/>
            <a:ext cx="10711543" cy="201168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двух простых составьте сложное предложение. Замените повторяющееся слово союзным словом </a:t>
            </a:r>
            <a:r>
              <a:rPr lang="ru-RU" sz="31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который, которая, которое, которые</a:t>
            </a:r>
            <a:r>
              <a:rPr lang="ru-RU" sz="31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Придаточную часть вставьте сразу после выделенного слова.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0" y="1737361"/>
            <a:ext cx="9718765" cy="4532812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Образец: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Фотография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появилась в Х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 веке. Фотография безошибочно отражает мир на плёнке. –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Фотография, которая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безошибочно отражает мир на плёнке, появилась в Х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 веке.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Мы купили билеты 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театр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Театр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приехал на гастроли.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называется «Золотая осень».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висит на стене.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Музыкальное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трио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называется 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Садо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исполнило популярную песню.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В музее находятся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скульптуры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скульптуры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нашли археологи. </a:t>
            </a:r>
          </a:p>
          <a:p>
            <a:pPr marL="514350" indent="-514350">
              <a:buNone/>
            </a:pPr>
            <a:endParaRPr lang="ru-RU" dirty="0"/>
          </a:p>
        </p:txBody>
      </p:sp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59992" y="2821576"/>
            <a:ext cx="950635" cy="3067595"/>
          </a:xfrm>
          <a:prstGeom prst="rect">
            <a:avLst/>
          </a:prstGeom>
          <a:noFill/>
        </p:spPr>
      </p:pic>
      <p:sp>
        <p:nvSpPr>
          <p:cNvPr id="6" name="Молния 5"/>
          <p:cNvSpPr/>
          <p:nvPr/>
        </p:nvSpPr>
        <p:spPr>
          <a:xfrm>
            <a:off x="5316583" y="3030582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олния 7"/>
          <p:cNvSpPr/>
          <p:nvPr/>
        </p:nvSpPr>
        <p:spPr>
          <a:xfrm>
            <a:off x="5971222" y="5212877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олния 8"/>
          <p:cNvSpPr/>
          <p:nvPr/>
        </p:nvSpPr>
        <p:spPr>
          <a:xfrm>
            <a:off x="3980842" y="4330465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олния 9"/>
          <p:cNvSpPr/>
          <p:nvPr/>
        </p:nvSpPr>
        <p:spPr>
          <a:xfrm>
            <a:off x="2532634" y="3572692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3045" y="2765764"/>
            <a:ext cx="9718765" cy="366759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Мы купили билеты в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театр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который приехал на гастроли.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Картина, которая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висит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стене,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«Золотая осень».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Музыкальное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трио, которое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исполнило популярную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песню,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называется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Садо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В музее находятся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скульптуры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нашли археологи. </a:t>
            </a:r>
            <a:endParaRPr lang="ru-RU" dirty="0"/>
          </a:p>
        </p:txBody>
      </p:sp>
      <p:pic>
        <p:nvPicPr>
          <p:cNvPr id="2051" name="Picture 3" descr="D:\клипарт\школьники\деловые\71lctcAMd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59992" y="2821576"/>
            <a:ext cx="950635" cy="3067595"/>
          </a:xfrm>
          <a:prstGeom prst="rect">
            <a:avLst/>
          </a:prstGeom>
          <a:noFill/>
        </p:spPr>
      </p:pic>
      <p:sp>
        <p:nvSpPr>
          <p:cNvPr id="6" name="Молния 5"/>
          <p:cNvSpPr/>
          <p:nvPr/>
        </p:nvSpPr>
        <p:spPr>
          <a:xfrm>
            <a:off x="2383971" y="3484024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Молния 7"/>
          <p:cNvSpPr/>
          <p:nvPr/>
        </p:nvSpPr>
        <p:spPr>
          <a:xfrm>
            <a:off x="6106303" y="5228209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олния 8"/>
          <p:cNvSpPr/>
          <p:nvPr/>
        </p:nvSpPr>
        <p:spPr>
          <a:xfrm>
            <a:off x="4032797" y="4355372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олния 9"/>
          <p:cNvSpPr/>
          <p:nvPr/>
        </p:nvSpPr>
        <p:spPr>
          <a:xfrm>
            <a:off x="5383010" y="2589415"/>
            <a:ext cx="365760" cy="352697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Levitan Zolotaya Os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97" y="134669"/>
            <a:ext cx="38100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scow, Sovremennik theatre 2019 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894" y="117283"/>
            <a:ext cx="3285751" cy="2458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culture.gov.ru/upload/iblock/d62/d627a597f83036180dc473f7354ede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1"/>
          <a:stretch/>
        </p:blipFill>
        <p:spPr bwMode="auto">
          <a:xfrm>
            <a:off x="7464742" y="134669"/>
            <a:ext cx="4377449" cy="246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353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645188"/>
              </p:ext>
            </p:extLst>
          </p:nvPr>
        </p:nvGraphicFramePr>
        <p:xfrm>
          <a:off x="550423" y="832720"/>
          <a:ext cx="7793478" cy="3393377"/>
        </p:xfrm>
        <a:graphic>
          <a:graphicData uri="http://schemas.openxmlformats.org/drawingml/2006/table">
            <a:tbl>
              <a:tblPr/>
              <a:tblGrid>
                <a:gridCol w="7793478"/>
              </a:tblGrid>
              <a:tr h="3092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Дом, в котором нет книги, подобен телу без души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                                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(Цицерон)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Ученик, который учится без желания, это птица без крыльев. 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         (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Саади)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6230" algn="l"/>
                        </a:tabLst>
                      </a:pP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Плох тот ученик, который не превосходит учителя. </a:t>
                      </a:r>
                      <a:r>
                        <a:rPr lang="ru-RU" sz="280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( </a:t>
                      </a:r>
                      <a:r>
                        <a:rPr lang="ru-RU" sz="2800" dirty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Леонардо да Винчи)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366043" y="124834"/>
            <a:ext cx="41190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Мозговой штурм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Sadi in a Rose gard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010" y="2700861"/>
            <a:ext cx="1968687" cy="3356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Бюст Цицерона из Капитолийских музеев в Рим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276" y="124834"/>
            <a:ext cx="1652444" cy="247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редполагаемый автопортрет Леонардо да Винч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526" y="4303059"/>
            <a:ext cx="2190750" cy="237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929" y="108887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5012" y="1237129"/>
            <a:ext cx="7368988" cy="5620871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87571" y="1434450"/>
            <a:ext cx="5016858" cy="283989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Выполните упражнение 53. Замените выделенные слова словами в скобках.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Обратите внимание на их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род и правильно используйте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союзные слова </a:t>
            </a:r>
            <a:r>
              <a:rPr lang="ru-RU" b="1" dirty="0" smtClean="0"/>
              <a:t>который, 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  которая, которое, которые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57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2" y="365126"/>
            <a:ext cx="8998527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08222081"/>
              </p:ext>
            </p:extLst>
          </p:nvPr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169050" y="2896497"/>
            <a:ext cx="1754778" cy="3451141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800398" y="5680759"/>
            <a:ext cx="975795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59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Ученик,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который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учится без желания, это птица без крыльев.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85913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Саади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4109" y="365125"/>
            <a:ext cx="7818713" cy="100647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Вставьте правильно определения!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210" y="1558826"/>
            <a:ext cx="9507583" cy="2639101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Живопись, графика и скульптура – это … искусство.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Вышивка, резьба по дереву, художественная обработка камня или металла – это … искусство.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3. … искусство делится на вокальное и инструментальное.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Комедия, мюзикл, драма входят в  … искусство.</a:t>
            </a:r>
          </a:p>
          <a:p>
            <a:endParaRPr lang="ru-RU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526473" y="4703808"/>
            <a:ext cx="9507583" cy="10735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Слова для справок: декоративно-прикладное, изобразительное, театральное, музыкальное.</a:t>
            </a:r>
          </a:p>
          <a:p>
            <a:endParaRPr lang="ru-RU" dirty="0"/>
          </a:p>
        </p:txBody>
      </p:sp>
      <p:pic>
        <p:nvPicPr>
          <p:cNvPr id="6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564832" cy="1434422"/>
          </a:xfrm>
          <a:prstGeom prst="rect">
            <a:avLst/>
          </a:prstGeom>
          <a:noFill/>
        </p:spPr>
      </p:pic>
      <p:pic>
        <p:nvPicPr>
          <p:cNvPr id="13314" name="Picture 2" descr="Резьба по дереву в Узбекистане / Manzara Tourism - Various Tours in  Uzbekistan, Central Asia and along the Great Silk Roa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72725" y="3694689"/>
            <a:ext cx="1819275" cy="2647951"/>
          </a:xfrm>
          <a:prstGeom prst="rect">
            <a:avLst/>
          </a:prstGeom>
          <a:noFill/>
        </p:spPr>
      </p:pic>
      <p:pic>
        <p:nvPicPr>
          <p:cNvPr id="13316" name="Picture 4" descr="http://www.silkway.uz :: Чеканка по мед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32473" y="198613"/>
            <a:ext cx="1515053" cy="3201812"/>
          </a:xfrm>
          <a:prstGeom prst="rect">
            <a:avLst/>
          </a:prstGeom>
          <a:noFill/>
        </p:spPr>
      </p:pic>
      <p:sp>
        <p:nvSpPr>
          <p:cNvPr id="13318" name="AutoShape 6" descr="УДК 930 ХУДОЖЕСТВЕННАЯ ЧЕКАНКА ПО МЕТАЛЛУ УЗБЕКИСТАНА Алмарданова Б.К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0" name="AutoShape 8" descr="УДК 930 ХУДОЖЕСТВЕННАЯ ЧЕКАНКА ПО МЕТАЛЛУ УЗБЕКИСТАНА Алмарданова Б.К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2" name="AutoShape 10" descr="УДК 930 ХУДОЖЕСТВЕННАЯ ЧЕКАНКА ПО МЕТАЛЛУ УЗБЕКИСТАНА Алмарданова Б.К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818" y="323561"/>
            <a:ext cx="3890554" cy="1006475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Проверьте!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1809" y="1655808"/>
            <a:ext cx="10159935" cy="435133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 Живопись, графика и скульптура – это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изобразительно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искусство.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2. Вышивка, резьба по дереву, художественная обработка камня или металла – это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декоративно-прикладное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искусство.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Музыкальное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искусство делится на вокальное и инструментальное.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4. Комедия, мюзикл, драма входят в  </a:t>
            </a:r>
            <a:r>
              <a:rPr lang="ru-RU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театральное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искусство.</a:t>
            </a:r>
          </a:p>
          <a:p>
            <a:endParaRPr lang="ru-RU" dirty="0"/>
          </a:p>
        </p:txBody>
      </p:sp>
      <p:pic>
        <p:nvPicPr>
          <p:cNvPr id="1025" name="Picture 1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60726" y="2544867"/>
            <a:ext cx="1154567" cy="3397347"/>
          </a:xfrm>
          <a:prstGeom prst="rect">
            <a:avLst/>
          </a:prstGeom>
          <a:noFill/>
        </p:spPr>
      </p:pic>
      <p:pic>
        <p:nvPicPr>
          <p:cNvPr id="5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564832" cy="1434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199" y="404949"/>
            <a:ext cx="9154887" cy="3931920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latin typeface="Arial" pitchFamily="34" charset="0"/>
                <a:cs typeface="Arial" pitchFamily="34" charset="0"/>
              </a:rPr>
              <a:t>Придаточные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определительные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предложения отвечают на вопросы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какой? какая? какое? какие?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 Они определяют слово в главной части и всегда стоят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после этого слова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Определительные придаточные соединяются с главным при помощи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союзных слов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который, какой, чей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 В главной части может быть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указательное слово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такой, тот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78214" y="2361013"/>
            <a:ext cx="1813786" cy="356719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5260" y="5007033"/>
            <a:ext cx="10447475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Пейзаж – это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такая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картина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которая</a:t>
            </a: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изображает природу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4040777" y="4627417"/>
            <a:ext cx="1815738" cy="378823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4345461" y="4559729"/>
            <a:ext cx="1136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какая?</a:t>
            </a:r>
            <a:endParaRPr lang="ru-RU" sz="2400" dirty="0"/>
          </a:p>
        </p:txBody>
      </p:sp>
      <p:pic>
        <p:nvPicPr>
          <p:cNvPr id="8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942109" cy="863596"/>
          </a:xfrm>
          <a:prstGeom prst="rect">
            <a:avLst/>
          </a:prstGeom>
          <a:noFill/>
        </p:spPr>
      </p:pic>
      <p:pic>
        <p:nvPicPr>
          <p:cNvPr id="9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826326" y="5680361"/>
            <a:ext cx="768927" cy="768927"/>
          </a:xfrm>
          <a:prstGeom prst="rect">
            <a:avLst/>
          </a:prstGeom>
          <a:noFill/>
        </p:spPr>
      </p:pic>
      <p:pic>
        <p:nvPicPr>
          <p:cNvPr id="10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5833343" y="5674622"/>
            <a:ext cx="768927" cy="768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9542" y="224840"/>
            <a:ext cx="9746675" cy="1645524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Союзное слово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который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согласуется с определяемым словом. Оно  стоит в том же роде и числе, что и определяемое слово в главном предложении. </a:t>
            </a:r>
          </a:p>
        </p:txBody>
      </p:sp>
      <p:pic>
        <p:nvPicPr>
          <p:cNvPr id="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057989" cy="969818"/>
          </a:xfrm>
          <a:prstGeom prst="rect">
            <a:avLst/>
          </a:prstGeom>
          <a:noFill/>
        </p:spPr>
      </p:pic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436416" y="1679565"/>
            <a:ext cx="8915401" cy="2892433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Натюрморт – это картин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Эта картина изображает предметы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Дирижёр – это музыкант. Он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управляет оркестром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Кино – это такое искусство.  Это искусство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любят все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Ильхом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Камол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Джаббаровы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скульпторы. Они  создали памятник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Амиру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Темуру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6" name="Picture 2" descr="Дильбар Абдурахманов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51975" y="817418"/>
            <a:ext cx="2543175" cy="38100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380205" y="4752111"/>
            <a:ext cx="281179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Дильбар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Абдурахманова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10378" y="4571998"/>
            <a:ext cx="471071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от, такой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ый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а, такая 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ая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о, такое 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ое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е, такие 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ые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591" y="4819645"/>
            <a:ext cx="902286" cy="1566808"/>
          </a:xfrm>
          <a:prstGeom prst="rect">
            <a:avLst/>
          </a:prstGeom>
        </p:spPr>
      </p:pic>
      <p:pic>
        <p:nvPicPr>
          <p:cNvPr id="10" name="Picture 1" descr="D:\клипарт\школа\0_8e912_1f948904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83754" y="4571998"/>
            <a:ext cx="865909" cy="865909"/>
          </a:xfrm>
          <a:prstGeom prst="rect">
            <a:avLst/>
          </a:prstGeom>
          <a:noFill/>
        </p:spPr>
      </p:pic>
      <p:pic>
        <p:nvPicPr>
          <p:cNvPr id="11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851909" y="4929249"/>
            <a:ext cx="768927" cy="768927"/>
          </a:xfrm>
          <a:prstGeom prst="rect">
            <a:avLst/>
          </a:prstGeom>
          <a:noFill/>
        </p:spPr>
      </p:pic>
      <p:pic>
        <p:nvPicPr>
          <p:cNvPr id="12" name="Picture 3" descr="D:\клипарт\небо\0_e8249_32fa6c1c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61121" y="5603049"/>
            <a:ext cx="642648" cy="6471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4452" y="806731"/>
            <a:ext cx="9403081" cy="2906288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Натюрморт – это такая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картин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изображает предметы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Дирижёр – это тот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музыкант,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ый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управляет оркестром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Кино – это такое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искусств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любят все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dirty="0" err="1" smtClean="0">
                <a:latin typeface="Arial" pitchFamily="34" charset="0"/>
                <a:cs typeface="Arial" pitchFamily="34" charset="0"/>
              </a:rPr>
              <a:t>Ильхом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Камол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Джаббаровы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те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скульптор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ые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создали памятник Амиру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Темуру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2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35510" y="2291469"/>
            <a:ext cx="1813786" cy="3567191"/>
          </a:xfrm>
          <a:prstGeom prst="rect">
            <a:avLst/>
          </a:prstGeom>
          <a:noFill/>
        </p:spPr>
      </p:pic>
      <p:pic>
        <p:nvPicPr>
          <p:cNvPr id="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0" y="0"/>
            <a:ext cx="1057989" cy="9698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97414" y="4015464"/>
            <a:ext cx="471071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от, такой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ый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а, такая 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ая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о, такое 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ое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е, такие           котор</a:t>
            </a:r>
            <a:r>
              <a:rPr lang="ru-RU" sz="32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ые</a:t>
            </a:r>
            <a:endParaRPr lang="ru-RU" sz="3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7" name="Picture 1" descr="D:\клипарт\школа\0_8e912_1f948904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20444" y="3924301"/>
            <a:ext cx="865909" cy="865909"/>
          </a:xfrm>
          <a:prstGeom prst="rect">
            <a:avLst/>
          </a:prstGeom>
          <a:noFill/>
        </p:spPr>
      </p:pic>
      <p:pic>
        <p:nvPicPr>
          <p:cNvPr id="9218" name="Picture 2" descr="D:\клипарт\школа\0_8e913_4ad5db73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8759536" y="4277589"/>
            <a:ext cx="768927" cy="768927"/>
          </a:xfrm>
          <a:prstGeom prst="rect">
            <a:avLst/>
          </a:prstGeom>
          <a:noFill/>
        </p:spPr>
      </p:pic>
      <p:pic>
        <p:nvPicPr>
          <p:cNvPr id="9219" name="Picture 3" descr="D:\клипарт\небо\0_e8249_32fa6c1c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65029" y="4963944"/>
            <a:ext cx="642648" cy="647142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3706" y="4301835"/>
            <a:ext cx="902286" cy="15668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1" y="365125"/>
            <a:ext cx="11220994" cy="60469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Отгадайте слово и составьте сложное предложение.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3335" y="1052946"/>
            <a:ext cx="7572301" cy="580505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Образец: Музыкант, который управляет (дирижирует оркестром).  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Дирижёр – это музыкант, который дирижирует оркестром.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Специалист, который ставит балет в театре.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Картина, которая изображает природу.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Картина, которая изображает человека.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Человек, который рисует красками.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Артистка, которая поёт на сцене.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Человек, который сочиняет музыку.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Мастер, который делает художественные произведения из золота и серебра.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Специалист, который снимает фильм.</a:t>
            </a:r>
          </a:p>
        </p:txBody>
      </p:sp>
      <p:pic>
        <p:nvPicPr>
          <p:cNvPr id="34818" name="Picture 2" descr="Ничего, кроме творчества… Акмаль Нур о проблемах вкуса, поисках путей в искусстве и живописи на &quot;Бродвее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2546" y="886691"/>
            <a:ext cx="2404034" cy="1936400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820" name="Picture 4" descr="Акмаль Нур. Портрет матери. 19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02049" y="2881746"/>
            <a:ext cx="3347972" cy="288867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312728" y="5903893"/>
            <a:ext cx="28555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Акмаль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Нур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Портрет матери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2498" y="2152600"/>
            <a:ext cx="11049794" cy="453914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Хореограф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специалист, который ставит балет в театре.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Пейзаж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картина, которая изображает природу.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Портрет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картина, которая изображает человека.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Художник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- это человек, который рисует красками.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Певица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артистка, которая поёт на сцене.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Композитор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человек, который сочиняет музыку.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Ювелир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мастер, который делает художественные произведения из золота и серебра.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Режиссёр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это специалист, который снимает фильм.</a:t>
            </a:r>
          </a:p>
        </p:txBody>
      </p:sp>
      <p:pic>
        <p:nvPicPr>
          <p:cNvPr id="33794" name="Picture 2" descr="https://www.afisha.uz/ui/materials/2019/10/0239254_b.jpeg"/>
          <p:cNvPicPr>
            <a:picLocks noChangeAspect="1" noChangeArrowheads="1"/>
          </p:cNvPicPr>
          <p:nvPr/>
        </p:nvPicPr>
        <p:blipFill>
          <a:blip r:embed="rId2"/>
          <a:srcRect l="10639" t="15757" r="11249" b="18889"/>
          <a:stretch>
            <a:fillRect/>
          </a:stretch>
        </p:blipFill>
        <p:spPr bwMode="auto">
          <a:xfrm>
            <a:off x="8063345" y="0"/>
            <a:ext cx="3728504" cy="2078182"/>
          </a:xfrm>
          <a:prstGeom prst="rect">
            <a:avLst/>
          </a:prstGeom>
          <a:noFill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 l="39247" t="41856" r="38772" b="37121"/>
          <a:stretch>
            <a:fillRect/>
          </a:stretch>
        </p:blipFill>
        <p:spPr bwMode="auto">
          <a:xfrm>
            <a:off x="4114798" y="0"/>
            <a:ext cx="3838947" cy="206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 descr="Встреча | Онлайн каталог художников Узбекиста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997" y="0"/>
            <a:ext cx="3487359" cy="2036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1211</Words>
  <Application>Microsoft Office PowerPoint</Application>
  <PresentationFormat>Широкоэкранный</PresentationFormat>
  <Paragraphs>150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1_Тема Office</vt:lpstr>
      <vt:lpstr>Русский язык</vt:lpstr>
      <vt:lpstr>Сегодня на уроке</vt:lpstr>
      <vt:lpstr>Вставьте правильно определения!</vt:lpstr>
      <vt:lpstr>Проверьте!</vt:lpstr>
      <vt:lpstr>Презентация PowerPoint</vt:lpstr>
      <vt:lpstr>Презентация PowerPoint</vt:lpstr>
      <vt:lpstr>Презентация PowerPoint</vt:lpstr>
      <vt:lpstr>Отгадайте слово и составьте сложное предложение.</vt:lpstr>
      <vt:lpstr>Презентация PowerPoint</vt:lpstr>
      <vt:lpstr>Где стоит придаточное определительное?</vt:lpstr>
      <vt:lpstr>Как сказать иначе? </vt:lpstr>
      <vt:lpstr>Расскажите о видах искусства по образцу</vt:lpstr>
      <vt:lpstr>Расскажите о видах искусства по образцу</vt:lpstr>
      <vt:lpstr>Презентация PowerPoint</vt:lpstr>
      <vt:lpstr>Презентация PowerPoint</vt:lpstr>
      <vt:lpstr>Из двух простых составьте сложное предложение. Замените повторяющееся слово союзным словом который, которая, которое, которые. Придаточную часть вставьте сразу после выделенного слова. </vt:lpstr>
      <vt:lpstr>Презентация PowerPoint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Учетная запись Майкрософт</cp:lastModifiedBy>
  <cp:revision>119</cp:revision>
  <dcterms:created xsi:type="dcterms:W3CDTF">2018-08-03T11:59:51Z</dcterms:created>
  <dcterms:modified xsi:type="dcterms:W3CDTF">2020-11-04T04:23:36Z</dcterms:modified>
</cp:coreProperties>
</file>