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2"/>
  </p:notesMasterIdLst>
  <p:sldIdLst>
    <p:sldId id="1380" r:id="rId2"/>
    <p:sldId id="1544" r:id="rId3"/>
    <p:sldId id="1546" r:id="rId4"/>
    <p:sldId id="1547" r:id="rId5"/>
    <p:sldId id="1548" r:id="rId6"/>
    <p:sldId id="1549" r:id="rId7"/>
    <p:sldId id="1550" r:id="rId8"/>
    <p:sldId id="1560" r:id="rId9"/>
    <p:sldId id="1552" r:id="rId10"/>
    <p:sldId id="1561" r:id="rId11"/>
    <p:sldId id="1554" r:id="rId12"/>
    <p:sldId id="1562" r:id="rId13"/>
    <p:sldId id="1555" r:id="rId14"/>
    <p:sldId id="1563" r:id="rId15"/>
    <p:sldId id="1564" r:id="rId16"/>
    <p:sldId id="1556" r:id="rId17"/>
    <p:sldId id="1557" r:id="rId18"/>
    <p:sldId id="1565" r:id="rId19"/>
    <p:sldId id="1558" r:id="rId20"/>
    <p:sldId id="1470" r:id="rId21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80"/>
            <p14:sldId id="1544"/>
            <p14:sldId id="1546"/>
            <p14:sldId id="1547"/>
            <p14:sldId id="1548"/>
            <p14:sldId id="1549"/>
            <p14:sldId id="1550"/>
            <p14:sldId id="1560"/>
            <p14:sldId id="1552"/>
            <p14:sldId id="1561"/>
            <p14:sldId id="1554"/>
            <p14:sldId id="1562"/>
            <p14:sldId id="1555"/>
            <p14:sldId id="1563"/>
            <p14:sldId id="1564"/>
            <p14:sldId id="1556"/>
            <p14:sldId id="1557"/>
            <p14:sldId id="1565"/>
            <p14:sldId id="1558"/>
            <p14:sldId id="14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  <p15:guide id="5" orient="horz" pos="1178">
          <p15:clr>
            <a:srgbClr val="A4A3A4"/>
          </p15:clr>
        </p15:guide>
        <p15:guide id="6" orient="horz" pos="821">
          <p15:clr>
            <a:srgbClr val="A4A3A4"/>
          </p15:clr>
        </p15:guide>
        <p15:guide id="7" pos="2988">
          <p15:clr>
            <a:srgbClr val="A4A3A4"/>
          </p15:clr>
        </p15:guide>
        <p15:guide id="8" pos="2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DDDDD"/>
    <a:srgbClr val="B2B2B2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552" autoAdjust="0"/>
  </p:normalViewPr>
  <p:slideViewPr>
    <p:cSldViewPr snapToObjects="1">
      <p:cViewPr varScale="1">
        <p:scale>
          <a:sx n="89" d="100"/>
          <a:sy n="89" d="100"/>
        </p:scale>
        <p:origin x="-516" y="-90"/>
      </p:cViewPr>
      <p:guideLst>
        <p:guide orient="horz" pos="742"/>
        <p:guide orient="horz" pos="517"/>
        <p:guide orient="horz" pos="1178"/>
        <p:guide orient="horz" pos="821"/>
        <p:guide pos="1882"/>
        <p:guide pos="1568"/>
        <p:guide pos="2988"/>
        <p:guide pos="2489"/>
      </p:guideLst>
    </p:cSldViewPr>
  </p:slideViewPr>
  <p:outlineViewPr>
    <p:cViewPr>
      <p:scale>
        <a:sx n="33" d="100"/>
        <a:sy n="33" d="100"/>
      </p:scale>
      <p:origin x="18" y="2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133601" cy="273844"/>
          </a:xfrm>
          <a:prstGeom prst="rect">
            <a:avLst/>
          </a:prstGeom>
        </p:spPr>
        <p:txBody>
          <a:bodyPr lIns="81639" tIns="40819" rIns="81639" bIns="40819"/>
          <a:lstStyle>
            <a:lvl1pPr>
              <a:defRPr/>
            </a:lvl1pPr>
          </a:lstStyle>
          <a:p>
            <a:pPr>
              <a:defRPr/>
            </a:pPr>
            <a:fld id="{01A269AD-1112-440C-B9DC-0585A9B10F11}" type="datetime1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81639" tIns="40819" rIns="81639" bIns="40819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1" cy="273844"/>
          </a:xfrm>
          <a:prstGeom prst="rect">
            <a:avLst/>
          </a:prstGeom>
        </p:spPr>
        <p:txBody>
          <a:bodyPr lIns="81639" tIns="40819" rIns="81639" bIns="40819"/>
          <a:lstStyle>
            <a:lvl1pPr>
              <a:defRPr/>
            </a:lvl1pPr>
          </a:lstStyle>
          <a:p>
            <a:fld id="{DE304F37-7900-4C04-8906-0086934DE4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308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3844" r:id="rId58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2436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29492" y="1956919"/>
            <a:ext cx="5200099" cy="2025546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9189" algn="ctr">
              <a:spcAft>
                <a:spcPts val="1905"/>
              </a:spcAft>
            </a:pPr>
            <a:r>
              <a:rPr sz="3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189" algn="ctr">
              <a:spcAft>
                <a:spcPts val="1905"/>
              </a:spcAft>
            </a:pPr>
            <a:r>
              <a:rPr lang="pt-BR" sz="3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XIX asr oxiri - XX asr boshlarida </a:t>
            </a:r>
            <a:r>
              <a:rPr lang="en-US" sz="3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Turkiya</a:t>
            </a:r>
            <a:endParaRPr lang="en-US" sz="3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49851" y="1834549"/>
            <a:ext cx="545620" cy="122779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49850" y="3257607"/>
            <a:ext cx="543005" cy="12189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029958" y="361576"/>
            <a:ext cx="1543369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029958" y="361576"/>
            <a:ext cx="1543369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160483" y="514177"/>
            <a:ext cx="1326083" cy="590848"/>
          </a:xfrm>
          <a:prstGeom prst="rect">
            <a:avLst/>
          </a:prstGeom>
        </p:spPr>
        <p:txBody>
          <a:bodyPr vert="horz" wrap="square" lIns="0" tIns="25165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3600" b="1" spc="16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3600" b="1" spc="16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691D16DB-CD23-42A8-9834-6C7C5E7B8D28}"/>
              </a:ext>
            </a:extLst>
          </p:cNvPr>
          <p:cNvSpPr txBox="1">
            <a:spLocks/>
          </p:cNvSpPr>
          <p:nvPr/>
        </p:nvSpPr>
        <p:spPr>
          <a:xfrm>
            <a:off x="1590418" y="361576"/>
            <a:ext cx="5388059" cy="867918"/>
          </a:xfrm>
          <a:prstGeom prst="rect">
            <a:avLst/>
          </a:prstGeom>
        </p:spPr>
        <p:txBody>
          <a:bodyPr vert="horz" wrap="square" lIns="0" tIns="2318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defTabSz="1451610">
              <a:spcBef>
                <a:spcPts val="181"/>
              </a:spcBef>
              <a:defRPr/>
            </a:pPr>
            <a:r>
              <a:rPr lang="uz-Cyrl-UZ" sz="5400" kern="0" spc="16" dirty="0">
                <a:solidFill>
                  <a:sysClr val="window" lastClr="FFFFFF"/>
                </a:solidFill>
              </a:rPr>
              <a:t>   </a:t>
            </a:r>
            <a:r>
              <a:rPr lang="en-US" sz="5400" kern="0" spc="16" dirty="0" err="1">
                <a:solidFill>
                  <a:sysClr val="window" lastClr="FFFFFF"/>
                </a:solidFill>
              </a:rPr>
              <a:t>Jahon</a:t>
            </a:r>
            <a:r>
              <a:rPr lang="en-US" sz="5400" kern="0" spc="-111" dirty="0">
                <a:solidFill>
                  <a:sysClr val="window" lastClr="FFFFFF"/>
                </a:solidFill>
              </a:rPr>
              <a:t> </a:t>
            </a:r>
            <a:r>
              <a:rPr lang="en-US" sz="5400" kern="0" spc="8" dirty="0" err="1">
                <a:solidFill>
                  <a:sysClr val="window" lastClr="FFFFFF"/>
                </a:solidFill>
              </a:rPr>
              <a:t>tarixi</a:t>
            </a:r>
            <a:endParaRPr lang="en-US" sz="5400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xmlns="" id="{54730B04-F79F-453A-988A-79409D59897E}"/>
              </a:ext>
            </a:extLst>
          </p:cNvPr>
          <p:cNvSpPr/>
          <p:nvPr/>
        </p:nvSpPr>
        <p:spPr>
          <a:xfrm>
            <a:off x="831702" y="676964"/>
            <a:ext cx="97790" cy="277210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xmlns="" id="{A7C546DE-F6CD-4AE3-9566-933DCB1703A7}"/>
              </a:ext>
            </a:extLst>
          </p:cNvPr>
          <p:cNvSpPr/>
          <p:nvPr/>
        </p:nvSpPr>
        <p:spPr>
          <a:xfrm>
            <a:off x="695066" y="676964"/>
            <a:ext cx="97790" cy="277210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521041" y="413018"/>
            <a:ext cx="581708" cy="725785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xmlns="" id="{946BC88D-A2E8-4B3B-896A-D3DDDDFA1F1F}"/>
              </a:ext>
            </a:extLst>
          </p:cNvPr>
          <p:cNvSpPr/>
          <p:nvPr/>
        </p:nvSpPr>
        <p:spPr>
          <a:xfrm>
            <a:off x="795472" y="548666"/>
            <a:ext cx="33269" cy="29233"/>
          </a:xfrm>
          <a:custGeom>
            <a:avLst/>
            <a:gdLst/>
            <a:ahLst/>
            <a:cxnLst/>
            <a:rect l="l" t="t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xusni\Desktop\Jahon Tar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69" y="1823315"/>
            <a:ext cx="2209493" cy="27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8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t="4115" r="15825"/>
          <a:stretch/>
        </p:blipFill>
        <p:spPr bwMode="auto">
          <a:xfrm>
            <a:off x="4629162" y="1371500"/>
            <a:ext cx="4344297" cy="316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864" y="1314345"/>
            <a:ext cx="4172812" cy="3273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Quyi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palata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Deputatlar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palatasi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deb,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yuqori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palata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Senat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ataldi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Konstitutsiya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sultonga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vakolatlar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Fuqarolarning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oz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qismigina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saylov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huquqiga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0542" y="152817"/>
            <a:ext cx="8745755" cy="8757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1876-yil 23-dekabrda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Konstitutsiya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palatali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parlament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joriy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1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41" y="1079927"/>
            <a:ext cx="6116313" cy="34350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pt-BR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Abdulhamid II </a:t>
            </a:r>
            <a:r>
              <a:rPr lang="pt-BR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davri Turkiya tarixida </a:t>
            </a:r>
            <a:r>
              <a:rPr lang="pt-BR" sz="2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pt-BR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zulm </a:t>
            </a:r>
            <a:r>
              <a:rPr lang="it-IT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davri</a:t>
            </a:r>
            <a:r>
              <a:rPr lang="en-US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it-IT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nomini oldi. Sulton tez orada parlamentni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tarqatib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yubordi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</a:rPr>
              <a:t>Konstitutsiya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tarafdorlarini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quvg‘in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qildi</a:t>
            </a:r>
            <a:r>
              <a:rPr lang="en-US" sz="2500" dirty="0">
                <a:solidFill>
                  <a:srgbClr val="000000"/>
                </a:solidFill>
              </a:rPr>
              <a:t>. 1889-yili </a:t>
            </a:r>
            <a:r>
              <a:rPr lang="en-US" sz="2500" b="1" dirty="0" err="1">
                <a:solidFill>
                  <a:srgbClr val="000000"/>
                </a:solidFill>
              </a:rPr>
              <a:t>Istanbulda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harbiy-meditsina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bilim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yurti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kursantlari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yashirin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b="1" dirty="0">
                <a:solidFill>
                  <a:srgbClr val="0070C0"/>
                </a:solidFill>
              </a:rPr>
              <a:t>“</a:t>
            </a:r>
            <a:r>
              <a:rPr lang="en-US" sz="2500" b="1" dirty="0" err="1">
                <a:solidFill>
                  <a:srgbClr val="0070C0"/>
                </a:solidFill>
              </a:rPr>
              <a:t>Birlik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  <a:r>
              <a:rPr lang="en-US" sz="2500" b="1" dirty="0" err="1">
                <a:solidFill>
                  <a:srgbClr val="0070C0"/>
                </a:solidFill>
              </a:rPr>
              <a:t>va</a:t>
            </a:r>
            <a:r>
              <a:rPr lang="en-US" sz="2500" b="1" dirty="0">
                <a:solidFill>
                  <a:srgbClr val="0070C0"/>
                </a:solidFill>
              </a:rPr>
              <a:t> </a:t>
            </a:r>
            <a:r>
              <a:rPr lang="en-US" sz="2500" b="1" dirty="0" err="1">
                <a:solidFill>
                  <a:srgbClr val="0070C0"/>
                </a:solidFill>
              </a:rPr>
              <a:t>taraqqiyot</a:t>
            </a:r>
            <a:r>
              <a:rPr lang="en-US" sz="2500" b="1" dirty="0">
                <a:solidFill>
                  <a:srgbClr val="0070C0"/>
                </a:solidFill>
              </a:rPr>
              <a:t>” </a:t>
            </a:r>
            <a:r>
              <a:rPr lang="en-US" sz="2500" dirty="0" err="1">
                <a:solidFill>
                  <a:srgbClr val="000000"/>
                </a:solidFill>
              </a:rPr>
              <a:t>tashkiloti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tuzdilar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Картинки по запросу &quot;Абдулхамид II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179" y="1055302"/>
            <a:ext cx="2471816" cy="307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01179" y="4137128"/>
            <a:ext cx="2450939" cy="4244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639" tIns="40819" rIns="81639" bIns="40819">
            <a:spAutoFit/>
          </a:bodyPr>
          <a:lstStyle/>
          <a:p>
            <a:pPr algn="ctr"/>
            <a:r>
              <a:rPr lang="pt-BR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Abdulhamid II </a:t>
            </a:r>
            <a:endParaRPr lang="ru-RU" sz="2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Дата 3"/>
          <p:cNvSpPr txBox="1">
            <a:spLocks/>
          </p:cNvSpPr>
          <p:nvPr/>
        </p:nvSpPr>
        <p:spPr>
          <a:xfrm>
            <a:off x="1" y="0"/>
            <a:ext cx="9143998" cy="68564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1639" tIns="40819" rIns="81639" bIns="40819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Birlik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taraqqiyot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partiyasining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hokimiyatga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kelishi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97" y="56940"/>
            <a:ext cx="8974402" cy="137164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Keyinchalik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jamiyat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kuchli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siyosiy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partiyaga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aylandi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Sulton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Abdulhamid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II 1897-yili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tashkilot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ustidan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sud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uyushtirdi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13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kishi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o‘limga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69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kishi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katorga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ishlariga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hukm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Картинки по запросу &quot;23 декабря 1876 года в Турции была провозглашена конституция&quot;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/>
          <a:stretch/>
        </p:blipFill>
        <p:spPr bwMode="auto">
          <a:xfrm>
            <a:off x="5118759" y="1678086"/>
            <a:ext cx="3799287" cy="203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7703" y="1678085"/>
            <a:ext cx="4744430" cy="20367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1639" tIns="40819" rIns="81639" bIns="40819">
            <a:spAutoFit/>
          </a:bodyPr>
          <a:lstStyle/>
          <a:p>
            <a:pPr algn="ctr"/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Birlik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taraqqiyot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partiyasi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a’zolari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shunga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o‘xshash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to‘garakka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ishtirok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etganlar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umumiy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nom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turklar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ataldi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703" y="3714847"/>
            <a:ext cx="8690343" cy="1319172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turklar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1902-yilda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Parij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shahrida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o‘zlarining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qurultoyini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o‘tkazdilar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bekor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qilingan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Konstitutsiyani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tiklash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qaror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qabul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7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41" y="56939"/>
            <a:ext cx="8860079" cy="12574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1907-1908-yillarda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inqilobiy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vaziyat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yuzaga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sv-SE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1908-yil 3-iyul kuni 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sv-SE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 </a:t>
            </a:r>
            <a:r>
              <a:rPr lang="sv-SE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turklar”dan bo‘lgan qo‘shin zobitlari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rahbarligida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qo‘zg‘olon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ko‘tarildi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Картинки по запросу &quot;В 1907–1908 годах в Турции возникла революционная ситуация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94" y="1485809"/>
            <a:ext cx="4076156" cy="285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9019" y="1485809"/>
            <a:ext cx="4591628" cy="2839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1908-yil 20-iyulda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Monastir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shahrida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Birlik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taraqqiyot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partiyasi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tantanali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vaziyatda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Konstitutsiya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tiklanganligini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sultondan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masalada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farmon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berishni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talab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8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Революция 1876 года в Турции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445" y="1428655"/>
            <a:ext cx="4716853" cy="292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702" y="56940"/>
            <a:ext cx="8745757" cy="92830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Armiya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5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</a:t>
            </a:r>
            <a:r>
              <a:rPr lang="en-US" sz="25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turklar</a:t>
            </a:r>
            <a:r>
              <a:rPr lang="en-US" sz="25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tomonida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ekanligi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Abdulhamid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II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cho‘chitib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qo‘ydi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704" y="1485809"/>
            <a:ext cx="3829841" cy="28826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1908-yilning 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24-iyul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qaror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Konstitutsiyani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tikladi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Parlamentga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saylov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o‘tkazishni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va’da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1908-yilgi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inqilobi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g‘alaba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qozondi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60" y="29689"/>
            <a:ext cx="9185565" cy="1645896"/>
          </a:xfrm>
          <a:prstGeom prst="rect">
            <a:avLst/>
          </a:prstGeom>
        </p:spPr>
        <p:txBody>
          <a:bodyPr wrap="square" lIns="81639" tIns="40819" rIns="81639" bIns="40819">
            <a:spAutoFit/>
          </a:bodyPr>
          <a:lstStyle/>
          <a:p>
            <a:pPr algn="ctr">
              <a:spcAft>
                <a:spcPts val="953"/>
              </a:spcAft>
            </a:pP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Biroq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eski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tartib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tarafdorlari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islohotga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ichida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ruhoniylarning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kuchli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Ruhoniylarning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5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Ittihodi</a:t>
            </a:r>
            <a:r>
              <a:rPr lang="en-US" sz="25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Muhammadi</a:t>
            </a:r>
            <a:r>
              <a:rPr lang="en-US" sz="25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partiyasi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5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</a:t>
            </a:r>
            <a:r>
              <a:rPr lang="en-US" sz="25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turklar”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xudosizlikda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aybladi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Картинки по запросу Революция 1905 года в Иран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"/>
          <a:stretch/>
        </p:blipFill>
        <p:spPr bwMode="auto">
          <a:xfrm>
            <a:off x="4465925" y="1657273"/>
            <a:ext cx="4507535" cy="225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866" y="1714429"/>
            <a:ext cx="3944165" cy="21009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b="1" dirty="0">
                <a:solidFill>
                  <a:srgbClr val="000000"/>
                </a:solidFill>
              </a:rPr>
              <a:t>“</a:t>
            </a:r>
            <a:r>
              <a:rPr lang="en-US" sz="2500" b="1" dirty="0" err="1">
                <a:solidFill>
                  <a:srgbClr val="000000"/>
                </a:solidFill>
              </a:rPr>
              <a:t>Ittihodi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Muhammadi</a:t>
            </a:r>
            <a:r>
              <a:rPr lang="en-US" sz="2500" b="1" dirty="0">
                <a:solidFill>
                  <a:srgbClr val="000000"/>
                </a:solidFill>
              </a:rPr>
              <a:t>”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partiyasining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tarafdori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bo‘lgan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harbiylar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         13-aprelda </a:t>
            </a:r>
            <a:r>
              <a:rPr lang="en-US" sz="2500" dirty="0" err="1">
                <a:solidFill>
                  <a:srgbClr val="000000"/>
                </a:solidFill>
              </a:rPr>
              <a:t>aksilinqilobiy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isyon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ko‘tardilar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867" y="3943466"/>
            <a:ext cx="8688592" cy="92830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Isyonchilar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parlamentni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bekor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shariat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sulton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hokimiyatining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tiklanishini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talab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0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1200036"/>
            <a:ext cx="5391709" cy="32766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turklar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o‘zlariga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sodiq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harbiy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qismlari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26-aprelda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isyonchilar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hukumatini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ag‘darishdi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Sulton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Abdulhamid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taxtdan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ag‘darildi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Taxtga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ukasi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Mahmud V </a:t>
            </a:r>
            <a:r>
              <a:rPr lang="en-US" sz="2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Rishod</a:t>
            </a:r>
            <a:r>
              <a:rPr lang="en-US" sz="2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(1909-1918) o‘tqazildi. Parlament qayta tiklandi.</a:t>
            </a:r>
            <a:endParaRPr lang="ru-RU" sz="2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Картинки по запросу &quot;Махмуд V Рисход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74" y="1135172"/>
            <a:ext cx="2828028" cy="31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81806" y="4333788"/>
            <a:ext cx="2800929" cy="4056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639" tIns="40819" rIns="81639" bIns="40819">
            <a:spAutoFit/>
          </a:bodyPr>
          <a:lstStyle/>
          <a:p>
            <a:pPr algn="ctr"/>
            <a:r>
              <a:rPr lang="en-US" sz="2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Mahmud V </a:t>
            </a:r>
            <a:r>
              <a:rPr lang="en-US" sz="21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Rishod</a:t>
            </a:r>
            <a:endParaRPr lang="ru-RU" sz="2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379" y="34838"/>
            <a:ext cx="8860080" cy="92830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5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</a:t>
            </a:r>
            <a:r>
              <a:rPr lang="en-US" sz="25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turklar</a:t>
            </a:r>
            <a:r>
              <a:rPr lang="en-US" sz="250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arboblaridan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Saloniki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Adrianopolga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qochib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ketdilar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4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80" y="742797"/>
            <a:ext cx="8860079" cy="11233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1911-yilda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Italiya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Liviyani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olgach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xayrixoh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Hurriyat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birdamlik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partiyasi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“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hukumatini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noqobillikda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aybladi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6881" y="1885893"/>
            <a:ext cx="5294848" cy="249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3380" y="4279551"/>
            <a:ext cx="8860079" cy="864165"/>
          </a:xfrm>
          <a:prstGeom prst="rect">
            <a:avLst/>
          </a:prstGeom>
        </p:spPr>
        <p:txBody>
          <a:bodyPr wrap="square" lIns="81639" tIns="40819" rIns="81639" bIns="40819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1912-yil 5-avgustda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to‘ntarishi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o‘tkazishdi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Дата 3"/>
          <p:cNvSpPr txBox="1">
            <a:spLocks/>
          </p:cNvSpPr>
          <p:nvPr/>
        </p:nvSpPr>
        <p:spPr>
          <a:xfrm>
            <a:off x="1" y="0"/>
            <a:ext cx="9143998" cy="68564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1639" tIns="40819" rIns="81639" bIns="40819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Ichki</a:t>
            </a:r>
            <a:r>
              <a:rPr lang="en-US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tashqi</a:t>
            </a:r>
            <a:r>
              <a:rPr lang="en-US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ahvol</a:t>
            </a:r>
            <a:endParaRPr lang="ru-RU" sz="3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2"/>
          <a:stretch/>
        </p:blipFill>
        <p:spPr bwMode="auto">
          <a:xfrm>
            <a:off x="4600581" y="1771584"/>
            <a:ext cx="4384068" cy="263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702" y="-216"/>
            <a:ext cx="8745757" cy="171003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Tez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orada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tashqi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ahvoli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yanada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yomonlashdi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2-Bolqon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urushlarida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Bolqondagi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ta’siridan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deyarli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to‘la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ajraldi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Bu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hodisa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Hurriyat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birdamlik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hukumatini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og‘ir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ahvolga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solib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qo‘ydi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703" y="1714428"/>
            <a:ext cx="4271423" cy="28826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rahbarlaridan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Anvarbey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boshchiligida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1913-yilning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yanvarida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isyon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ko‘tarildi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“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Hurriyat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birdamlik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ag‘darildi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Hokimiyat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qo‘liga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9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80" y="56939"/>
            <a:ext cx="8917240" cy="142887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Hokimiyat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kishidan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iborat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Uchlik</a:t>
            </a:r>
            <a:r>
              <a:rPr lang="en-US" sz="2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deb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atalgan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guruh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7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Anvar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7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Tal’at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Jamol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qo‘liga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o‘tdi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Uchlikka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Anvar</a:t>
            </a:r>
            <a:r>
              <a:rPr lang="en-US" sz="2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poshsho</a:t>
            </a:r>
            <a:r>
              <a:rPr lang="en-US" sz="2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rahbarlik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“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Uchlik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yaqinlashish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siyosatini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davom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ettirdi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Картинки по запросу &quot;Турции была захвачена группа из трех человек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467" y="1542964"/>
            <a:ext cx="3332830" cy="34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4996" y="1657273"/>
            <a:ext cx="4572000" cy="2491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5161" tIns="72581" rIns="145161" bIns="72581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panturk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panislom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mafkuralarini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shior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olgan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“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Uchlik”ni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qo‘llab-quvvatlay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Bu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mafkura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g‘oyalari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Antanta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manfaatlariga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zid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42" y="742796"/>
            <a:ext cx="8802917" cy="4286610"/>
          </a:xfrm>
        </p:spPr>
        <p:txBody>
          <a:bodyPr>
            <a:noAutofit/>
          </a:bodyPr>
          <a:lstStyle/>
          <a:p>
            <a:pPr marL="57150" indent="31750" algn="just">
              <a:lnSpc>
                <a:spcPct val="100000"/>
              </a:lnSpc>
              <a:spcBef>
                <a:spcPts val="953"/>
              </a:spcBef>
              <a:spcAft>
                <a:spcPts val="953"/>
              </a:spcAft>
            </a:pP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Panislomizm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oxirida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butun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musulmon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olamini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mustamlakachilarga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kurashda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birlashtirish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to‘g‘risidagi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imperiyalari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shuningdek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sobiq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tomonidan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sun’iy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nom.</a:t>
            </a:r>
            <a:b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Panturkizm</a:t>
            </a:r>
            <a:r>
              <a:rPr lang="en-US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xalqlarni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birlashtirish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g‘oyasiga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imperiyalari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shuningdek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sobiq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tomonidan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rasmiy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nom. 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uz-Latn-UZ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 turklar – </a:t>
            </a:r>
            <a:r>
              <a:rPr lang="uz-Latn-U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1889-yilda tashkil etilgan turk burjua-pomeshik partiyasi. 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uz-Latn-U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Birlik va taraqqiyot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uz-Latn-U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partiyasi 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z-Latn-U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zolarining yevropacha nomi.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57368"/>
            <a:ext cx="9144000" cy="68585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Atamalar</a:t>
            </a:r>
            <a:r>
              <a:rPr lang="en-US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mazmuni</a:t>
            </a:r>
            <a:endParaRPr lang="ru-RU" sz="3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702" y="931103"/>
            <a:ext cx="8745757" cy="3641066"/>
          </a:xfrm>
        </p:spPr>
        <p:txBody>
          <a:bodyPr>
            <a:noAutofit/>
          </a:bodyPr>
          <a:lstStyle/>
          <a:p>
            <a:pPr marL="0" indent="266700"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XIX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oxiri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XX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boshlarida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amalda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yarim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holatiga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tushib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266700"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tariqa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konstitutsiyaviy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monarxiya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qaror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266700"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Nima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sulton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Abdulhamid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II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hukmronligi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tarixida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zulm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deb nom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olgan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266700"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turklar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inqilobi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tariqa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g‘alaba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qozondi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266700"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 “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hukumatining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yaqinlashishidan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ko‘zlagan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maqsadlari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nimalardan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iborat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" y="0"/>
            <a:ext cx="9144000" cy="799951"/>
          </a:xfrm>
          <a:prstGeom prst="rect">
            <a:avLst/>
          </a:prstGeom>
          <a:solidFill>
            <a:srgbClr val="0070C0"/>
          </a:solidFill>
        </p:spPr>
        <p:txBody>
          <a:bodyPr vert="horz" lIns="0" tIns="0" rIns="0" bIns="0" rtlCol="0" anchor="ctr">
            <a:norm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3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735954"/>
            <a:ext cx="9143998" cy="864165"/>
          </a:xfrm>
          <a:prstGeom prst="rect">
            <a:avLst/>
          </a:prstGeom>
        </p:spPr>
        <p:txBody>
          <a:bodyPr wrap="square" lIns="81639" tIns="40819" rIns="81639" bIns="40819">
            <a:spAutoFit/>
          </a:bodyPr>
          <a:lstStyle/>
          <a:p>
            <a:pPr algn="ctr"/>
            <a:r>
              <a:rPr lang="fi-FI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 monarxiya bo‘lib, uni sulton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boshqarardi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feodal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tartiblari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hukmron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Картинки по запросу &quot;Турция в конце 19 и начале 20 веков&quot;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5"/>
          <a:stretch/>
        </p:blipFill>
        <p:spPr bwMode="auto">
          <a:xfrm>
            <a:off x="5189730" y="2107493"/>
            <a:ext cx="3840866" cy="23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ата 3"/>
          <p:cNvSpPr txBox="1">
            <a:spLocks/>
          </p:cNvSpPr>
          <p:nvPr/>
        </p:nvSpPr>
        <p:spPr>
          <a:xfrm>
            <a:off x="1" y="0"/>
            <a:ext cx="9143998" cy="68564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1639" tIns="40819" rIns="81639" bIns="40819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Turkiyaning</a:t>
            </a:r>
            <a:r>
              <a:rPr lang="en-US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ijtimoiy-iqtisodiy</a:t>
            </a:r>
            <a:r>
              <a:rPr lang="en-US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ahvoli</a:t>
            </a:r>
            <a:endParaRPr lang="ru-RU" sz="3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378" y="1815666"/>
            <a:ext cx="4962677" cy="32243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iqtisodining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asosini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qilgan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qishloq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xo‘jaligi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nihoyatda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orqada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qolgan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Haydaladigan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yerlarning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65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egalari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ruhoniylarga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qarashli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yersiz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kam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yerli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dehqonlarga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ijaraga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berilardi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Mehnat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unumdorligi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kam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bo‘lganligi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1873-1875-yillardagi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kuchli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ocharchilikdan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ko‘plab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odamlar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qirilib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ketdi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79" y="57155"/>
            <a:ext cx="8917242" cy="120003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Sulton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o‘zining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moliyaviy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ahvolini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yaxshilash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chet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eldan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qarz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Chunonchi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1870-1874-yillarda</a:t>
            </a:r>
            <a:b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mlrd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frankdan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ortiq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asoratli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qarz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4" descr="Картинки по запросу &quot;Правительство султана в Турции между 1870 и 1874 годами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91" y="1343324"/>
            <a:ext cx="4166981" cy="30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4163" y="1314344"/>
            <a:ext cx="4452161" cy="34689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Davlatning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moliyaviy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ahvoli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halokat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yoqasiga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kelib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Tashqi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qarz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yanada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ko‘payib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5,5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mlrd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frankka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yetdi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1876-yilda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Turkiyani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moliyaviy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bankrot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qilishga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majbur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07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41" y="40017"/>
            <a:ext cx="8802918" cy="127432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Og‘ir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iqtisodiy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ahvol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bora-bora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Turkiyani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chet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el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davlatlari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yarim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mustamlakasiga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aylantirdi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Yevropaning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davlatlari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imperiyaning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mustamlakalarini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tortib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boshladilar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Картинки по запросу &quot;Финансовое положение Турции в 1876 году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65634"/>
            <a:ext cx="5701836" cy="243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703" y="3714847"/>
            <a:ext cx="8688595" cy="1319172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Faqat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imperiyadan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ulush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ololmagan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XIX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oxiri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boshlarida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yaqinlashdi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85630"/>
            <a:ext cx="8640961" cy="857251"/>
          </a:xfrm>
        </p:spPr>
        <p:txBody>
          <a:bodyPr/>
          <a:lstStyle/>
          <a:p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1888-yili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bo‘lajak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Bag‘dod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temiryo‘li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loyihasining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Izmir —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Anqara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qismini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qurish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ularga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tegdi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Картинки по запросу &quot;Багдадский железнодорожный проект 1888 года&quot;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4"/>
          <a:stretch/>
        </p:blipFill>
        <p:spPr bwMode="auto">
          <a:xfrm>
            <a:off x="1511660" y="1246597"/>
            <a:ext cx="6120680" cy="25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" y="3928331"/>
            <a:ext cx="8147249" cy="864165"/>
          </a:xfrm>
          <a:prstGeom prst="rect">
            <a:avLst/>
          </a:prstGeom>
        </p:spPr>
        <p:txBody>
          <a:bodyPr wrap="square" lIns="81639" tIns="40819" rIns="81639" bIns="40819">
            <a:spAutoFit/>
          </a:bodyPr>
          <a:lstStyle/>
          <a:p>
            <a:pPr algn="ctr"/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1903-yili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nemislar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loyiha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Bag‘dod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orqali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Fors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qo‘ltig‘igacha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temiryo‘l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qurish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to‘la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qo‘lga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kiritdi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6510" y="1279843"/>
            <a:ext cx="4401982" cy="2760091"/>
          </a:xfrm>
          <a:prstGeom prst="rect">
            <a:avLst/>
          </a:prstGeom>
        </p:spPr>
        <p:txBody>
          <a:bodyPr wrap="square" lIns="81639" tIns="40819" rIns="81639" bIns="40819">
            <a:spAutoFit/>
          </a:bodyPr>
          <a:lstStyle/>
          <a:p>
            <a:pPr algn="ctr"/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1875-yilda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qarzlar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yiliga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570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mln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frankdan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ortiq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foiz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to‘lashi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lozim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Davlatning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daromadi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380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mln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frankni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Картинки по запросу &quot;1875 турецких денег&quot;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51186"/>
          <a:stretch/>
        </p:blipFill>
        <p:spPr bwMode="auto">
          <a:xfrm>
            <a:off x="4742378" y="2841801"/>
            <a:ext cx="3944420" cy="150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ата 3"/>
          <p:cNvSpPr txBox="1">
            <a:spLocks/>
          </p:cNvSpPr>
          <p:nvPr/>
        </p:nvSpPr>
        <p:spPr>
          <a:xfrm>
            <a:off x="1" y="0"/>
            <a:ext cx="9143998" cy="68564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1639" tIns="40819" rIns="81639" bIns="40819" anchor="ctr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Konstitutsiyaviy</a:t>
            </a:r>
            <a:r>
              <a:rPr lang="en-US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monarxiya</a:t>
            </a:r>
            <a:r>
              <a:rPr lang="en-US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kurash</a:t>
            </a:r>
            <a:endParaRPr lang="ru-RU" sz="2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Картинки по запросу &quot;1875 турецких денег&quot;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b="50000"/>
          <a:stretch/>
        </p:blipFill>
        <p:spPr bwMode="auto">
          <a:xfrm>
            <a:off x="4726247" y="1204965"/>
            <a:ext cx="3960551" cy="153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-217"/>
            <a:ext cx="8744858" cy="171471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qarzni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to‘lash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yoqda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tursin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ishlovchilarning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haqini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to‘lashga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qodir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bo‘lmay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Oqibatda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ommasining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turmush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darajasi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nihoyatda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yomonlashdi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Ayni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paytda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sulton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hokimiyatini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tugatish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g‘oyasi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kuchaya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715" y="1828738"/>
            <a:ext cx="3944165" cy="286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597" y="1754135"/>
            <a:ext cx="4629213" cy="32093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1639" tIns="40819" rIns="81639" bIns="40819">
            <a:spAutoFit/>
          </a:bodyPr>
          <a:lstStyle/>
          <a:p>
            <a:pPr algn="ctr"/>
            <a:r>
              <a:rPr lang="en-US" sz="2500" dirty="0">
                <a:solidFill>
                  <a:srgbClr val="000000"/>
                </a:solidFill>
              </a:rPr>
              <a:t>Bu </a:t>
            </a:r>
            <a:r>
              <a:rPr lang="en-US" sz="2500" dirty="0" err="1">
                <a:solidFill>
                  <a:srgbClr val="000000"/>
                </a:solidFill>
              </a:rPr>
              <a:t>g‘oya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tashabbuskorlari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b="1" dirty="0">
                <a:solidFill>
                  <a:srgbClr val="000000"/>
                </a:solidFill>
              </a:rPr>
              <a:t>“</a:t>
            </a:r>
            <a:r>
              <a:rPr lang="en-US" sz="2500" b="1" dirty="0" err="1">
                <a:solidFill>
                  <a:srgbClr val="000000"/>
                </a:solidFill>
              </a:rPr>
              <a:t>Yangi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usmonlilar</a:t>
            </a: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harakati</a:t>
            </a:r>
            <a:r>
              <a:rPr lang="en-US" sz="2500" b="1" dirty="0">
                <a:solidFill>
                  <a:srgbClr val="000000"/>
                </a:solidFill>
              </a:rPr>
              <a:t>” </a:t>
            </a:r>
            <a:r>
              <a:rPr lang="en-US" sz="2500" dirty="0" err="1">
                <a:solidFill>
                  <a:srgbClr val="000000"/>
                </a:solidFill>
              </a:rPr>
              <a:t>a’zolari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edi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  <a:r>
              <a:rPr lang="en-US" sz="2500" dirty="0" err="1">
                <a:solidFill>
                  <a:srgbClr val="000000"/>
                </a:solidFill>
              </a:rPr>
              <a:t>Harakatning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b="1" dirty="0">
                <a:solidFill>
                  <a:srgbClr val="000000"/>
                </a:solidFill>
              </a:rPr>
              <a:t>“</a:t>
            </a:r>
            <a:r>
              <a:rPr lang="en-US" sz="2500" b="1" dirty="0" err="1">
                <a:solidFill>
                  <a:srgbClr val="000000"/>
                </a:solidFill>
              </a:rPr>
              <a:t>Ibrat</a:t>
            </a:r>
            <a:r>
              <a:rPr lang="en-US" sz="2500" b="1" dirty="0">
                <a:solidFill>
                  <a:srgbClr val="000000"/>
                </a:solidFill>
              </a:rPr>
              <a:t>” </a:t>
            </a:r>
            <a:r>
              <a:rPr lang="en-US" sz="2500" dirty="0" err="1">
                <a:solidFill>
                  <a:srgbClr val="000000"/>
                </a:solidFill>
              </a:rPr>
              <a:t>gazetasi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ilg‘or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demokratik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g‘oyalar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targ‘ibotchisiga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aylandi</a:t>
            </a:r>
            <a:r>
              <a:rPr lang="en-US" sz="2500" dirty="0">
                <a:solidFill>
                  <a:srgbClr val="000000"/>
                </a:solidFill>
              </a:rPr>
              <a:t>. </a:t>
            </a:r>
            <a:r>
              <a:rPr lang="en-US" sz="2500" dirty="0" err="1">
                <a:solidFill>
                  <a:srgbClr val="000000"/>
                </a:solidFill>
              </a:rPr>
              <a:t>Millatparvar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ziyolilar</a:t>
            </a:r>
            <a:r>
              <a:rPr lang="en-US" sz="2500" dirty="0">
                <a:solidFill>
                  <a:srgbClr val="000000"/>
                </a:solidFill>
              </a:rPr>
              <a:t> ham </a:t>
            </a:r>
            <a:r>
              <a:rPr lang="en-US" sz="2500" dirty="0" err="1">
                <a:solidFill>
                  <a:srgbClr val="000000"/>
                </a:solidFill>
              </a:rPr>
              <a:t>bu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harakatga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err="1">
                <a:solidFill>
                  <a:srgbClr val="000000"/>
                </a:solidFill>
              </a:rPr>
              <a:t>qo‘shildi</a:t>
            </a:r>
            <a:r>
              <a:rPr lang="en-US" sz="2500" dirty="0">
                <a:solidFill>
                  <a:srgbClr val="000000"/>
                </a:solidFill>
              </a:rPr>
              <a:t>.</a:t>
            </a:r>
            <a:endParaRPr lang="ru-RU" sz="2500" dirty="0">
              <a:solidFill>
                <a:srgbClr val="000000"/>
              </a:solidFill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069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864" y="1142880"/>
            <a:ext cx="5316048" cy="320066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Oqibatda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1876-yilning                </a:t>
            </a:r>
            <a:r>
              <a:rPr lang="en-US" sz="2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22-mayida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Abdulaziz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Shayx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ul-Islom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fatvosi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taxtdan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tushirildi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Taxtga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Murod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o‘tqizildi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Biroq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ko‘p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o‘tmay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salomatligi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tufayli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taxtdan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tushirildi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Taxtni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Abdulhamid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egalladi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Картинки по запросу &quot;В Турции 22 мая 1876 г. Абдулазиз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26" y="1062414"/>
            <a:ext cx="2967486" cy="339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77326" y="4441799"/>
            <a:ext cx="2967486" cy="4732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639" tIns="40819" rIns="81639" bIns="40819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Abdulaziz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703" y="59703"/>
            <a:ext cx="8517109" cy="1039132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1876-yilda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qo‘zg‘oloni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boshlandi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qo‘zg‘oloni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hukmron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tabaqalarni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qo‘rqitib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yubordi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155123</TotalTime>
  <Words>911</Words>
  <Application>Microsoft Office PowerPoint</Application>
  <PresentationFormat>Экран (16:9)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1_Office Theme</vt:lpstr>
      <vt:lpstr>Презентация PowerPoint</vt:lpstr>
      <vt:lpstr>Panislomizm – XIX asr oxirida butun musulmon olamini mustamlakachilarga qarshi kurashda birlashtirish to‘g‘risidagi harakatga Rossiya va Buyuk Britaniya imperiyalari, shuningdek, sobiq Ittifoq tomonidan berilgan sun’iy nom. Panturkizm – turkiy xalqlarni birlashtirish g‘oyasiga Rossiya va Buyuk Britaniya imperiyalari, shuningdek, sobiq Ittifoq tomonidan berilgan rasmiy nom.  Yosh turklar – 1889-yilda tashkil etilgan turk burjua-pomeshik partiyasi. “Birlik va taraqqiyot” partiyasi a’zolarining yevropacha nomi.</vt:lpstr>
      <vt:lpstr>Презентация PowerPoint</vt:lpstr>
      <vt:lpstr>Sulton hukumati o‘zining moliyaviy ahvolini yaxshilash uchun chet eldan qarz ola boshladi. Chunonchi, 1870-1874-yillarda 3 mlrd. frankdan ortiq asoratli qarz olindi.</vt:lpstr>
      <vt:lpstr>Og‘ir iqtisodiy ahvol bora-bora Turkiyani chet el davlatlari yarim mustamlakasiga aylantirdi. Yevropaning buyuk davlatlari imperiyaning u yoki bu mustamlakalarini tortib ola boshladilar. </vt:lpstr>
      <vt:lpstr>1888-yili bo‘lajak Bag‘dod temiryo‘li loyihasining Izmir — Anqara qismini qurish ularga tegdi. </vt:lpstr>
      <vt:lpstr>Презентация PowerPoint</vt:lpstr>
      <vt:lpstr>Turkiya qarzni to‘lash u yoqda tursin ishlovchilarning ish haqini to‘lashga ham qodir bo‘lmay qoldi. Oqibatda, xalq ommasining turmush darajasi nihoyatda yomonlashdi. Ayni paytda, sulton hokimiyatini tugatish g‘oyasi kuchaya bordi. </vt:lpstr>
      <vt:lpstr>Oqibatda, 1876-yilning                22-mayida Abdulaziz, Shayx   ul-Islom fatvosi bilan taxtdan tushirildi. Taxtga Murod V o‘tqizildi. Biroq, ko‘p o‘tmay salomatligi tufayli u taxtdan tushirildi. Taxtni Abdulhamid II egalladi.</vt:lpstr>
      <vt:lpstr>1876-yil 23-dekabrda Turkiyada Konstitutsiya e’lon qilindi. Unga ko‘ra, mamlakatda ikki palatali parlament joriy etildi. </vt:lpstr>
      <vt:lpstr>Abdulhamid II davri Turkiya tarixida “zulm davri” nomini oldi. Sulton tez orada parlamentni tarqatib yubordi. Konstitutsiya tarafdorlarini quvg‘in qildi. 1889-yili Istanbulda harbiy-meditsina bilim yurti kursantlari yashirin “Birlik va taraqqiyot” tashkiloti tuzdilar. </vt:lpstr>
      <vt:lpstr>Keyinchalik, bu jamiyat kuchli siyosiy partiyaga aylandi. Sulton Abdulhamid II 1897-yili tashkilot ustidan sud uyushtirdi. 13 kishi o‘limga, 69 kishi katorga ishlariga hukm qilindi. </vt:lpstr>
      <vt:lpstr>1907-1908-yillarda Turkiyada inqilobiy vaziyat yuzaga keldi. 1908-yil 3-iyul kuni “Yosh turklar”dan bo‘lgan qo‘shin zobitlari rahbarligida qo‘zg‘olon ko‘tarildi. </vt:lpstr>
      <vt:lpstr>Презентация PowerPoint</vt:lpstr>
      <vt:lpstr>Презентация PowerPoint</vt:lpstr>
      <vt:lpstr>“Yosh turklar” o‘zlariga sodiq harbiy qismlari bilan 26-aprelda isyonchilar hukumatini ag‘darishdi. Sulton Abdulhamid taxtdan ag‘darildi. Taxtga uning ukasi Mahmud V Rishod (1909-1918) o‘tqazildi. Parlament qayta tiklandi.</vt:lpstr>
      <vt:lpstr>1911-yilda Italiya Liviyani bosib olgach, Buyuk Britaniyaga xayrixoh “Hurriyat va birdamlik partiyasi” “Yosh turklar” hukumatini noqobillikda aybladi. </vt:lpstr>
      <vt:lpstr>Презентация PowerPoint</vt:lpstr>
      <vt:lpstr>Hokimiyat 3 kishidan iborat “Uchlik” deb atalgan guruh (Anvar, Tal’at va Jamol) qo‘liga o‘tdi. Uchlikka Anvar poshsho rahbarlik qildi. “Uchlik” Germaniya bilan yaqinlashish siyosatini davom ettirdi.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xusni</cp:lastModifiedBy>
  <cp:revision>1591</cp:revision>
  <dcterms:created xsi:type="dcterms:W3CDTF">2014-10-08T23:03:32Z</dcterms:created>
  <dcterms:modified xsi:type="dcterms:W3CDTF">2020-12-24T11:57:09Z</dcterms:modified>
</cp:coreProperties>
</file>