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435" r:id="rId10"/>
    <p:sldId id="1534" r:id="rId11"/>
    <p:sldId id="1535" r:id="rId12"/>
    <p:sldId id="1536" r:id="rId13"/>
    <p:sldId id="1537" r:id="rId14"/>
    <p:sldId id="1550" r:id="rId15"/>
    <p:sldId id="1515" r:id="rId16"/>
    <p:sldId id="1555" r:id="rId17"/>
    <p:sldId id="1560" r:id="rId18"/>
    <p:sldId id="1556" r:id="rId19"/>
    <p:sldId id="1566" r:id="rId20"/>
    <p:sldId id="1565" r:id="rId21"/>
    <p:sldId id="1567" r:id="rId22"/>
    <p:sldId id="1563" r:id="rId23"/>
    <p:sldId id="1568" r:id="rId24"/>
    <p:sldId id="1571" r:id="rId25"/>
    <p:sldId id="1562" r:id="rId26"/>
    <p:sldId id="1558" r:id="rId27"/>
    <p:sldId id="1569" r:id="rId28"/>
    <p:sldId id="1547" r:id="rId29"/>
    <p:sldId id="1540" r:id="rId30"/>
    <p:sldId id="1541" r:id="rId31"/>
    <p:sldId id="1570" r:id="rId32"/>
    <p:sldId id="1572" r:id="rId33"/>
    <p:sldId id="1574" r:id="rId34"/>
    <p:sldId id="1573" r:id="rId35"/>
    <p:sldId id="1542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34"/>
            <p14:sldId id="1535"/>
            <p14:sldId id="1536"/>
            <p14:sldId id="1537"/>
            <p14:sldId id="1550"/>
            <p14:sldId id="1515"/>
            <p14:sldId id="1555"/>
            <p14:sldId id="1560"/>
            <p14:sldId id="1556"/>
            <p14:sldId id="1566"/>
            <p14:sldId id="1565"/>
            <p14:sldId id="1567"/>
            <p14:sldId id="1563"/>
            <p14:sldId id="1568"/>
            <p14:sldId id="1571"/>
            <p14:sldId id="1562"/>
            <p14:sldId id="1558"/>
            <p14:sldId id="1569"/>
            <p14:sldId id="1547"/>
            <p14:sldId id="1540"/>
            <p14:sldId id="1541"/>
            <p14:sldId id="1570"/>
            <p14:sldId id="1572"/>
            <p14:sldId id="1574"/>
            <p14:sldId id="1573"/>
            <p14:sldId id="154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-780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27047" y="307369"/>
            <a:ext cx="931842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14639" y="1217088"/>
            <a:ext cx="3870499" cy="906640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6" name="Picture 5" descr="j1u440u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1185897"/>
            <a:ext cx="237626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Foiz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Molyar</a:t>
            </a:r>
            <a:r>
              <a:rPr lang="en-US" sz="2000" dirty="0" smtClean="0"/>
              <a:t> </a:t>
            </a:r>
            <a:r>
              <a:rPr lang="en-US" sz="2000" dirty="0" err="1" smtClean="0"/>
              <a:t>konsentratsiya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707412"/>
                <a:ext cx="4824536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707412"/>
                <a:ext cx="4824536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5529" y="1788468"/>
                <a:ext cx="4822468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C%=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solidFill>
                              <a:srgbClr val="002060"/>
                            </a:solidFill>
                          </a:rPr>
                          <m:t>M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29" y="1788468"/>
                <a:ext cx="4822468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96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777797"/>
                <a:ext cx="5184576" cy="105827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p=</a:t>
                </a:r>
                <a:r>
                  <a:rPr lang="ru-RU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M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%∗10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777797"/>
                <a:ext cx="5184576" cy="1058271"/>
              </a:xfrm>
              <a:prstGeom prst="rect">
                <a:avLst/>
              </a:prstGeom>
              <a:blipFill>
                <a:blip r:embed="rId2"/>
                <a:stretch>
                  <a:fillRect b="-63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</a:rPr>
                  <a:t>M=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</a:rPr>
                          <m:t>M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8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1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393" y="913449"/>
            <a:ext cx="550072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40 % li (p=1,225 g/ml) </a:t>
            </a:r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molyar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6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 1-masala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19912"/>
            <a:ext cx="273630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C%=40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p=1,225 g/ml 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C</a:t>
            </a:r>
            <a:r>
              <a:rPr lang="en-US" sz="2400" baseline="-25000" dirty="0">
                <a:solidFill>
                  <a:srgbClr val="002060"/>
                </a:solidFill>
              </a:rPr>
              <a:t>M</a:t>
            </a:r>
            <a:r>
              <a:rPr lang="en-US" sz="2400" dirty="0" smtClean="0">
                <a:solidFill>
                  <a:srgbClr val="002060"/>
                </a:solidFill>
              </a:rPr>
              <a:t>=?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426295" y="1548036"/>
            <a:ext cx="2160240" cy="15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7437" y="619912"/>
                <a:ext cx="5256584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19912"/>
                <a:ext cx="5256584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1761576"/>
                <a:ext cx="5256584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40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1,225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98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=5M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761576"/>
                <a:ext cx="5256584" cy="1058416"/>
              </a:xfrm>
              <a:prstGeom prst="rect">
                <a:avLst/>
              </a:prstGeom>
              <a:blipFill>
                <a:blip r:embed="rId3"/>
                <a:stretch>
                  <a:fillRect l="-29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12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260" y="755948"/>
            <a:ext cx="5500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Kalsiy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xloridning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55,5% li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6 M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zichligini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(p)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400" dirty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just">
              <a:spcAft>
                <a:spcPts val="60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3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1453" y="619912"/>
            <a:ext cx="516291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5%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M</a:t>
            </a:r>
            <a:r>
              <a:rPr lang="en-US" sz="2400" dirty="0" smtClean="0">
                <a:solidFill>
                  <a:srgbClr val="000000"/>
                </a:solidFill>
              </a:rPr>
              <a:t>=6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p=?</a:t>
            </a:r>
            <a:r>
              <a:rPr lang="en-US" sz="2800" baseline="-25000" dirty="0" smtClean="0">
                <a:solidFill>
                  <a:srgbClr val="000000"/>
                </a:solidFill>
              </a:rPr>
              <a:t>    </a:t>
            </a:r>
            <a:endParaRPr lang="ru-RU" sz="28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455789" y="827956"/>
            <a:ext cx="208823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9445" y="619912"/>
                <a:ext cx="5112568" cy="10721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40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4000" dirty="0">
                    <a:solidFill>
                      <a:srgbClr val="002060"/>
                    </a:solidFill>
                  </a:rPr>
                  <a:t>=</a:t>
                </a:r>
                <a:r>
                  <a:rPr lang="ru-RU" sz="40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619912"/>
                <a:ext cx="5112568" cy="1072140"/>
              </a:xfrm>
              <a:prstGeom prst="rect">
                <a:avLst/>
              </a:prstGeom>
              <a:blipFill>
                <a:blip r:embed="rId2"/>
                <a:stretch>
                  <a:fillRect b="-625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445" y="1836068"/>
                <a:ext cx="5112568" cy="12241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p=</a:t>
                </a:r>
                <a:r>
                  <a:rPr lang="ru-RU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M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%∗10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6∗111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55,5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=1,2g/ml</a:t>
                </a:r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836068"/>
                <a:ext cx="5112568" cy="1224136"/>
              </a:xfrm>
              <a:prstGeom prst="rect">
                <a:avLst/>
              </a:prstGeom>
              <a:blipFill>
                <a:blip r:embed="rId3"/>
                <a:stretch>
                  <a:fillRect l="-3695" r="-357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12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3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 li (p=1,26 g/ml) </a:t>
            </a:r>
            <a:r>
              <a:rPr lang="en-US" sz="2400" dirty="0">
                <a:solidFill>
                  <a:srgbClr val="002060"/>
                </a:solidFill>
              </a:rPr>
              <a:t>HNO</a:t>
            </a:r>
            <a:r>
              <a:rPr lang="en-US" sz="2400" baseline="-25000" dirty="0">
                <a:solidFill>
                  <a:srgbClr val="002060"/>
                </a:solidFill>
              </a:rPr>
              <a:t>3</a:t>
            </a:r>
            <a:endParaRPr lang="ru-RU" sz="2400" dirty="0">
              <a:solidFill>
                <a:srgbClr val="00206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oiz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16" y="2052093"/>
            <a:ext cx="187220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63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19912"/>
            <a:ext cx="537894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M</a:t>
            </a:r>
            <a:r>
              <a:rPr lang="en-US" sz="2400" dirty="0" smtClean="0">
                <a:solidFill>
                  <a:srgbClr val="000000"/>
                </a:solidFill>
              </a:rPr>
              <a:t>=3 M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p=1,26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g/ml 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763" y="1385260"/>
            <a:ext cx="2267967" cy="163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18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Mustaqil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ishlash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topshiriqlar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718780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1. 12,6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 </a:t>
            </a:r>
            <a:r>
              <a:rPr lang="en-US" sz="2000" dirty="0">
                <a:solidFill>
                  <a:srgbClr val="000000"/>
                </a:solidFill>
              </a:rPr>
              <a:t>HNO</a:t>
            </a:r>
            <a:r>
              <a:rPr lang="en-US" sz="2000" baseline="-25000" dirty="0">
                <a:solidFill>
                  <a:srgbClr val="000000"/>
                </a:solidFill>
              </a:rPr>
              <a:t>3 </a:t>
            </a:r>
            <a:r>
              <a:rPr lang="en-US" sz="2000" dirty="0" err="1" smtClean="0">
                <a:solidFill>
                  <a:srgbClr val="000000"/>
                </a:solidFill>
              </a:rPr>
              <a:t>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0,5 N li </a:t>
            </a:r>
            <a:r>
              <a:rPr lang="en-US" sz="2000" dirty="0" err="1" smtClean="0">
                <a:solidFill>
                  <a:srgbClr val="000000"/>
                </a:solidFill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ekvivalent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miqdorini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09" y="1764060"/>
            <a:ext cx="2088232" cy="91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489" y="812711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3461" y="619912"/>
                <a:ext cx="4824536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19912"/>
                <a:ext cx="4824536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5529" y="1788468"/>
                <a:ext cx="4822468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C%=</a:t>
                </a:r>
                <a:r>
                  <a:rPr lang="ru-RU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M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3∗63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1,26∗10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=15 %</a:t>
                </a:r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29" y="1788468"/>
                <a:ext cx="4822468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5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ru-RU" sz="2000" dirty="0"/>
              <a:t>4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143" y="829915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 li (p=1,2 g/ml)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noma‘lum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4,8 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noma‘lum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19912"/>
            <a:ext cx="53069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M</a:t>
            </a:r>
            <a:r>
              <a:rPr lang="en-US" sz="2400" dirty="0" smtClean="0">
                <a:solidFill>
                  <a:srgbClr val="000000"/>
                </a:solidFill>
              </a:rPr>
              <a:t>=4,8 M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g/ml  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     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%=16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M=?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3815829" y="899964"/>
            <a:ext cx="1296144" cy="1296143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3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437" y="777797"/>
            <a:ext cx="4824536" cy="105827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2109" y="1908076"/>
                <a:ext cx="5219904" cy="10801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</a:rPr>
                  <a:t>M=</a:t>
                </a:r>
                <a:r>
                  <a:rPr lang="ru-RU" sz="2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2060"/>
                            </a:solidFill>
                          </a:rPr>
                          <m:t>M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16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4,8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=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40 g  </a:t>
                </a:r>
                <a:r>
                  <a:rPr lang="en-US" sz="2400" dirty="0" err="1" smtClean="0">
                    <a:solidFill>
                      <a:srgbClr val="002060"/>
                    </a:solidFill>
                  </a:rPr>
                  <a:t>NaOH</a:t>
                </a:r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09" y="1908076"/>
                <a:ext cx="5219904" cy="10801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2109" y="777796"/>
                <a:ext cx="5219904" cy="105827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09" y="777796"/>
                <a:ext cx="5219904" cy="1058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4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413" y="917464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10 % li p=1,26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/>
              <a:t>HNO</a:t>
            </a:r>
            <a:r>
              <a:rPr lang="en-US" sz="2400" baseline="-25000" dirty="0"/>
              <a:t>3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1453" y="619912"/>
            <a:ext cx="516291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C%=10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p=1,26 g/ml 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M</a:t>
            </a:r>
            <a:r>
              <a:rPr lang="en-US" sz="2400" dirty="0" smtClean="0">
                <a:solidFill>
                  <a:srgbClr val="000000"/>
                </a:solidFill>
              </a:rPr>
              <a:t>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599994" y="1433263"/>
            <a:ext cx="1994375" cy="157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4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7437" y="619912"/>
                <a:ext cx="5112568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19912"/>
                <a:ext cx="5112568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1761576"/>
                <a:ext cx="5112568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3200" dirty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1,26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63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=2M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761576"/>
                <a:ext cx="5112568" cy="1058416"/>
              </a:xfrm>
              <a:prstGeom prst="rect">
                <a:avLst/>
              </a:prstGeom>
              <a:blipFill>
                <a:blip r:embed="rId3"/>
                <a:stretch>
                  <a:fillRect l="-954" r="-95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697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94-b. 4-masala.</a:t>
            </a: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0,5 M li (p=1,19 g/ml)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KBr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65" t="7469" r="7234" b="17957"/>
          <a:stretch/>
        </p:blipFill>
        <p:spPr>
          <a:xfrm>
            <a:off x="1655588" y="1908076"/>
            <a:ext cx="2376265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9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lvl="0" algn="ctr" defTabSz="575936">
              <a:spcBef>
                <a:spcPts val="130"/>
              </a:spcBef>
              <a:defRPr/>
            </a:pPr>
            <a:r>
              <a:rPr lang="en-US" sz="2000" kern="800" spc="-25" dirty="0" err="1">
                <a:solidFill>
                  <a:srgbClr val="FEFEFE"/>
                </a:solidFill>
                <a:latin typeface="Arial"/>
                <a:cs typeface="Arial"/>
              </a:rPr>
              <a:t>Masalaning</a:t>
            </a:r>
            <a:r>
              <a:rPr lang="en-US" sz="2000" kern="800" spc="-2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000" kern="800" spc="-25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r>
              <a:rPr lang="en-US" sz="2000" kern="800" spc="-2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lang="en-US" sz="2000" kern="800" spc="-2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437" y="779169"/>
            <a:ext cx="525658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m=12,6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     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=0,5N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V=?</a:t>
            </a: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3311773" y="1008597"/>
            <a:ext cx="1656184" cy="1317456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lvl="0" algn="ctr" defTabSz="575936">
              <a:spcBef>
                <a:spcPts val="130"/>
              </a:spcBef>
              <a:defRPr/>
            </a:pPr>
            <a:r>
              <a:rPr lang="en-US" sz="2000" kern="800" spc="-25" dirty="0" err="1">
                <a:solidFill>
                  <a:srgbClr val="FEFEFE"/>
                </a:solidFill>
                <a:latin typeface="Arial"/>
                <a:cs typeface="Arial"/>
              </a:rPr>
              <a:t>Masalaning</a:t>
            </a:r>
            <a:r>
              <a:rPr lang="en-US" sz="2000" kern="800" spc="-2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000" kern="800" spc="-25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r>
              <a:rPr lang="en-US" sz="2000" kern="800" spc="-25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lang="en-US" sz="2000" kern="800" spc="-2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r>
              <a:rPr lang="en-US" sz="1800" dirty="0" smtClean="0"/>
              <a:t>l</a:t>
            </a:r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685932"/>
                <a:ext cx="5112568" cy="914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24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85932"/>
                <a:ext cx="5112568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8959" y="1767178"/>
                <a:ext cx="5081046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aseline="-25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kislota</a:t>
                </a:r>
                <a:r>
                  <a:rPr lang="en-US" sz="2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𝑘𝑖𝑠𝑙𝑜𝑡𝑎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20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𝑁𝑂</m:t>
                        </m:r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𝐻</m:t>
                        </m:r>
                        <m:r>
                          <a:rPr lang="en-US" sz="1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0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63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=63 </a:t>
                </a:r>
                <a:endParaRPr lang="ru-R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59" y="1767178"/>
                <a:ext cx="508104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6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                </a:t>
            </a:r>
            <a:endParaRPr lang="ru-RU" sz="2000" dirty="0"/>
          </a:p>
          <a:p>
            <a:pPr algn="ctr"/>
            <a:r>
              <a:rPr lang="en-US" sz="2000" dirty="0" smtClean="0"/>
              <a:t> </a:t>
            </a:r>
            <a:endParaRPr lang="en-US" sz="2000" dirty="0"/>
          </a:p>
          <a:p>
            <a:pPr algn="ctr"/>
            <a:r>
              <a:rPr lang="en-US" sz="2000" dirty="0"/>
              <a:t>  </a:t>
            </a:r>
            <a:r>
              <a:rPr lang="en-US" sz="2000" dirty="0" smtClean="0"/>
              <a:t>               </a:t>
            </a:r>
            <a:endParaRPr lang="en-US" sz="2000" dirty="0"/>
          </a:p>
          <a:p>
            <a:pPr algn="ctr"/>
            <a:r>
              <a:rPr lang="en-US" sz="2000" dirty="0" smtClean="0"/>
              <a:t>                     </a:t>
            </a:r>
            <a:endParaRPr lang="en-US" sz="2000" dirty="0"/>
          </a:p>
          <a:p>
            <a:pPr algn="ctr"/>
            <a:r>
              <a:rPr lang="en-US" sz="2000" dirty="0" smtClean="0"/>
              <a:t>    </a:t>
            </a:r>
          </a:p>
          <a:p>
            <a:pPr algn="ctr"/>
            <a:r>
              <a:rPr lang="en-US" sz="2000" dirty="0" smtClean="0"/>
              <a:t>  </a:t>
            </a:r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1453" y="777413"/>
                <a:ext cx="4896544" cy="8561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777413"/>
                <a:ext cx="4896544" cy="856116"/>
              </a:xfrm>
              <a:prstGeom prst="rect">
                <a:avLst/>
              </a:prstGeom>
              <a:blipFill>
                <a:blip r:embed="rId2"/>
                <a:stretch>
                  <a:fillRect t="-2857" b="-10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31453" y="1908076"/>
                <a:ext cx="4896544" cy="95134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8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8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12,6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63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</a:rPr>
                  <a:t>=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0,2 g/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ekv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solidFill>
                          <a:srgbClr val="002060"/>
                        </a:solidFill>
                      </a:rPr>
                      <m:t>H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rgbClr val="002060"/>
                        </a:solidFill>
                      </a:rPr>
                      <m:t>NO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rgbClr val="002060"/>
                        </a:solidFill>
                      </a:rPr>
                      <m:t>3</m:t>
                    </m:r>
                  </m:oMath>
                </a14:m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1908076"/>
                <a:ext cx="4896544" cy="951349"/>
              </a:xfrm>
              <a:prstGeom prst="rect">
                <a:avLst/>
              </a:prstGeom>
              <a:blipFill>
                <a:blip r:embed="rId3"/>
                <a:stretch>
                  <a:fillRect l="-24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37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2-masala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710" y="753940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6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li </a:t>
            </a:r>
            <a:r>
              <a:rPr lang="en-US" sz="2000" dirty="0"/>
              <a:t>H</a:t>
            </a:r>
            <a:r>
              <a:rPr lang="en-US" sz="2000" baseline="-25000" dirty="0"/>
              <a:t>2</a:t>
            </a:r>
            <a:r>
              <a:rPr lang="en-US" sz="2000" dirty="0"/>
              <a:t>SO</a:t>
            </a:r>
            <a:r>
              <a:rPr lang="en-US" sz="2000" baseline="-25000" dirty="0"/>
              <a:t>3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800" dirty="0" smtClean="0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1367557" y="1686827"/>
            <a:ext cx="1296144" cy="1296143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91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92894"/>
            <a:ext cx="5572163" cy="386260"/>
          </a:xfrm>
        </p:spPr>
        <p:txBody>
          <a:bodyPr>
            <a:normAutofit/>
          </a:bodyPr>
          <a:lstStyle/>
          <a:p>
            <a:pPr marL="12681" lvl="0">
              <a:lnSpc>
                <a:spcPct val="100000"/>
              </a:lnSpc>
              <a:spcBef>
                <a:spcPts val="130"/>
              </a:spcBef>
              <a:defRPr/>
            </a:pPr>
            <a:r>
              <a:rPr lang="en-US" sz="2000" dirty="0" err="1"/>
              <a:t>Masalaning</a:t>
            </a:r>
            <a:r>
              <a:rPr lang="en-US" sz="2000" dirty="0"/>
              <a:t> </a:t>
            </a:r>
            <a:r>
              <a:rPr lang="en-US" sz="2000" dirty="0" err="1"/>
              <a:t>yechimi</a:t>
            </a:r>
            <a:r>
              <a:rPr lang="en-US" sz="2000" dirty="0"/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87437" y="755948"/>
                <a:ext cx="5500726" cy="1659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</a:rPr>
                  <a:t>=C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M</a:t>
                </a:r>
                <a:r>
                  <a:rPr lang="en-US" sz="2400" dirty="0">
                    <a:solidFill>
                      <a:srgbClr val="000000"/>
                    </a:solidFill>
                  </a:rPr>
                  <a:t>*Val(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kat</a:t>
                </a:r>
                <a:r>
                  <a:rPr lang="en-US" sz="2400" dirty="0">
                    <a:solidFill>
                      <a:srgbClr val="000000"/>
                    </a:solidFill>
                  </a:rPr>
                  <a:t>)*n(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kat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)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M</a:t>
                </a:r>
                <a:r>
                  <a:rPr lang="en-US" sz="2400" dirty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0000"/>
                            </a:solidFill>
                          </a:rPr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Val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kat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)∗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kat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) 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baseline="-25000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1∗2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=3 M</a:t>
                </a:r>
                <a:endParaRPr lang="ru-RU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755948"/>
                <a:ext cx="5500726" cy="1659044"/>
              </a:xfrm>
              <a:prstGeom prst="rect">
                <a:avLst/>
              </a:prstGeom>
              <a:blipFill>
                <a:blip r:embed="rId2"/>
                <a:stretch>
                  <a:fillRect l="-1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8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7459" y="-8768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391893" y="179884"/>
            <a:ext cx="1131781" cy="556358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464719" y="255853"/>
            <a:ext cx="122413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23738" y="1206045"/>
            <a:ext cx="4676267" cy="1275972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Foiz va </a:t>
            </a:r>
            <a:r>
              <a:rPr lang="fr-FR" sz="2400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olyar konsentratsiya o‘rtasida bog‘lanish.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5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Foiz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Molyar</a:t>
            </a:r>
            <a:r>
              <a:rPr lang="en-US" sz="2000" dirty="0" smtClean="0"/>
              <a:t> </a:t>
            </a:r>
            <a:r>
              <a:rPr lang="en-US" sz="2000" dirty="0" err="1" smtClean="0"/>
              <a:t>konsentratsiya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018" y="672412"/>
            <a:ext cx="5500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ma‘lum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(C</a:t>
            </a:r>
            <a:r>
              <a:rPr lang="en-US" sz="20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zichligiga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(p)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ko‘paytiramiz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sonni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massasiga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(M)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bo‘lamiz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153762</TotalTime>
  <Words>617</Words>
  <Application>Microsoft Office PowerPoint</Application>
  <PresentationFormat>Произвольный</PresentationFormat>
  <Paragraphs>114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Masalaning yechimi </vt:lpstr>
      <vt:lpstr>KIMYO </vt:lpstr>
      <vt:lpstr>Foiz va Molyar konsentratsiya</vt:lpstr>
      <vt:lpstr>Foiz va Molyar konsentratsiya</vt:lpstr>
      <vt:lpstr>Masalaning yechimi</vt:lpstr>
      <vt:lpstr>1-masala</vt:lpstr>
      <vt:lpstr> 1-masala</vt:lpstr>
      <vt:lpstr>Masalaning yechimi</vt:lpstr>
      <vt:lpstr>2-masala</vt:lpstr>
      <vt:lpstr>2-masala</vt:lpstr>
      <vt:lpstr>Masalaning yechimi</vt:lpstr>
      <vt:lpstr>3-masala</vt:lpstr>
      <vt:lpstr>Masalaning yechimi</vt:lpstr>
      <vt:lpstr>Masalaning yechimi</vt:lpstr>
      <vt:lpstr>4-masala</vt:lpstr>
      <vt:lpstr>Masalaning yechimi</vt:lpstr>
      <vt:lpstr>Masalaning yechimi</vt:lpstr>
      <vt:lpstr>5-masala</vt:lpstr>
      <vt:lpstr>Masalaning yechimi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 Windows</cp:lastModifiedBy>
  <cp:revision>1777</cp:revision>
  <dcterms:created xsi:type="dcterms:W3CDTF">2014-10-08T23:03:32Z</dcterms:created>
  <dcterms:modified xsi:type="dcterms:W3CDTF">2020-12-26T11:12:14Z</dcterms:modified>
</cp:coreProperties>
</file>