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86" r:id="rId4"/>
    <p:sldId id="295" r:id="rId5"/>
    <p:sldId id="296" r:id="rId6"/>
    <p:sldId id="315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284" r:id="rId15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6" d="100"/>
          <a:sy n="216" d="100"/>
        </p:scale>
        <p:origin x="822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4.png"/><Relationship Id="rId1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150.png"/><Relationship Id="rId3" Type="http://schemas.openxmlformats.org/officeDocument/2006/relationships/image" Target="../media/image27.png"/><Relationship Id="rId7" Type="http://schemas.openxmlformats.org/officeDocument/2006/relationships/image" Target="../media/image16.png"/><Relationship Id="rId12" Type="http://schemas.openxmlformats.org/officeDocument/2006/relationships/image" Target="../media/image14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0.png"/><Relationship Id="rId5" Type="http://schemas.openxmlformats.org/officeDocument/2006/relationships/image" Target="../media/image120.png"/><Relationship Id="rId4" Type="http://schemas.openxmlformats.org/officeDocument/2006/relationships/image" Target="../media/image28.png"/><Relationship Id="rId9" Type="http://schemas.openxmlformats.org/officeDocument/2006/relationships/image" Target="../media/image19.png"/><Relationship Id="rId14" Type="http://schemas.openxmlformats.org/officeDocument/2006/relationships/image" Target="../media/image16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303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en-US" sz="3400" dirty="0" smtClean="0"/>
              <a:t>Algebra</a:t>
            </a:r>
            <a:endParaRPr sz="3400" dirty="0"/>
          </a:p>
        </p:txBody>
      </p:sp>
      <p:sp>
        <p:nvSpPr>
          <p:cNvPr id="5" name="object 5"/>
          <p:cNvSpPr/>
          <p:nvPr/>
        </p:nvSpPr>
        <p:spPr>
          <a:xfrm>
            <a:off x="437789" y="1251207"/>
            <a:ext cx="344170" cy="980818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579263" y="228108"/>
            <a:ext cx="1044231" cy="603885"/>
            <a:chOff x="4600685" y="228108"/>
            <a:chExt cx="705201" cy="603885"/>
          </a:xfrm>
        </p:grpSpPr>
        <p:sp>
          <p:nvSpPr>
            <p:cNvPr id="9" name="object 9"/>
            <p:cNvSpPr/>
            <p:nvPr/>
          </p:nvSpPr>
          <p:spPr>
            <a:xfrm>
              <a:off x="4600685" y="228108"/>
              <a:ext cx="705201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00685" y="228108"/>
              <a:ext cx="705199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584595" y="274985"/>
            <a:ext cx="1038899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b="1" spc="10" dirty="0" smtClean="0">
                <a:solidFill>
                  <a:srgbClr val="FFFFFF"/>
                </a:solidFill>
                <a:latin typeface="Arial"/>
                <a:cs typeface="Arial"/>
              </a:rPr>
              <a:t>10-sinf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16500" y="332156"/>
            <a:ext cx="55535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879" y="1161937"/>
            <a:ext cx="464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Sodda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ratsional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tenglamalar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en-US" sz="2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sistemalari</a:t>
            </a:r>
            <a:r>
              <a:rPr lang="en-US"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(1-qism</a:t>
            </a:r>
            <a:r>
              <a:rPr lang="en-US" sz="20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ru-RU" sz="2000" b="1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Ratsional</a:t>
            </a:r>
            <a:r>
              <a:rPr lang="en-US" dirty="0" smtClean="0"/>
              <a:t> </a:t>
            </a:r>
            <a:r>
              <a:rPr lang="en-US" dirty="0" err="1" smtClean="0"/>
              <a:t>tenglama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5900" y="599797"/>
                <a:ext cx="5333999" cy="2514663"/>
              </a:xfrm>
            </p:spPr>
            <p:txBody>
              <a:bodyPr/>
              <a:lstStyle/>
              <a:p>
                <a:pPr lvl="0" algn="l"/>
                <a:r>
                  <a:rPr lang="en-US" b="1" i="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5. </a:t>
                </a:r>
                <a:r>
                  <a:rPr lang="en-US" b="1" i="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Tenglamani</a:t>
                </a:r>
                <a:r>
                  <a:rPr lang="en-US" b="1" i="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i="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yeching</a:t>
                </a:r>
                <a:r>
                  <a:rPr lang="en-US" b="1" i="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: </a:t>
                </a:r>
                <a:r>
                  <a:rPr lang="en-US" b="1" i="0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−7</m:t>
                        </m:r>
                      </m:num>
                      <m:den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  <m:r>
                      <a:rPr lang="en-US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−3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den>
                    </m:f>
                    <m:r>
                      <a:rPr lang="en-US">
                        <a:latin typeface="Cambria Math"/>
                        <a:cs typeface="Times New Roman" pitchFamily="18" charset="0"/>
                      </a:rPr>
                      <m:t>.</m:t>
                    </m:r>
                  </m:oMath>
                </a14:m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60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60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den>
                    </m:f>
                    <m:r>
                      <a:rPr lang="en-US" sz="160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60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1600">
                            <a:latin typeface="Cambria Math"/>
                            <a:cs typeface="Times New Roman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1600" i="0" dirty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1600" i="0" dirty="0">
                    <a:latin typeface="Arial" pitchFamily="34" charset="0"/>
                    <a:ea typeface="Cambria Math"/>
                    <a:cs typeface="Arial" pitchFamily="34" charset="0"/>
                  </a:rPr>
                  <a:t>⇔  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/>
                        <a:ea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160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en-US" sz="1600">
                        <a:latin typeface="Cambria Math"/>
                        <a:ea typeface="Cambria Math"/>
                        <a:cs typeface="Times New Roman" pitchFamily="18" charset="0"/>
                      </a:rPr>
                      <m:t>𝑑</m:t>
                    </m:r>
                    <m:r>
                      <a:rPr lang="en-US" sz="160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1600">
                        <a:latin typeface="Cambria Math"/>
                        <a:ea typeface="Cambria Math"/>
                        <a:cs typeface="Times New Roman" pitchFamily="18" charset="0"/>
                      </a:rPr>
                      <m:t>𝑏</m:t>
                    </m:r>
                    <m:r>
                      <a:rPr lang="en-US" sz="160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en-US" sz="16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𝑐</m:t>
                    </m:r>
                  </m:oMath>
                </a14:m>
                <a:endParaRPr lang="en-US" sz="1600" dirty="0" smtClean="0"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 lvl="0" algn="l"/>
                <a:endParaRPr lang="en-US" b="1" i="1" dirty="0" smtClean="0">
                  <a:latin typeface="Arial" pitchFamily="34" charset="0"/>
                  <a:cs typeface="Arial" pitchFamily="34" charset="0"/>
                </a:endParaRPr>
              </a:p>
              <a:p>
                <a:pPr lvl="0" algn="ctr"/>
                <a:r>
                  <a:rPr lang="en-US" sz="1600" b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−7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=(4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−3)∙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−3</m:t>
                        </m:r>
                      </m:e>
                    </m:d>
                  </m:oMath>
                </a14:m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tenglamaning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ildizlari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topiladi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: </a:t>
                </a:r>
                <a:endParaRPr lang="ru-RU" sz="1600" i="0" dirty="0" smtClean="0">
                  <a:latin typeface="Arial" pitchFamily="34" charset="0"/>
                  <a:cs typeface="Arial" pitchFamily="34" charset="0"/>
                </a:endParaRPr>
              </a:p>
              <a:p>
                <a:pPr lvl="0" algn="ctr"/>
                <a:endParaRPr lang="ru-RU" sz="1600" i="1" dirty="0" smtClean="0">
                  <a:latin typeface="Arial" pitchFamily="34" charset="0"/>
                  <a:cs typeface="Arial" pitchFamily="34" charset="0"/>
                </a:endParaRP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160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+8</m:t>
                      </m:r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−9</m:t>
                      </m:r>
                      <m:r>
                        <a:rPr lang="en-US" sz="160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0,</m:t>
                      </m:r>
                    </m:oMath>
                  </m:oMathPara>
                </a14:m>
                <a:endParaRPr lang="en-US" sz="1600" b="0" i="0" dirty="0" smtClean="0">
                  <a:latin typeface="Arial" pitchFamily="34" charset="0"/>
                  <a:cs typeface="Arial" pitchFamily="34" charset="0"/>
                </a:endParaRPr>
              </a:p>
              <a:p>
                <a:pPr lvl="0"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  <a:cs typeface="Times New Roman" pitchFamily="18" charset="0"/>
                      </a:rPr>
                      <m:t>=1</m:t>
                    </m:r>
                  </m:oMath>
                </a14:m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 sz="160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  <a:cs typeface="Times New Roman" pitchFamily="18" charset="0"/>
                      </a:rPr>
                      <m:t>−9;</m:t>
                    </m:r>
                  </m:oMath>
                </a14:m>
                <a:r>
                  <a:rPr lang="en-US" sz="1600" i="0" dirty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 lvl="0" algn="l"/>
                <a:r>
                  <a:rPr lang="en-US" sz="1600" b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      2. </a:t>
                </a:r>
                <a:r>
                  <a:rPr lang="en-US" sz="1600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Topilgan</a:t>
                </a:r>
                <a:r>
                  <a:rPr lang="en-US" sz="1600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ildizlar</a:t>
                </a:r>
                <a:r>
                  <a:rPr lang="en-US" sz="1600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1600" b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≠</m:t>
                    </m:r>
                    <m:r>
                      <a:rPr lang="en-US" sz="16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3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1600" i="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1600" b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16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US" sz="1600" i="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shartlarni</a:t>
                </a:r>
                <a:r>
                  <a:rPr lang="en-US" sz="1600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  <a:r>
                  <a:rPr lang="en-US" sz="1600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qanoatlantiradi</a:t>
                </a:r>
                <a:r>
                  <a:rPr lang="en-US" sz="1600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1600" b="1" i="0" dirty="0">
                  <a:latin typeface="Arial" pitchFamily="34" charset="0"/>
                  <a:cs typeface="Arial" pitchFamily="34" charset="0"/>
                </a:endParaRPr>
              </a:p>
              <a:p>
                <a:pPr lvl="0" algn="l"/>
                <a:r>
                  <a:rPr lang="en-US" sz="1600" b="1" i="0" dirty="0" err="1" smtClean="0">
                    <a:latin typeface="Arial" pitchFamily="34" charset="0"/>
                    <a:cs typeface="Arial" pitchFamily="34" charset="0"/>
                  </a:rPr>
                  <a:t>Javob</a:t>
                </a:r>
                <a:r>
                  <a:rPr lang="en-US" sz="1600" b="1" i="0" dirty="0"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en-US" sz="1600" i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>
                    <a:latin typeface="Arial" pitchFamily="34" charset="0"/>
                    <a:cs typeface="Arial" pitchFamily="34" charset="0"/>
                  </a:rPr>
                  <a:t>Tenglama</a:t>
                </a:r>
                <a:r>
                  <a:rPr lang="en-US" sz="1600" i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ikkita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/>
                        <a:cs typeface="Times New Roman" pitchFamily="18" charset="0"/>
                      </a:rPr>
                      <m:t>  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600">
                        <a:latin typeface="Cambria Math"/>
                        <a:cs typeface="Times New Roman" pitchFamily="18" charset="0"/>
                      </a:rPr>
                      <m:t>=1</m:t>
                    </m:r>
                  </m:oMath>
                </a14:m>
                <a:r>
                  <a:rPr lang="en-US" sz="1600" i="0" dirty="0"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60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 sz="1600">
                        <a:latin typeface="Cambria Math"/>
                        <a:cs typeface="Times New Roman" pitchFamily="18" charset="0"/>
                      </a:rPr>
                      <m:t>=−9</m:t>
                    </m:r>
                  </m:oMath>
                </a14:m>
                <a:r>
                  <a:rPr lang="en-US" sz="1600" i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ildizlarga </a:t>
                </a:r>
                <a:r>
                  <a:rPr lang="en-US" sz="1600" i="0" dirty="0" err="1">
                    <a:latin typeface="Arial" pitchFamily="34" charset="0"/>
                    <a:cs typeface="Arial" pitchFamily="34" charset="0"/>
                  </a:rPr>
                  <a:t>ega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1800" dirty="0" smtClean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5900" y="599797"/>
                <a:ext cx="5333999" cy="2514663"/>
              </a:xfrm>
              <a:blipFill>
                <a:blip r:embed="rId2"/>
                <a:stretch>
                  <a:fillRect l="-2286" t="-1453" r="-686" b="-41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30300" y="1089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4328" y="551916"/>
            <a:ext cx="2133600" cy="457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30300" y="1563102"/>
                <a:ext cx="3352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kern="0">
                          <a:solidFill>
                            <a:srgbClr val="231F20"/>
                          </a:solidFill>
                          <a:latin typeface="Cambria Math"/>
                          <a:cs typeface="Times New Roman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1600" i="1" kern="0">
                              <a:solidFill>
                                <a:srgbClr val="231F2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1600" i="1" kern="0">
                              <a:solidFill>
                                <a:srgbClr val="231F2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 kern="0">
                              <a:solidFill>
                                <a:srgbClr val="231F2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 kern="0">
                          <a:solidFill>
                            <a:srgbClr val="231F20"/>
                          </a:solidFill>
                          <a:latin typeface="Cambria Math"/>
                          <a:cs typeface="Times New Roman" pitchFamily="18" charset="0"/>
                        </a:rPr>
                        <m:t>−7</m:t>
                      </m:r>
                      <m:r>
                        <a:rPr lang="en-US" sz="1600" i="1" kern="0">
                          <a:solidFill>
                            <a:srgbClr val="231F2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1600" i="1" kern="0">
                          <a:solidFill>
                            <a:srgbClr val="231F20"/>
                          </a:solidFill>
                          <a:latin typeface="Cambria Math"/>
                          <a:cs typeface="Times New Roman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1600" i="1" kern="0">
                              <a:solidFill>
                                <a:srgbClr val="231F2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1600" i="1" kern="0">
                              <a:solidFill>
                                <a:srgbClr val="231F2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 kern="0">
                              <a:solidFill>
                                <a:srgbClr val="231F2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 kern="0">
                          <a:solidFill>
                            <a:srgbClr val="231F20"/>
                          </a:solidFill>
                          <a:latin typeface="Cambria Math"/>
                          <a:cs typeface="Times New Roman" pitchFamily="18" charset="0"/>
                        </a:rPr>
                        <m:t>−12</m:t>
                      </m:r>
                      <m:r>
                        <a:rPr lang="en-US" sz="1600" i="1" kern="0">
                          <a:solidFill>
                            <a:srgbClr val="231F2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1600" i="1" kern="0">
                          <a:solidFill>
                            <a:srgbClr val="231F20"/>
                          </a:solidFill>
                          <a:latin typeface="Cambria Math"/>
                          <a:cs typeface="Times New Roman" pitchFamily="18" charset="0"/>
                        </a:rPr>
                        <m:t>−3</m:t>
                      </m:r>
                      <m:r>
                        <a:rPr lang="en-US" sz="1600" i="1" kern="0">
                          <a:solidFill>
                            <a:srgbClr val="231F2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1600" i="1" kern="0">
                          <a:solidFill>
                            <a:srgbClr val="231F20"/>
                          </a:solidFill>
                          <a:latin typeface="Cambria Math"/>
                          <a:cs typeface="Times New Roman" pitchFamily="18" charset="0"/>
                        </a:rPr>
                        <m:t>+9,</m:t>
                      </m:r>
                    </m:oMath>
                  </m:oMathPara>
                </a14:m>
                <a:endParaRPr lang="en-US" sz="1600" kern="0" dirty="0">
                  <a:solidFill>
                    <a:srgbClr val="231F2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00" y="1563102"/>
                <a:ext cx="3352800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461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Ratsional</a:t>
            </a:r>
            <a:r>
              <a:rPr lang="en-US" dirty="0" smtClean="0"/>
              <a:t> </a:t>
            </a:r>
            <a:r>
              <a:rPr lang="en-US" dirty="0" err="1" smtClean="0"/>
              <a:t>tenglama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5900" y="555625"/>
                <a:ext cx="5333999" cy="4544706"/>
              </a:xfrm>
            </p:spPr>
            <p:txBody>
              <a:bodyPr/>
              <a:lstStyle/>
              <a:p>
                <a:pPr lvl="0" algn="l"/>
                <a:r>
                  <a:rPr lang="en-US" b="1" i="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6. </a:t>
                </a:r>
                <a:r>
                  <a:rPr lang="en-US" b="1" i="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Tenglamani</a:t>
                </a:r>
                <a:r>
                  <a:rPr lang="en-US" b="1" i="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i="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yeching</a:t>
                </a:r>
                <a:r>
                  <a:rPr lang="en-US" b="1" i="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: </a:t>
                </a:r>
                <a:r>
                  <a:rPr lang="en-US" b="1" i="0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−5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+2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−6=0</m:t>
                    </m:r>
                    <m:r>
                      <a:rPr lang="en-US">
                        <a:latin typeface="Cambria Math"/>
                        <a:cs typeface="Times New Roman" pitchFamily="18" charset="0"/>
                      </a:rPr>
                      <m:t>.</m:t>
                    </m:r>
                  </m:oMath>
                </a14:m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       </a:t>
                </a:r>
                <a:endParaRPr lang="en-US" b="1" i="1" dirty="0" smtClean="0">
                  <a:latin typeface="Arial" pitchFamily="34" charset="0"/>
                  <a:cs typeface="Arial" pitchFamily="34" charset="0"/>
                </a:endParaRPr>
              </a:p>
              <a:p>
                <a:pPr lvl="0" algn="l"/>
                <a:r>
                  <a:rPr lang="en-US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   1.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num>
                      <m:den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+2</m:t>
                        </m:r>
                      </m:den>
                    </m:f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𝑡</m:t>
                    </m:r>
                  </m:oMath>
                </a14:m>
                <a:r>
                  <a:rPr lang="en-US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almashtirish</a:t>
                </a:r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bajariladi</a:t>
                </a:r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−5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𝑡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−6=0;</m:t>
                    </m:r>
                  </m:oMath>
                </a14:m>
                <a:endParaRPr lang="en-US" i="0" dirty="0">
                  <a:latin typeface="Arial" pitchFamily="34" charset="0"/>
                  <a:cs typeface="Arial" pitchFamily="34" charset="0"/>
                </a:endParaRPr>
              </a:p>
              <a:p>
                <a:pPr lvl="0" algn="l"/>
                <a:r>
                  <a:rPr lang="en-US" b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  2. </a:t>
                </a:r>
                <a:r>
                  <a:rPr lang="en-US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Hosil</a:t>
                </a:r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qilingan</a:t>
                </a:r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tenglamaning</a:t>
                </a:r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ildizlari</a:t>
                </a:r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topiladi</a:t>
                </a:r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:pPr lvl="0" algn="ctr"/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p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−5</m:t>
                    </m:r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𝑡</m:t>
                    </m:r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−6=0</m:t>
                    </m:r>
                  </m:oMath>
                </a14:m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=6</m:t>
                    </m:r>
                  </m:oMath>
                </a14:m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−1</m:t>
                    </m:r>
                    <m:r>
                      <a:rPr lang="en-US" b="0" i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;</m:t>
                    </m:r>
                  </m:oMath>
                </a14:m>
                <a:endParaRPr lang="en-US" b="0" i="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l"/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3. </a:t>
                </a:r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Topilgan t </a:t>
                </a:r>
                <a:r>
                  <a:rPr lang="en-US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ning</a:t>
                </a:r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qiymatlari</a:t>
                </a:r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+2</m:t>
                        </m:r>
                      </m:den>
                    </m:f>
                    <m:r>
                      <a:rPr lang="en-US" b="0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t</m:t>
                    </m:r>
                  </m:oMath>
                </a14:m>
                <a:r>
                  <a:rPr lang="en-US" i="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tenglamaga  </a:t>
                </a:r>
                <a:r>
                  <a:rPr lang="en-US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qo‘yiladi</a:t>
                </a:r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:pPr lvl="0" algn="ctr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+2</m:t>
                        </m:r>
                      </m:den>
                    </m:f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6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va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+2</m:t>
                        </m:r>
                      </m:den>
                    </m:f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−1</m:t>
                    </m:r>
                    <m:r>
                      <a:rPr lang="en-US" b="0" i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,  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≠−2</m:t>
                    </m:r>
                  </m:oMath>
                </a14:m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</a:p>
              <a:p>
                <a:pPr lvl="0" algn="l"/>
                <a:r>
                  <a:rPr lang="ru-RU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 4. </a:t>
                </a:r>
                <a:r>
                  <a:rPr lang="en-US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Ikkala</a:t>
                </a:r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tenglamaning</a:t>
                </a:r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ildizlari</a:t>
                </a:r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topiladi</a:t>
                </a:r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: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3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=6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+2</m:t>
                        </m:r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,</m:t>
                    </m:r>
                  </m:oMath>
                </a14:m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=−4,</m:t>
                    </m:r>
                  </m:oMath>
                </a14:m>
                <a:endParaRPr lang="en-US" b="0" i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3</m:t>
                    </m:r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−2,</m:t>
                    </m:r>
                  </m:oMath>
                </a14:m>
                <a:r>
                  <a:rPr lang="en-US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=−0,5.</m:t>
                    </m:r>
                  </m:oMath>
                </a14:m>
                <a:endParaRPr lang="en-US" i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ctr"/>
                <a:r>
                  <a:rPr lang="en-US" b="1" i="0" dirty="0">
                    <a:latin typeface="Arial" pitchFamily="34" charset="0"/>
                    <a:cs typeface="Arial" pitchFamily="34" charset="0"/>
                  </a:rPr>
                  <a:t>Javob:</a:t>
                </a:r>
                <a:r>
                  <a:rPr lang="en-US" i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>
                    <a:latin typeface="Arial" pitchFamily="34" charset="0"/>
                    <a:cs typeface="Arial" pitchFamily="34" charset="0"/>
                  </a:rPr>
                  <a:t>Tenglama</a:t>
                </a:r>
                <a:r>
                  <a:rPr lang="en-US" i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ikkita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cs typeface="Times New Roman" pitchFamily="18" charset="0"/>
                      </a:rPr>
                      <m:t>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−4</m:t>
                    </m:r>
                  </m:oMath>
                </a14:m>
                <a:r>
                  <a:rPr lang="en-US" i="0" dirty="0"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>
                        <a:latin typeface="Cambria Math"/>
                        <a:cs typeface="Times New Roman" pitchFamily="18" charset="0"/>
                      </a:rPr>
                      <m:t>=−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0,5</m:t>
                    </m:r>
                  </m:oMath>
                </a14:m>
                <a:r>
                  <a:rPr lang="en-US" i="0" dirty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 lvl="0" algn="ctr"/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ildizlarga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>
                    <a:latin typeface="Arial" pitchFamily="34" charset="0"/>
                    <a:cs typeface="Arial" pitchFamily="34" charset="0"/>
                  </a:rPr>
                  <a:t>ega</a:t>
                </a:r>
                <a:r>
                  <a:rPr lang="en-US" i="0" dirty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algn="l"/>
                <a:endParaRPr lang="en-US" i="0" dirty="0"/>
              </a:p>
              <a:p>
                <a:pPr algn="l"/>
                <a:endParaRPr lang="en-US" b="1" dirty="0" smtClean="0"/>
              </a:p>
              <a:p>
                <a:pPr algn="l"/>
                <a:endParaRPr lang="en-US" b="1" dirty="0"/>
              </a:p>
              <a:p>
                <a:pPr algn="l"/>
                <a:endParaRPr lang="en-US" b="1" dirty="0" smtClean="0"/>
              </a:p>
              <a:p>
                <a:pPr algn="l"/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 smtClean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5900" y="555625"/>
                <a:ext cx="5333999" cy="4544706"/>
              </a:xfrm>
              <a:blipFill rotWithShape="1">
                <a:blip r:embed="rId2"/>
                <a:stretch>
                  <a:fillRect l="-19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30300" y="1089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47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Masalalar</a:t>
            </a:r>
            <a:r>
              <a:rPr lang="en-US" dirty="0" smtClean="0"/>
              <a:t> </a:t>
            </a:r>
            <a:r>
              <a:rPr lang="en-US" dirty="0" err="1" smtClean="0"/>
              <a:t>yechish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0" y="542375"/>
            <a:ext cx="5333999" cy="861774"/>
          </a:xfrm>
        </p:spPr>
        <p:txBody>
          <a:bodyPr/>
          <a:lstStyle/>
          <a:p>
            <a:pPr lvl="0" indent="180975" algn="l"/>
            <a:r>
              <a:rPr lang="en-US" b="1" i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b="1" i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Motorli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qayiq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daryo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oqimi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bo‘ylab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50 km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oqimga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qarshi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6 km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yo‘l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yurib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butun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yo‘lga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soat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vaqt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sarflagan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0" indent="180975" algn="l"/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Agar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daryo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oqimining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tezligi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 km/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soat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motorli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qayiqning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turg‘un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suvdagi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tezligi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qancha</a:t>
            </a:r>
            <a:r>
              <a:rPr lang="en-US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30300" y="1089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472507"/>
              </p:ext>
            </p:extLst>
          </p:nvPr>
        </p:nvGraphicFramePr>
        <p:xfrm>
          <a:off x="292101" y="1393825"/>
          <a:ext cx="5333999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1169" y="1805602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Oqim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bo‘yicha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8300" y="2536825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Oqimga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qarshi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551" y="1420103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V, km/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soat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21100" y="141148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soat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4100" y="1426871"/>
            <a:ext cx="762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, km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757933" y="1814281"/>
                <a:ext cx="16774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(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+3)</m:t>
                    </m:r>
                  </m:oMath>
                </a14:m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  km/soat</a:t>
                </a:r>
                <a:endParaRPr lang="ru-RU" sz="1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7933" y="1814281"/>
                <a:ext cx="1677466" cy="338554"/>
              </a:xfrm>
              <a:prstGeom prst="rect">
                <a:avLst/>
              </a:prstGeom>
              <a:blipFill rotWithShape="1">
                <a:blip r:embed="rId2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76934" y="2552214"/>
                <a:ext cx="16774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(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−3)</m:t>
                    </m:r>
                  </m:oMath>
                </a14:m>
                <a:r>
                  <a:rPr lang="en-US" sz="1600" dirty="0" smtClean="0"/>
                  <a:t>  </a:t>
                </a:r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km/soat</a:t>
                </a:r>
                <a:endParaRPr lang="ru-RU" sz="1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934" y="2552214"/>
                <a:ext cx="1677466" cy="338554"/>
              </a:xfrm>
              <a:prstGeom prst="rect">
                <a:avLst/>
              </a:prstGeom>
              <a:blipFill rotWithShape="1">
                <a:blip r:embed="rId3"/>
                <a:stretch>
                  <a:fillRect t="-7273" b="-21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826000" y="1800442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000" y="1800442"/>
                <a:ext cx="5334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826000" y="2521436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000" y="2521436"/>
                <a:ext cx="5334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454400" y="1750464"/>
                <a:ext cx="5334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400" y="1750464"/>
                <a:ext cx="533400" cy="634789"/>
              </a:xfrm>
              <a:prstGeom prst="rect">
                <a:avLst/>
              </a:prstGeom>
              <a:blipFill rotWithShape="1">
                <a:blip r:embed="rId13"/>
                <a:stretch>
                  <a:fillRect r="-17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476601" y="2410327"/>
                <a:ext cx="53340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6601" y="2410327"/>
                <a:ext cx="533400" cy="612732"/>
              </a:xfrm>
              <a:prstGeom prst="rect">
                <a:avLst/>
              </a:prstGeom>
              <a:blipFill rotWithShape="1">
                <a:blip r:embed="rId14"/>
                <a:stretch>
                  <a:fillRect r="-170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73500" y="1814281"/>
                <a:ext cx="990600" cy="1671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/>
                          <m:e/>
                          <m:e/>
                          <m:e/>
                        </m:eqArr>
                      </m:e>
                    </m:d>
                  </m:oMath>
                </a14:m>
                <a:r>
                  <a:rPr lang="en-US" dirty="0" smtClean="0"/>
                  <a:t>4</a:t>
                </a:r>
                <a:r>
                  <a:rPr lang="en-US" sz="1100" dirty="0" smtClean="0"/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soat</a:t>
                </a:r>
                <a:r>
                  <a:rPr lang="en-US" sz="1400" dirty="0" smtClean="0"/>
                  <a:t> </a:t>
                </a:r>
              </a:p>
              <a:p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500" y="1814281"/>
                <a:ext cx="990600" cy="167161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801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err="1">
                <a:solidFill>
                  <a:prstClr val="white"/>
                </a:solidFill>
              </a:rPr>
              <a:t>Sodda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ratsional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tenglama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215900" y="507221"/>
                <a:ext cx="5486400" cy="2801857"/>
              </a:xfrm>
            </p:spPr>
            <p:txBody>
              <a:bodyPr/>
              <a:lstStyle/>
              <a:p>
                <a:pPr lvl="0" algn="ctr"/>
                <a:endParaRPr lang="ru-RU" b="1" i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0" algn="ctr"/>
                <a:r>
                  <a:rPr lang="en-US" b="1" i="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 </a:t>
                </a:r>
                <a:r>
                  <a:rPr lang="en-US" b="1" i="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50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+3</m:t>
                        </m:r>
                      </m:den>
                    </m:f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−3</m:t>
                        </m:r>
                      </m:den>
                    </m:f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=4,</m:t>
                    </m:r>
                    <m:r>
                      <m:rPr>
                        <m:nor/>
                      </m:rPr>
                      <a:rPr lang="ru-RU" b="0" i="1" smtClean="0">
                        <a:latin typeface="Cambria Math"/>
                        <a:cs typeface="Times New Roman" pitchFamily="18" charset="0"/>
                      </a:rPr>
                      <m:t>     </m:t>
                    </m:r>
                    <m:r>
                      <m:rPr>
                        <m:nor/>
                      </m:rPr>
                      <a:rPr lang="en-US" dirty="0"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0" algn="ctr"/>
                <a:r>
                  <a:rPr lang="en-US" b="1" i="0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</a:p>
              <a:p>
                <a:pPr lvl="0" algn="l"/>
                <a:r>
                  <a:rPr lang="en-US" b="1" dirty="0">
                    <a:solidFill>
                      <a:srgbClr val="1F497D"/>
                    </a:solidFill>
                    <a:latin typeface="Times New Roman" pitchFamily="18" charset="0"/>
                    <a:cs typeface="Times New Roman" pitchFamily="18" charset="0"/>
                  </a:rPr>
                  <a:t>1.</a:t>
                </a:r>
                <a:r>
                  <a:rPr lang="en-US" i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Umumiy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>
                    <a:latin typeface="Arial" pitchFamily="34" charset="0"/>
                    <a:cs typeface="Arial" pitchFamily="34" charset="0"/>
                  </a:rPr>
                  <a:t>maxraj</a:t>
                </a:r>
                <a:r>
                  <a:rPr lang="en-US" i="0" dirty="0">
                    <a:latin typeface="Arial" pitchFamily="34" charset="0"/>
                    <a:cs typeface="Arial" pitchFamily="34" charset="0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−3</m:t>
                        </m:r>
                      </m:e>
                    </m:d>
                    <m:r>
                      <a:rPr lang="en-US" b="1" i="0">
                        <a:latin typeface="Cambria Math"/>
                        <a:cs typeface="Times New Roman" pitchFamily="18" charset="0"/>
                      </a:rPr>
                      <m:t>;</m:t>
                    </m:r>
                  </m:oMath>
                </a14:m>
                <a:r>
                  <a:rPr lang="en-US" b="1" i="0" dirty="0" smtClean="0">
                    <a:latin typeface="Arial" pitchFamily="34" charset="0"/>
                    <a:cs typeface="Arial" pitchFamily="34" charset="0"/>
                  </a:rPr>
                  <a:t>  </a:t>
                </a:r>
                <a:endParaRPr lang="en-US" b="1" i="0" dirty="0">
                  <a:latin typeface="Arial" pitchFamily="34" charset="0"/>
                  <a:cs typeface="Arial" pitchFamily="34" charset="0"/>
                </a:endParaRPr>
              </a:p>
              <a:p>
                <a:pPr lvl="0" algn="ctr"/>
                <a:endParaRPr lang="en-US" b="1" i="0" dirty="0">
                  <a:latin typeface="Arial" pitchFamily="34" charset="0"/>
                  <a:cs typeface="Arial" pitchFamily="34" charset="0"/>
                </a:endParaRPr>
              </a:p>
              <a:p>
                <a:pPr lvl="0" algn="l"/>
                <a:r>
                  <a:rPr lang="en-US" b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2.  </a:t>
                </a:r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pPr lvl="0" algn="l"/>
                <a:r>
                  <a:rPr lang="en-US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1600" b="1" i="0" dirty="0" smtClean="0">
                  <a:latin typeface="Arial" pitchFamily="34" charset="0"/>
                  <a:cs typeface="Arial" pitchFamily="34" charset="0"/>
                </a:endParaRPr>
              </a:p>
              <a:p>
                <a:pPr algn="l"/>
                <a:r>
                  <a:rPr lang="en-US" b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3. </a:t>
                </a:r>
                <a:endParaRPr lang="en-US" sz="1600" b="1" i="0" dirty="0" smtClean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1600" b="1" i="0" dirty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1600" b="1" i="0" dirty="0" smtClean="0">
                  <a:latin typeface="Arial" pitchFamily="34" charset="0"/>
                  <a:cs typeface="Arial" pitchFamily="34" charset="0"/>
                </a:endParaRPr>
              </a:p>
              <a:p>
                <a:pPr lvl="0" algn="l" rtl="0"/>
                <a:r>
                  <a:rPr lang="en-US" sz="1600" b="1" i="0" dirty="0" err="1" smtClean="0">
                    <a:latin typeface="Arial" pitchFamily="34" charset="0"/>
                    <a:cs typeface="Arial" pitchFamily="34" charset="0"/>
                  </a:rPr>
                  <a:t>Javob</a:t>
                </a:r>
                <a:r>
                  <a:rPr lang="en-US" sz="1600" b="1" i="0" dirty="0" smtClean="0"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Motorli</a:t>
                </a:r>
                <a:r>
                  <a:rPr lang="en-US" i="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qayiqning</a:t>
                </a:r>
                <a:r>
                  <a:rPr lang="en-US" i="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turg‘un</a:t>
                </a:r>
                <a:r>
                  <a:rPr lang="en-US" i="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suvdagi</a:t>
                </a:r>
                <a:r>
                  <a:rPr lang="en-US" i="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tezligi</a:t>
                </a:r>
                <a:r>
                  <a:rPr lang="en-US" i="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kern="1200">
                        <a:solidFill>
                          <a:prstClr val="black"/>
                        </a:solidFill>
                        <a:latin typeface="Cambria Math"/>
                        <a:cs typeface="+mn-cs"/>
                      </a:rPr>
                      <m:t>12</m:t>
                    </m:r>
                  </m:oMath>
                </a14:m>
                <a:r>
                  <a:rPr lang="en-US" i="0" kern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km/</a:t>
                </a:r>
                <a:r>
                  <a:rPr lang="en-US" i="0" kern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soatga</a:t>
                </a:r>
                <a:r>
                  <a:rPr lang="en-US" i="0" kern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kern="12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teng</a:t>
                </a:r>
                <a:r>
                  <a:rPr lang="en-US" i="0" kern="1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ru-RU" i="0" kern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1600" i="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215900" y="507221"/>
                <a:ext cx="5486400" cy="2801857"/>
              </a:xfrm>
              <a:blipFill>
                <a:blip r:embed="rId2"/>
                <a:stretch>
                  <a:fillRect l="-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59100" y="121246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i="1" kern="0" smtClean="0">
                        <a:solidFill>
                          <a:srgbClr val="231F20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1400" i="1" kern="0" smtClean="0">
                        <a:solidFill>
                          <a:srgbClr val="231F20"/>
                        </a:solidFill>
                        <a:latin typeface="Cambria Math"/>
                        <a:cs typeface="Times New Roman" pitchFamily="18" charset="0"/>
                      </a:rPr>
                      <m:t>+3≠0</m:t>
                    </m:r>
                  </m:oMath>
                </a14:m>
                <a:r>
                  <a:rPr lang="en-US" sz="1400" kern="0" dirty="0">
                    <a:solidFill>
                      <a:srgbClr val="231F20"/>
                    </a:solidFill>
                    <a:latin typeface="Times New Roman" pitchFamily="18" charset="0"/>
                    <a:ea typeface="Cambria Math"/>
                    <a:cs typeface="Times New Roman" pitchFamily="18" charset="0"/>
                  </a:rPr>
                  <a:t>,</a:t>
                </a:r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100" y="1212460"/>
                <a:ext cx="1066800" cy="307777"/>
              </a:xfrm>
              <a:prstGeom prst="rect">
                <a:avLst/>
              </a:prstGeom>
              <a:blipFill rotWithShape="1">
                <a:blip r:embed="rId3"/>
                <a:stretch>
                  <a:fillRect t="-4000" b="-18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82900" y="1467048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kern="0" smtClean="0">
                          <a:solidFill>
                            <a:srgbClr val="231F2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1400" kern="0">
                          <a:solidFill>
                            <a:srgbClr val="231F2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−3</m:t>
                      </m:r>
                      <m:r>
                        <a:rPr lang="en-US" sz="1400" kern="0" smtClean="0">
                          <a:solidFill>
                            <a:srgbClr val="231F2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≠</m:t>
                      </m:r>
                      <m:r>
                        <a:rPr lang="en-US" sz="1400" i="1" kern="0">
                          <a:solidFill>
                            <a:srgbClr val="231F2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0,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900" y="1467048"/>
                <a:ext cx="1066800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28127" y="121246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kern="0" smtClean="0">
                          <a:solidFill>
                            <a:srgbClr val="231F2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1400" i="1" kern="0" smtClean="0">
                          <a:solidFill>
                            <a:srgbClr val="231F20"/>
                          </a:solidFill>
                          <a:latin typeface="Cambria Math"/>
                          <a:cs typeface="Times New Roman" pitchFamily="18" charset="0"/>
                        </a:rPr>
                        <m:t>≠−3,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127" y="1212460"/>
                <a:ext cx="914400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28127" y="1417332"/>
                <a:ext cx="80475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kern="0" smtClean="0">
                          <a:solidFill>
                            <a:srgbClr val="231F2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1400" i="1" kern="0" smtClean="0">
                          <a:solidFill>
                            <a:srgbClr val="231F20"/>
                          </a:solidFill>
                          <a:latin typeface="Cambria Math"/>
                          <a:cs typeface="Times New Roman" pitchFamily="18" charset="0"/>
                        </a:rPr>
                        <m:t>≠3;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127" y="1417332"/>
                <a:ext cx="804753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2687" y="1698625"/>
                <a:ext cx="35690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50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+6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400" b="0" i="0" smtClean="0">
                              <a:latin typeface="Cambria Math"/>
                            </a:rPr>
                            <m:t>+3</m:t>
                          </m:r>
                        </m:e>
                      </m:d>
                      <m:r>
                        <a:rPr lang="en-US" sz="1400" b="0" i="0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1400" i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87" y="1698625"/>
                <a:ext cx="3569088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77804" y="2061956"/>
                <a:ext cx="2895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 50</m:t>
                    </m:r>
                    <m:r>
                      <a:rPr lang="en-US" sz="1400" b="0" i="1" smtClean="0">
                        <a:latin typeface="Cambria Math"/>
                      </a:rPr>
                      <m:t>𝑥</m:t>
                    </m:r>
                    <m:r>
                      <a:rPr lang="en-US" sz="1400" b="0" i="1" smtClean="0">
                        <a:latin typeface="Cambria Math"/>
                      </a:rPr>
                      <m:t>−150+6</m:t>
                    </m:r>
                    <m:r>
                      <a:rPr lang="en-US" sz="1400" b="0" i="1" smtClean="0">
                        <a:latin typeface="Cambria Math"/>
                      </a:rPr>
                      <m:t>𝑥</m:t>
                    </m:r>
                    <m:r>
                      <a:rPr lang="en-US" sz="1400" b="0" i="1" smtClean="0">
                        <a:latin typeface="Cambria Math"/>
                      </a:rPr>
                      <m:t>+18=4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/>
                      </a:rPr>
                      <m:t>−36</m:t>
                    </m:r>
                  </m:oMath>
                </a14:m>
                <a:r>
                  <a:rPr lang="en-US" sz="1400" dirty="0" smtClean="0"/>
                  <a:t>,</a:t>
                </a:r>
                <a:endParaRPr lang="ru-RU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04" y="2061956"/>
                <a:ext cx="2895600" cy="307777"/>
              </a:xfrm>
              <a:prstGeom prst="rect">
                <a:avLst/>
              </a:prstGeom>
              <a:blipFill>
                <a:blip r:embed="rId8"/>
                <a:stretch>
                  <a:fillRect t="-1961" b="-215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64687" y="2066373"/>
                <a:ext cx="1905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−56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+96=0,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687" y="2066373"/>
                <a:ext cx="1905000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73100" y="2387401"/>
                <a:ext cx="1905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14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</a:rPr>
                        <m:t>+24 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00" y="2387401"/>
                <a:ext cx="190500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35300" y="2315497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ru-RU" sz="1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en-US" sz="1400" dirty="0" smtClean="0"/>
                  <a:t>  va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1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2</m:t>
                    </m:r>
                  </m:oMath>
                </a14:m>
                <a:endParaRPr lang="ru-RU" sz="1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300" y="2315497"/>
                <a:ext cx="1981200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42040" y="1320842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&gt;3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040" y="1320842"/>
                <a:ext cx="762000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403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2" grpId="0"/>
      <p:bldP spid="13" grpId="0"/>
      <p:bldP spid="14" grpId="0"/>
      <p:bldP spid="15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en-US" dirty="0" smtClean="0"/>
              <a:t>       </a:t>
            </a:r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1846659"/>
          </a:xfrm>
        </p:spPr>
        <p:txBody>
          <a:bodyPr/>
          <a:lstStyle/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0700" y="1012825"/>
            <a:ext cx="502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63-betdagi 1- </a:t>
            </a: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misolda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b), d), e) </a:t>
            </a: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f) </a:t>
            </a: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ratsional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tenglamalarni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0" y="2232025"/>
            <a:ext cx="1023892" cy="87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5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/>
              <p:nvPr/>
            </p:nvSpPr>
            <p:spPr>
              <a:xfrm>
                <a:off x="292100" y="631824"/>
                <a:ext cx="5181600" cy="2840714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marR="5080"/>
                <a:r>
                  <a:rPr lang="en-US" dirty="0" smtClean="0">
                    <a:solidFill>
                      <a:srgbClr val="231F2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Ikkita</a:t>
                </a:r>
                <a:r>
                  <a:rPr lang="en-US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231F2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𝑷</m:t>
                    </m:r>
                    <m:r>
                      <a:rPr lang="en-US" b="1" i="1">
                        <a:solidFill>
                          <a:srgbClr val="231F20"/>
                        </a:solidFill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b="1" i="1">
                        <a:solidFill>
                          <a:srgbClr val="231F2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b="1" i="1" smtClean="0">
                        <a:solidFill>
                          <a:srgbClr val="231F20"/>
                        </a:solidFill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b="1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va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231F2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𝑸</m:t>
                    </m:r>
                    <m:r>
                      <a:rPr lang="en-US" b="1" i="1">
                        <a:solidFill>
                          <a:srgbClr val="231F20"/>
                        </a:solidFill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b="1" i="1">
                        <a:solidFill>
                          <a:srgbClr val="231F2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b="1" i="1" smtClean="0">
                        <a:solidFill>
                          <a:srgbClr val="231F20"/>
                        </a:solidFill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b="1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231F2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o‘zgaruvchili</a:t>
                </a:r>
                <a:r>
                  <a:rPr lang="en-US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ko‘phadlar</a:t>
                </a:r>
                <a:r>
                  <a:rPr lang="en-US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berilgan</a:t>
                </a:r>
                <a:r>
                  <a:rPr lang="en-US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bo‘lsin</a:t>
                </a:r>
                <a:r>
                  <a:rPr lang="en-US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marL="12700" marR="5080" algn="ctr"/>
                <a:r>
                  <a:rPr lang="en-US" dirty="0" smtClean="0">
                    <a:solidFill>
                      <a:srgbClr val="231F2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marL="12700" marR="5080" algn="ctr"/>
                <a:r>
                  <a:rPr lang="en-US" dirty="0" smtClean="0">
                    <a:solidFill>
                      <a:srgbClr val="231F2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231F2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𝑷</m:t>
                        </m:r>
                        <m:r>
                          <a:rPr lang="en-US" b="1" i="1" smtClean="0">
                            <a:solidFill>
                              <a:srgbClr val="231F2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231F2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rgbClr val="231F2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231F2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𝑸</m:t>
                        </m:r>
                        <m:r>
                          <a:rPr lang="en-US" b="1" i="1" smtClean="0">
                            <a:solidFill>
                              <a:srgbClr val="231F2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231F2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rgbClr val="231F2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b="0" i="1" smtClean="0">
                        <a:solidFill>
                          <a:srgbClr val="231F2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en-US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ko‘rinishidagi</a:t>
                </a:r>
                <a:r>
                  <a:rPr lang="en-US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ifoda</a:t>
                </a:r>
                <a:r>
                  <a:rPr lang="en-US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i="1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ratsional</a:t>
                </a:r>
                <a:r>
                  <a:rPr lang="en-US" b="1" i="1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i="1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ifoda</a:t>
                </a:r>
                <a:r>
                  <a:rPr lang="en-US" b="1" i="1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deyiladi</a:t>
                </a:r>
                <a:r>
                  <a:rPr lang="en-US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marL="12700" marR="5080"/>
                <a:endParaRPr lang="en-US" dirty="0" smtClean="0">
                  <a:solidFill>
                    <a:srgbClr val="231F2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700" marR="5080"/>
                <a:r>
                  <a:rPr lang="en-US" dirty="0" smtClean="0">
                    <a:solidFill>
                      <a:srgbClr val="231F2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Masalan</a:t>
                </a:r>
                <a:r>
                  <a:rPr lang="en-US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231F2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>
                        <a:solidFill>
                          <a:srgbClr val="231F2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solidFill>
                              <a:srgbClr val="231F2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231F2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231F2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231F2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231F20"/>
                        </a:solidFill>
                        <a:latin typeface="Cambria Math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en-US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b="1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>
                        <a:solidFill>
                          <a:srgbClr val="231F2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𝑄</m:t>
                    </m:r>
                    <m:d>
                      <m:dPr>
                        <m:ctrlPr>
                          <a:rPr lang="en-US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solidFill>
                              <a:srgbClr val="231F2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231F2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b="0" i="1" smtClean="0">
                        <a:solidFill>
                          <a:srgbClr val="231F2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231F20"/>
                        </a:solidFill>
                        <a:latin typeface="Cambria Math"/>
                        <a:cs typeface="Times New Roman" panose="02020603050405020304" pitchFamily="18" charset="0"/>
                      </a:rPr>
                      <m:t>+5</m:t>
                    </m:r>
                  </m:oMath>
                </a14:m>
                <a:r>
                  <a:rPr lang="en-US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bo‘lsa</a:t>
                </a:r>
                <a:r>
                  <a:rPr lang="en-US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, u </a:t>
                </a:r>
                <a:r>
                  <a:rPr lang="en-US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holda</a:t>
                </a:r>
                <a:r>
                  <a:rPr lang="en-US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rgbClr val="231F2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solidFill>
                                  <a:srgbClr val="231F2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>
                                <a:solidFill>
                                  <a:srgbClr val="231F2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solidFill>
                              <a:srgbClr val="231F2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+1</m:t>
                        </m:r>
                      </m:num>
                      <m:den>
                        <m:r>
                          <a:rPr lang="en-US" b="0" i="1">
                            <a:solidFill>
                              <a:srgbClr val="231F2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b="0" i="1">
                            <a:solidFill>
                              <a:srgbClr val="231F2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b="0" i="1">
                            <a:solidFill>
                              <a:srgbClr val="231F2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+5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ratsional</a:t>
                </a:r>
                <a:r>
                  <a:rPr lang="en-US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ifoda</a:t>
                </a:r>
                <a:r>
                  <a:rPr lang="en-US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bo‘ladi</a:t>
                </a:r>
                <a:r>
                  <a:rPr lang="en-US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marL="12700" marR="5080" algn="ctr"/>
                <a:endParaRPr lang="en-US" dirty="0" smtClean="0">
                  <a:solidFill>
                    <a:srgbClr val="231F2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700" marR="5080" algn="ctr"/>
                <a:r>
                  <a:rPr lang="en-US" dirty="0" smtClean="0">
                    <a:solidFill>
                      <a:srgbClr val="231F2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631824"/>
                <a:ext cx="5181600" cy="2840714"/>
              </a:xfrm>
              <a:prstGeom prst="rect">
                <a:avLst/>
              </a:prstGeom>
              <a:blipFill rotWithShape="1">
                <a:blip r:embed="rId2"/>
                <a:stretch>
                  <a:fillRect l="-2588" t="-2361" r="-4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4961008" cy="64761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Ratsional</a:t>
            </a:r>
            <a:r>
              <a:rPr lang="en-US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spc="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8300" y="1370679"/>
            <a:ext cx="5029200" cy="6583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Ratsional</a:t>
            </a:r>
            <a:r>
              <a:rPr lang="en-US" dirty="0" smtClean="0"/>
              <a:t> </a:t>
            </a:r>
            <a:r>
              <a:rPr lang="en-US" dirty="0" err="1" smtClean="0"/>
              <a:t>tenglama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5900" y="555625"/>
                <a:ext cx="5333999" cy="3433248"/>
              </a:xfrm>
            </p:spPr>
            <p:txBody>
              <a:bodyPr/>
              <a:lstStyle/>
              <a:p>
                <a:pPr algn="ctr"/>
                <a:endParaRPr lang="en-US" b="1" dirty="0" smtClean="0"/>
              </a:p>
              <a:p>
                <a:pPr algn="l"/>
                <a:r>
                  <a:rPr lang="en-US" sz="1800" i="0" dirty="0" smtClean="0"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Agar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𝐵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ratsional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ifodalar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bo‘lsa</a:t>
                </a:r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,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1600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r>
                      <a:rPr lang="en-US" sz="1600">
                        <a:latin typeface="Cambria Math"/>
                      </a:rPr>
                      <m:t>𝐵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1600" dirty="0" smtClean="0">
                  <a:latin typeface="Arial" pitchFamily="34" charset="0"/>
                  <a:cs typeface="Arial" pitchFamily="34" charset="0"/>
                </a:endParaRPr>
              </a:p>
              <a:p>
                <a:pPr algn="l"/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ko‘rinishidagi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tenglama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b="1" dirty="0" err="1" smtClean="0">
                    <a:latin typeface="Arial" pitchFamily="34" charset="0"/>
                    <a:cs typeface="Arial" pitchFamily="34" charset="0"/>
                  </a:rPr>
                  <a:t>ratsional</a:t>
                </a:r>
                <a:r>
                  <a:rPr lang="en-US" sz="16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b="1" dirty="0" err="1" smtClean="0">
                    <a:latin typeface="Arial" pitchFamily="34" charset="0"/>
                    <a:cs typeface="Arial" pitchFamily="34" charset="0"/>
                  </a:rPr>
                  <a:t>tenglama</a:t>
                </a:r>
                <a:r>
                  <a:rPr lang="en-US" sz="16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deyiladi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endParaRPr lang="en-US" sz="1800" dirty="0" smtClean="0"/>
              </a:p>
              <a:p>
                <a:pPr algn="l"/>
                <a:r>
                  <a:rPr lang="en-US" sz="1800" dirty="0"/>
                  <a:t> </a:t>
                </a:r>
                <a:r>
                  <a:rPr lang="en-US" sz="1800" dirty="0" smtClean="0"/>
                  <a:t> </a:t>
                </a:r>
                <a:r>
                  <a:rPr lang="en-US" sz="1800" i="0" dirty="0" err="1" smtClean="0">
                    <a:latin typeface="Arial" pitchFamily="34" charset="0"/>
                    <a:cs typeface="Arial" pitchFamily="34" charset="0"/>
                  </a:rPr>
                  <a:t>Masalan</a:t>
                </a:r>
                <a:r>
                  <a:rPr lang="en-US" sz="1800" i="0" dirty="0" smtClean="0">
                    <a:latin typeface="Arial" pitchFamily="34" charset="0"/>
                    <a:cs typeface="Arial" pitchFamily="34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180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+2</m:t>
                        </m:r>
                      </m:den>
                    </m:f>
                  </m:oMath>
                </a14:m>
                <a:r>
                  <a:rPr lang="en-US" sz="1800" i="0" dirty="0" smtClean="0">
                    <a:latin typeface="Arial" pitchFamily="34" charset="0"/>
                    <a:cs typeface="Arial" pitchFamily="34" charset="0"/>
                  </a:rPr>
                  <a:t>   va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  <a:cs typeface="Times New Roman" pitchFamily="18" charset="0"/>
                      </a:rPr>
                      <m:t>𝐵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sz="1800" i="1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+3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−4</m:t>
                        </m:r>
                      </m:den>
                    </m:f>
                  </m:oMath>
                </a14:m>
                <a:r>
                  <a:rPr lang="en-US" sz="18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800" i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800" i="0" dirty="0" err="1" smtClean="0">
                    <a:latin typeface="Arial" pitchFamily="34" charset="0"/>
                    <a:cs typeface="Arial" pitchFamily="34" charset="0"/>
                  </a:rPr>
                  <a:t>bo‘lsa</a:t>
                </a:r>
                <a:r>
                  <a:rPr lang="en-US" sz="1800" i="0" dirty="0" smtClean="0">
                    <a:latin typeface="Arial" pitchFamily="34" charset="0"/>
                    <a:cs typeface="Arial" pitchFamily="34" charset="0"/>
                  </a:rPr>
                  <a:t>,</a:t>
                </a:r>
              </a:p>
              <a:p>
                <a:pPr algn="l"/>
                <a:endParaRPr lang="en-US" sz="1800" i="0" dirty="0" smtClean="0">
                  <a:latin typeface="Arial" pitchFamily="34" charset="0"/>
                  <a:cs typeface="Arial" pitchFamily="34" charset="0"/>
                </a:endParaRPr>
              </a:p>
              <a:p>
                <a:pPr algn="l"/>
                <a:r>
                  <a:rPr lang="en-US" sz="1800" b="0" dirty="0" smtClean="0"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80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1800">
                            <a:latin typeface="Cambria Math"/>
                            <a:cs typeface="Times New Roman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180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1800">
                            <a:latin typeface="Cambria Math"/>
                            <a:cs typeface="Times New Roman" pitchFamily="18" charset="0"/>
                          </a:rPr>
                          <m:t>+2</m:t>
                        </m:r>
                      </m:den>
                    </m:f>
                    <m:r>
                      <a:rPr lang="en-US" sz="1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80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1800">
                            <a:latin typeface="Cambria Math"/>
                            <a:cs typeface="Times New Roman" pitchFamily="18" charset="0"/>
                          </a:rPr>
                          <m:t>+3</m:t>
                        </m:r>
                      </m:num>
                      <m:den>
                        <m:r>
                          <a:rPr lang="en-US" sz="180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1800">
                            <a:latin typeface="Cambria Math"/>
                            <a:cs typeface="Times New Roman" pitchFamily="18" charset="0"/>
                          </a:rPr>
                          <m:t>−4</m:t>
                        </m:r>
                      </m:den>
                    </m:f>
                  </m:oMath>
                </a14:m>
                <a:r>
                  <a:rPr lang="en-US" sz="1800" i="0" dirty="0" smtClean="0">
                    <a:latin typeface="Arial" pitchFamily="34" charset="0"/>
                    <a:cs typeface="Arial" pitchFamily="34" charset="0"/>
                  </a:rPr>
                  <a:t>  ratsional </a:t>
                </a:r>
                <a:r>
                  <a:rPr lang="en-US" sz="1800" i="0" dirty="0" err="1" smtClean="0">
                    <a:latin typeface="Arial" pitchFamily="34" charset="0"/>
                    <a:cs typeface="Arial" pitchFamily="34" charset="0"/>
                  </a:rPr>
                  <a:t>tenglama</a:t>
                </a:r>
                <a:r>
                  <a:rPr lang="en-US" sz="18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800" i="0" dirty="0" err="1" smtClean="0">
                    <a:latin typeface="Arial" pitchFamily="34" charset="0"/>
                    <a:cs typeface="Arial" pitchFamily="34" charset="0"/>
                  </a:rPr>
                  <a:t>bo‘ladi</a:t>
                </a:r>
                <a:r>
                  <a:rPr lang="en-US" sz="1800" i="0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 smtClean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5900" y="555625"/>
                <a:ext cx="5333999" cy="3433248"/>
              </a:xfrm>
              <a:blipFill rotWithShape="1">
                <a:blip r:embed="rId2"/>
                <a:stretch>
                  <a:fillRect l="-2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30300" y="1089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2100" y="708025"/>
            <a:ext cx="5105400" cy="9906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73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en-US" dirty="0" smtClean="0"/>
              <a:t>                </a:t>
            </a:r>
            <a:r>
              <a:rPr lang="en-US" dirty="0" err="1" smtClean="0"/>
              <a:t>Sodda</a:t>
            </a:r>
            <a:r>
              <a:rPr lang="en-US" dirty="0" smtClean="0"/>
              <a:t> </a:t>
            </a:r>
            <a:r>
              <a:rPr lang="en-US" dirty="0" err="1" smtClean="0"/>
              <a:t>ratsional</a:t>
            </a:r>
            <a:r>
              <a:rPr lang="en-US" dirty="0" smtClean="0"/>
              <a:t> </a:t>
            </a:r>
            <a:r>
              <a:rPr lang="en-US" dirty="0" err="1" smtClean="0"/>
              <a:t>tenglama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215900" y="387779"/>
                <a:ext cx="5486400" cy="4217886"/>
              </a:xfrm>
            </p:spPr>
            <p:txBody>
              <a:bodyPr/>
              <a:lstStyle/>
              <a:p>
                <a:pPr algn="ctr"/>
                <a:endParaRPr lang="en-US" sz="1600" i="1" dirty="0" smtClean="0">
                  <a:latin typeface="Cambria Math"/>
                  <a:cs typeface="Times New Roman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16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  <m:t>𝑷</m:t>
                        </m:r>
                        <m:r>
                          <a:rPr lang="en-US" sz="1600" b="1" i="1" smtClean="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1600" b="1" i="1" smtClean="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  <m:r>
                          <a:rPr lang="en-US" sz="1600" b="1" i="1" smtClean="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num>
                      <m:den>
                        <m:r>
                          <a:rPr lang="en-US" sz="1600" b="1" i="1" smtClean="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  <m:t>𝑸</m:t>
                        </m:r>
                        <m:r>
                          <a:rPr lang="en-US" sz="1600" b="1" i="1" smtClean="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1600" b="1" i="1" smtClean="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  <m:r>
                          <a:rPr lang="en-US" sz="1600" b="1" i="1" smtClean="0">
                            <a:solidFill>
                              <a:schemeClr val="tx2"/>
                            </a:solidFill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den>
                    </m:f>
                    <m:r>
                      <a:rPr lang="en-US" sz="1600" b="1" i="1" smtClean="0">
                        <a:solidFill>
                          <a:schemeClr val="tx2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1600" b="1" i="1" smtClean="0">
                        <a:solidFill>
                          <a:schemeClr val="tx2"/>
                        </a:solidFill>
                        <a:latin typeface="Cambria Math"/>
                        <a:cs typeface="Times New Roman" pitchFamily="18" charset="0"/>
                      </a:rPr>
                      <m:t>𝟎</m:t>
                    </m:r>
                    <m:r>
                      <a:rPr lang="en-US" sz="1600" b="1" i="1" smtClean="0">
                        <a:solidFill>
                          <a:schemeClr val="tx2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1600" b="1" i="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00B050"/>
                        </a:solidFill>
                        <a:latin typeface="Cambria Math"/>
                        <a:cs typeface="Times New Roman" pitchFamily="18" charset="0"/>
                      </a:rPr>
                      <m:t>⇔</m:t>
                    </m:r>
                  </m:oMath>
                </a14:m>
                <a:r>
                  <a:rPr lang="en-US" sz="1600" b="1" i="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16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600" b="1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a:rPr lang="en-US" sz="1600" b="1" i="1">
                                <a:solidFill>
                                  <a:schemeClr val="tx2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𝐏</m:t>
                            </m:r>
                            <m:d>
                              <m:dPr>
                                <m:ctrlPr>
                                  <a:rPr lang="en-US" sz="1600" b="1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600" b="1" i="1">
                                    <a:solidFill>
                                      <a:schemeClr val="tx2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𝐱</m:t>
                                </m:r>
                              </m:e>
                            </m:d>
                            <m:r>
                              <a:rPr lang="en-US" sz="1600" b="1" i="1" smtClean="0">
                                <a:solidFill>
                                  <a:schemeClr val="tx2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=</m:t>
                            </m:r>
                            <m:r>
                              <a:rPr lang="en-US" sz="1600" b="1" i="1" smtClean="0">
                                <a:solidFill>
                                  <a:schemeClr val="tx2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𝟎</m:t>
                            </m:r>
                            <m:r>
                              <a:rPr lang="en-US" sz="1600" b="1" i="1" smtClean="0">
                                <a:solidFill>
                                  <a:schemeClr val="tx2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sz="1600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𝑸</m:t>
                            </m:r>
                            <m:r>
                              <a:rPr lang="en-US" sz="1600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1600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sz="1600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)≠</m:t>
                            </m:r>
                            <m:r>
                              <a:rPr lang="en-US" sz="1600" b="1" i="1" smtClean="0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</a:rPr>
                              <m:t>𝟎</m:t>
                            </m:r>
                            <m:r>
                              <a:rPr lang="en-US" sz="1600" b="1" i="1" smtClean="0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endParaRPr lang="en-US" sz="1600" b="1" i="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1600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:r>
                  <a:rPr lang="en-US" sz="1600" b="1" i="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1.</a:t>
                </a:r>
                <a:r>
                  <a:rPr lang="en-US" sz="1600" b="1" i="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Tenglamani</a:t>
                </a:r>
                <a:r>
                  <a:rPr lang="en-US" b="1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yeching</a:t>
                </a:r>
                <a:r>
                  <a:rPr lang="en-US" b="1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en-US" b="1" i="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−2</m:t>
                        </m:r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−7</m:t>
                        </m:r>
                      </m:den>
                    </m:f>
                    <m:r>
                      <a:rPr lang="en-US" sz="1600" b="0" i="1" smtClean="0">
                        <a:latin typeface="Cambria Math"/>
                        <a:cs typeface="Times New Roman" pitchFamily="18" charset="0"/>
                      </a:rPr>
                      <m:t>=0.     </m:t>
                    </m:r>
                  </m:oMath>
                </a14:m>
                <a:endParaRPr lang="en-US" sz="1600" b="0" i="1" dirty="0" smtClean="0">
                  <a:latin typeface="Cambria Math"/>
                  <a:cs typeface="Times New Roman" pitchFamily="18" charset="0"/>
                </a:endParaRPr>
              </a:p>
              <a:p>
                <a:pPr algn="l"/>
                <a:r>
                  <a:rPr lang="en-US" sz="1600" dirty="0" smtClean="0">
                    <a:cs typeface="Times New Roman" pitchFamily="18" charset="0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160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>
                            <a:latin typeface="Cambria Math"/>
                            <a:cs typeface="Times New Roman" pitchFamily="18" charset="0"/>
                          </a:rPr>
                          <m:t>−2</m:t>
                        </m:r>
                        <m:r>
                          <a:rPr lang="en-US" sz="160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1600">
                            <a:latin typeface="Cambria Math"/>
                            <a:cs typeface="Times New Roman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160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1600">
                            <a:latin typeface="Cambria Math"/>
                            <a:cs typeface="Times New Roman" pitchFamily="18" charset="0"/>
                          </a:rPr>
                          <m:t>−7</m:t>
                        </m:r>
                      </m:den>
                    </m:f>
                    <m:r>
                      <a:rPr lang="en-US" sz="1600">
                        <a:latin typeface="Cambria Math"/>
                        <a:cs typeface="Times New Roman" pitchFamily="18" charset="0"/>
                      </a:rPr>
                      <m:t>=0 </m:t>
                    </m:r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/>
                        <a:cs typeface="Times New Roman" pitchFamily="18" charset="0"/>
                      </a:rPr>
                      <m:t>⇒</m:t>
                    </m:r>
                  </m:oMath>
                </a14:m>
                <a:r>
                  <a:rPr lang="en-US" sz="1600" dirty="0">
                    <a:cs typeface="Times New Roman" pitchFamily="18" charset="0"/>
                  </a:rPr>
                  <a:t> </a:t>
                </a:r>
                <a:r>
                  <a:rPr lang="en-US" sz="1600" dirty="0" smtClean="0">
                    <a:cs typeface="Times New Roman" pitchFamily="18" charset="0"/>
                  </a:rPr>
                  <a:t>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16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600" i="1" dirty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600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600">
                                <a:latin typeface="Cambria Math"/>
                                <a:cs typeface="Times New Roman" pitchFamily="18" charset="0"/>
                              </a:rPr>
                              <m:t>−2</m:t>
                            </m:r>
                            <m:r>
                              <a:rPr lang="en-US" sz="160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sz="1600">
                                <a:latin typeface="Cambria Math"/>
                                <a:cs typeface="Times New Roman" pitchFamily="18" charset="0"/>
                              </a:rPr>
                              <m:t>+1=0,</m:t>
                            </m:r>
                          </m:e>
                          <m:e>
                            <m:r>
                              <a:rPr lang="en-US" sz="16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sz="1600" b="0" i="1" smtClean="0">
                                <a:latin typeface="Cambria Math"/>
                                <a:cs typeface="Times New Roman" pitchFamily="18" charset="0"/>
                              </a:rPr>
                              <m:t>−7</m:t>
                            </m:r>
                            <m:r>
                              <a:rPr lang="en-US" sz="1600">
                                <a:latin typeface="Cambria Math"/>
                              </a:rPr>
                              <m:t>≠0.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1600" i="0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en-US" sz="1600" i="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⇒</a:t>
                </a:r>
                <a:r>
                  <a:rPr lang="en-US" sz="160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16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600" i="1" dirty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>
                                    <a:latin typeface="Cambria Math"/>
                                    <a:cs typeface="Times New Roman" pitchFamily="18" charset="0"/>
                                  </a:rPr>
                                  <m:t>(</m:t>
                                </m:r>
                                <m:r>
                                  <a:rPr lang="en-US" sz="1600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  <m:r>
                                  <a:rPr lang="en-US" sz="1600">
                                    <a:latin typeface="Cambria Math"/>
                                    <a:cs typeface="Times New Roman" pitchFamily="18" charset="0"/>
                                  </a:rPr>
                                  <m:t>−1)</m:t>
                                </m:r>
                              </m:e>
                              <m:sup>
                                <m:r>
                                  <a:rPr lang="en-US" sz="1600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600">
                                <a:latin typeface="Cambria Math"/>
                                <a:cs typeface="Times New Roman" pitchFamily="18" charset="0"/>
                              </a:rPr>
                              <m:t>=0,</m:t>
                            </m:r>
                          </m:e>
                          <m:e>
                            <m:r>
                              <a:rPr lang="en-US" sz="160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sz="1600">
                                <a:latin typeface="Cambria Math"/>
                              </a:rPr>
                              <m:t>≠7.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1600" i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0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⇒</a:t>
                </a:r>
                <a:endParaRPr lang="en-US" sz="1600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:endParaRPr lang="en-US" sz="1600" dirty="0" smtClean="0">
                  <a:latin typeface="Cambria Math"/>
                  <a:cs typeface="Times New Roman" pitchFamily="18" charset="0"/>
                </a:endParaRPr>
              </a:p>
              <a:p>
                <a:pPr algn="l"/>
                <a:r>
                  <a:rPr lang="en-US" sz="1600" dirty="0" smtClean="0">
                    <a:cs typeface="Times New Roman" pitchFamily="18" charset="0"/>
                  </a:rPr>
                  <a:t>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1600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600" i="1" dirty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a:rPr lang="en-US" sz="1600" b="0" i="1" dirty="0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sz="1600">
                                <a:latin typeface="Cambria Math"/>
                                <a:cs typeface="Times New Roman" pitchFamily="18" charset="0"/>
                              </a:rPr>
                              <m:t>=</m:t>
                            </m:r>
                            <m:r>
                              <a:rPr lang="en-US" sz="1600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  <m:r>
                              <a:rPr lang="en-US" sz="1600">
                                <a:latin typeface="Cambria Math"/>
                                <a:cs typeface="Times New Roman" pitchFamily="18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sz="160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sz="1600">
                                <a:latin typeface="Cambria Math"/>
                              </a:rPr>
                              <m:t>≠7.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1600" i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0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en-US" sz="1600" b="1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Javob</a:t>
                </a:r>
                <a:r>
                  <a:rPr lang="en-US" sz="1600" b="1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en-US" sz="1600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Tenglama</a:t>
                </a:r>
                <a:r>
                  <a:rPr lang="en-US" sz="1600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yagona</a:t>
                </a:r>
                <a:r>
                  <a:rPr lang="en-US" sz="1600" i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dirty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1600">
                        <a:latin typeface="Cambria Math"/>
                        <a:cs typeface="Times New Roman" pitchFamily="18" charset="0"/>
                      </a:rPr>
                      <m:t>=1</m:t>
                    </m:r>
                  </m:oMath>
                </a14:m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ildizga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ega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algn="l"/>
                <a:endParaRPr lang="en-US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:endParaRPr lang="en-US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:endParaRPr lang="en-US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:endParaRPr lang="en-US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:endParaRPr lang="en-US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:endParaRPr lang="en-US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:endParaRPr lang="en-US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:endParaRPr lang="en-US" i="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215900" y="387779"/>
                <a:ext cx="5486400" cy="4217886"/>
              </a:xfrm>
              <a:blipFill>
                <a:blip r:embed="rId2"/>
                <a:stretch>
                  <a:fillRect l="-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1739900" y="647283"/>
            <a:ext cx="2438400" cy="5334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41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err="1">
                <a:solidFill>
                  <a:prstClr val="white"/>
                </a:solidFill>
              </a:rPr>
              <a:t>Sodda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ratsional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tenglama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215900" y="507221"/>
                <a:ext cx="5334000" cy="2344040"/>
              </a:xfrm>
            </p:spPr>
            <p:txBody>
              <a:bodyPr/>
              <a:lstStyle/>
              <a:p>
                <a:pPr lvl="0" algn="ctr"/>
                <a:endParaRPr lang="ru-RU" b="1" i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0" algn="l"/>
                <a:r>
                  <a:rPr lang="en-US" b="1" i="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2. </a:t>
                </a:r>
                <a:r>
                  <a:rPr lang="en-US" b="1" i="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Tenglamani</a:t>
                </a:r>
                <a:r>
                  <a:rPr lang="en-US" b="1" i="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i="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yeching</a:t>
                </a:r>
                <a:r>
                  <a:rPr lang="en-US" b="1" i="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: </a:t>
                </a:r>
                <a:r>
                  <a:rPr lang="en-US" b="1" i="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−2</m:t>
                        </m:r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−7</m:t>
                        </m:r>
                      </m:den>
                    </m:f>
                    <m:r>
                      <a:rPr lang="en-US">
                        <a:latin typeface="Cambria Math"/>
                        <a:cs typeface="Times New Roman" pitchFamily="18" charset="0"/>
                      </a:rPr>
                      <m:t>=0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ru-RU" b="0" i="1" smtClean="0">
                        <a:latin typeface="Cambria Math"/>
                        <a:cs typeface="Times New Roman" pitchFamily="18" charset="0"/>
                      </a:rPr>
                      <m:t>   </m:t>
                    </m:r>
                    <m:r>
                      <m:rPr>
                        <m:nor/>
                      </m:rPr>
                      <a:rPr lang="ru-RU" b="0" i="1" smtClean="0">
                        <a:latin typeface="Cambria Math"/>
                        <a:cs typeface="Times New Roman" pitchFamily="18" charset="0"/>
                      </a:rPr>
                      <m:t>     </m:t>
                    </m:r>
                    <m:r>
                      <m:rPr>
                        <m:nor/>
                      </m:rPr>
                      <a:rPr lang="en-US" dirty="0">
                        <a:cs typeface="Times New Roman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1F497D"/>
                            </a:solidFill>
                            <a:latin typeface="Cambria Math"/>
                            <a:cs typeface="Times New Roman" pitchFamily="18" charset="0"/>
                          </a:rPr>
                          <m:t>P</m:t>
                        </m:r>
                        <m:r>
                          <a:rPr lang="en-US">
                            <a:solidFill>
                              <a:srgbClr val="1F497D"/>
                            </a:solidFill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1F497D"/>
                            </a:solidFill>
                            <a:latin typeface="Cambria Math"/>
                            <a:cs typeface="Times New Roman" pitchFamily="18" charset="0"/>
                          </a:rPr>
                          <m:t>x</m:t>
                        </m:r>
                        <m:r>
                          <a:rPr lang="en-US">
                            <a:solidFill>
                              <a:srgbClr val="1F497D"/>
                            </a:solidFill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1F497D"/>
                            </a:solidFill>
                            <a:latin typeface="Cambria Math"/>
                            <a:cs typeface="Times New Roman" pitchFamily="18" charset="0"/>
                          </a:rPr>
                          <m:t>Q</m:t>
                        </m:r>
                        <m:r>
                          <a:rPr lang="en-US">
                            <a:solidFill>
                              <a:srgbClr val="1F497D"/>
                            </a:solidFill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1F497D"/>
                            </a:solidFill>
                            <a:latin typeface="Cambria Math"/>
                            <a:cs typeface="Times New Roman" pitchFamily="18" charset="0"/>
                          </a:rPr>
                          <m:t>x</m:t>
                        </m:r>
                        <m:r>
                          <a:rPr lang="en-US">
                            <a:solidFill>
                              <a:srgbClr val="1F497D"/>
                            </a:solidFill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den>
                    </m:f>
                    <m:r>
                      <a:rPr lang="en-US">
                        <a:solidFill>
                          <a:srgbClr val="1F497D"/>
                        </a:solidFill>
                        <a:latin typeface="Cambria Math"/>
                        <a:cs typeface="Times New Roman" pitchFamily="18" charset="0"/>
                      </a:rPr>
                      <m:t>=0 </m:t>
                    </m:r>
                    <m:r>
                      <m:rPr>
                        <m:nor/>
                      </m:rPr>
                      <a:rPr lang="en-US" i="0" dirty="0">
                        <a:solidFill>
                          <a:srgbClr val="1F497D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  </m:t>
                    </m:r>
                    <m:r>
                      <a:rPr lang="en-US" dirty="0">
                        <a:solidFill>
                          <a:srgbClr val="00B050"/>
                        </a:solidFill>
                        <a:latin typeface="Cambria Math"/>
                        <a:cs typeface="Times New Roman" pitchFamily="18" charset="0"/>
                      </a:rPr>
                      <m:t>⇔</m:t>
                    </m:r>
                    <m:r>
                      <m:rPr>
                        <m:nor/>
                      </m:rPr>
                      <a:rPr lang="en-US" i="0" dirty="0">
                        <a:solidFill>
                          <a:srgbClr val="1F497D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  </m:t>
                    </m:r>
                    <m:d>
                      <m:dPr>
                        <m:begChr m:val="{"/>
                        <m:endChr m:val=""/>
                        <m:ctrlPr>
                          <a:rPr lang="en-US" i="1" dirty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dirty="0">
                                <a:solidFill>
                                  <a:srgbClr val="1F497D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1F497D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P</m:t>
                            </m:r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1F497D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1F497D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x</m:t>
                                </m:r>
                              </m:e>
                            </m:d>
                            <m:r>
                              <a:rPr lang="en-US">
                                <a:solidFill>
                                  <a:srgbClr val="1F497D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=0,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1F497D"/>
                                </a:solidFill>
                                <a:latin typeface="Cambria Math"/>
                              </a:rPr>
                              <m:t>Q</m:t>
                            </m:r>
                            <m:r>
                              <a:rPr lang="en-US">
                                <a:solidFill>
                                  <a:srgbClr val="1F497D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1F497D"/>
                                </a:solidFill>
                                <a:latin typeface="Cambria Math"/>
                              </a:rPr>
                              <m:t>x</m:t>
                            </m:r>
                            <m:r>
                              <a:rPr lang="en-US">
                                <a:solidFill>
                                  <a:srgbClr val="1F497D"/>
                                </a:solidFill>
                                <a:latin typeface="Cambria Math"/>
                              </a:rPr>
                              <m:t>)≠0.</m:t>
                            </m:r>
                          </m:e>
                        </m:eqArr>
                      </m:e>
                    </m:d>
                  </m:oMath>
                </a14:m>
                <a:endParaRPr lang="en-US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0" algn="ctr"/>
                <a:r>
                  <a:rPr lang="en-US" b="1" i="0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</a:p>
              <a:p>
                <a:pPr lvl="0" algn="l"/>
                <a:r>
                  <a:rPr lang="ru-RU" dirty="0" smtClean="0">
                    <a:cs typeface="Times New Roman" pitchFamily="18" charset="0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−2</m:t>
                        </m:r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+3</m:t>
                        </m:r>
                      </m:num>
                      <m:den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−7</m:t>
                        </m:r>
                      </m:den>
                    </m:f>
                    <m:r>
                      <a:rPr lang="en-US">
                        <a:latin typeface="Cambria Math"/>
                        <a:cs typeface="Times New Roman" pitchFamily="18" charset="0"/>
                      </a:rPr>
                      <m:t>=0</m:t>
                    </m:r>
                  </m:oMath>
                </a14:m>
                <a:r>
                  <a:rPr lang="ru-RU" dirty="0" smtClean="0">
                    <a:latin typeface="Cambria Math"/>
                    <a:cs typeface="Times New Roman" pitchFamily="18" charset="0"/>
                  </a:rPr>
                  <a:t> </a:t>
                </a:r>
                <a:r>
                  <a:rPr lang="en-US" i="0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⇒</a:t>
                </a:r>
                <a:r>
                  <a:rPr lang="ru-RU" dirty="0" smtClean="0">
                    <a:latin typeface="Cambria Math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dirty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−2</m:t>
                            </m:r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+3=0,</m:t>
                            </m:r>
                          </m:e>
                          <m:e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−7≠0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;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cs typeface="Times New Roman" pitchFamily="18" charset="0"/>
                  </a:rPr>
                  <a:t>   </a:t>
                </a:r>
                <a:r>
                  <a:rPr lang="en-US" i="0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⇒</a:t>
                </a:r>
                <a:r>
                  <a:rPr lang="en-US" dirty="0" smtClean="0"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dirty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−2</m:t>
                            </m:r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+3=0,</m:t>
                            </m:r>
                          </m:e>
                          <m:e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≠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7</m:t>
                            </m:r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>
                  <a:latin typeface="Cambria Math"/>
                  <a:cs typeface="Times New Roman" pitchFamily="18" charset="0"/>
                </a:endParaRP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  <a:cs typeface="Times New Roman" pitchFamily="18" charset="0"/>
                        </a:rPr>
                        <m:t>      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>
                          <a:latin typeface="Cambria Math"/>
                          <a:cs typeface="Times New Roman" pitchFamily="18" charset="0"/>
                        </a:rPr>
                        <m:t>−2</m:t>
                      </m:r>
                      <m:r>
                        <a:rPr lang="en-US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>
                          <a:latin typeface="Cambria Math"/>
                          <a:cs typeface="Times New Roman" pitchFamily="18" charset="0"/>
                        </a:rPr>
                        <m:t>+3=0</m:t>
                      </m:r>
                    </m:oMath>
                  </m:oMathPara>
                </a14:m>
                <a:endParaRPr lang="ru-RU" b="0" i="1" dirty="0" smtClean="0">
                  <a:latin typeface="Cambria Math"/>
                  <a:cs typeface="Times New Roman" pitchFamily="18" charset="0"/>
                </a:endParaRPr>
              </a:p>
              <a:p>
                <a:pPr lvl="0" algn="l"/>
                <a:r>
                  <a:rPr lang="ru-RU" dirty="0" smtClean="0">
                    <a:cs typeface="Times New Roman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/>
                        <a:cs typeface="Times New Roman" pitchFamily="18" charset="0"/>
                      </a:rPr>
                      <m:t>𝐷</m:t>
                    </m:r>
                    <m:r>
                      <a:rPr lang="en-US" dirty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dirty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  <m:sup>
                        <m:r>
                          <a:rPr lang="en-US" dirty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dirty="0">
                        <a:latin typeface="Cambria Math"/>
                        <a:cs typeface="Times New Roman" pitchFamily="18" charset="0"/>
                      </a:rPr>
                      <m:t>−4</m:t>
                    </m:r>
                    <m:r>
                      <a:rPr lang="en-US" dirty="0">
                        <a:latin typeface="Cambria Math"/>
                        <a:cs typeface="Times New Roman" pitchFamily="18" charset="0"/>
                      </a:rPr>
                      <m:t>𝑎𝑐</m:t>
                    </m:r>
                  </m:oMath>
                </a14:m>
                <a:endParaRPr lang="en-US" dirty="0">
                  <a:latin typeface="Cambria Math"/>
                  <a:cs typeface="Times New Roman" pitchFamily="18" charset="0"/>
                </a:endParaRP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       </m:t>
                      </m:r>
                      <m:r>
                        <m:rPr>
                          <m:sty m:val="p"/>
                        </m:rPr>
                        <a:rPr lang="en-US" dirty="0">
                          <a:latin typeface="Cambria Math"/>
                          <a:cs typeface="Times New Roman" pitchFamily="18" charset="0"/>
                        </a:rPr>
                        <m:t>D</m:t>
                      </m:r>
                      <m:r>
                        <a:rPr lang="en-US" dirty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dirty="0">
                                  <a:latin typeface="Cambria Math"/>
                                  <a:cs typeface="Times New Roman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dirty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dirty="0">
                          <a:latin typeface="Cambria Math"/>
                          <a:cs typeface="Times New Roman" pitchFamily="18" charset="0"/>
                        </a:rPr>
                        <m:t>−4</m:t>
                      </m:r>
                      <m:r>
                        <a:rPr lang="en-US" dirty="0">
                          <a:latin typeface="Cambria Math"/>
                          <a:ea typeface="Cambria Math"/>
                          <a:cs typeface="Times New Roman" pitchFamily="18" charset="0"/>
                        </a:rPr>
                        <m:t>∙1∙3=4−12=−8&lt;0</m:t>
                      </m:r>
                      <m:r>
                        <a:rPr lang="en-US" b="0" i="0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.</m:t>
                      </m:r>
                    </m:oMath>
                  </m:oMathPara>
                </a14:m>
                <a:endParaRPr lang="en-US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 algn="ctr"/>
                <a:endParaRPr lang="en-US" dirty="0">
                  <a:latin typeface="Cambria Math"/>
                  <a:cs typeface="Times New Roman" pitchFamily="18" charset="0"/>
                </a:endParaRPr>
              </a:p>
              <a:p>
                <a:pPr algn="ctr"/>
                <a:r>
                  <a:rPr lang="en-US" sz="1600" b="1" i="0" dirty="0" err="1" smtClean="0">
                    <a:latin typeface="Arial" pitchFamily="34" charset="0"/>
                    <a:cs typeface="Arial" pitchFamily="34" charset="0"/>
                  </a:rPr>
                  <a:t>Javob</a:t>
                </a:r>
                <a:r>
                  <a:rPr lang="en-US" sz="1600" b="1" i="0" dirty="0" smtClean="0"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Tenglama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yechimga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ega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emas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215900" y="507221"/>
                <a:ext cx="5334000" cy="2344040"/>
              </a:xfrm>
              <a:blipFill rotWithShape="1">
                <a:blip r:embed="rId2"/>
                <a:stretch>
                  <a:fillRect l="-1943" t="-26753" r="-2171" b="-54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3416300" y="708025"/>
            <a:ext cx="2209800" cy="50211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37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err="1">
                <a:solidFill>
                  <a:prstClr val="white"/>
                </a:solidFill>
              </a:rPr>
              <a:t>Sodda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ratsional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tenglama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215900" y="507221"/>
                <a:ext cx="5334000" cy="2522165"/>
              </a:xfrm>
            </p:spPr>
            <p:txBody>
              <a:bodyPr/>
              <a:lstStyle/>
              <a:p>
                <a:pPr lvl="0" algn="ctr"/>
                <a:endParaRPr lang="ru-RU" b="1" i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0" algn="l"/>
                <a:r>
                  <a:rPr lang="en-US" b="1" i="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b="1" i="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b="1" i="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i="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Tenglamani</a:t>
                </a:r>
                <a:r>
                  <a:rPr lang="en-US" b="1" i="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i="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yeching</a:t>
                </a:r>
                <a:r>
                  <a:rPr lang="en-US" b="1" i="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: </a:t>
                </a:r>
                <a:r>
                  <a:rPr lang="en-US" b="1" i="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13,5</m:t>
                        </m:r>
                      </m:den>
                    </m:f>
                    <m:r>
                      <a:rPr lang="en-US">
                        <a:latin typeface="Cambria Math"/>
                        <a:cs typeface="Times New Roman" pitchFamily="18" charset="0"/>
                      </a:rPr>
                      <m:t>=0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ru-RU" b="0" i="1" smtClean="0">
                        <a:latin typeface="Cambria Math"/>
                        <a:cs typeface="Times New Roman" pitchFamily="18" charset="0"/>
                      </a:rPr>
                      <m:t>   </m:t>
                    </m:r>
                    <m:r>
                      <m:rPr>
                        <m:nor/>
                      </m:rPr>
                      <a:rPr lang="ru-RU" b="0" i="1" smtClean="0">
                        <a:latin typeface="Cambria Math"/>
                        <a:cs typeface="Times New Roman" pitchFamily="18" charset="0"/>
                      </a:rPr>
                      <m:t>     </m:t>
                    </m:r>
                    <m:r>
                      <m:rPr>
                        <m:nor/>
                      </m:rPr>
                      <a:rPr lang="en-US" dirty="0"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0" algn="ctr"/>
                <a:r>
                  <a:rPr lang="en-US" b="1" i="0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</a:p>
              <a:p>
                <a:pPr lvl="0" algn="l"/>
                <a:r>
                  <a:rPr lang="en-US" b="0" dirty="0" smtClean="0"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−5</m:t>
                        </m:r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+3</m:t>
                        </m:r>
                      </m:num>
                      <m:den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−13,5</m:t>
                        </m:r>
                      </m:den>
                    </m:f>
                    <m:r>
                      <a:rPr lang="en-US">
                        <a:latin typeface="Cambria Math"/>
                        <a:cs typeface="Times New Roman" pitchFamily="18" charset="0"/>
                      </a:rPr>
                      <m:t>=0</m:t>
                    </m:r>
                  </m:oMath>
                </a14:m>
                <a:r>
                  <a:rPr lang="ru-RU" dirty="0" smtClean="0">
                    <a:latin typeface="Cambria Math"/>
                    <a:cs typeface="Times New Roman" pitchFamily="18" charset="0"/>
                  </a:rPr>
                  <a:t> </a:t>
                </a:r>
                <a:r>
                  <a:rPr lang="en-US" i="0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⇒</a:t>
                </a:r>
                <a:r>
                  <a:rPr lang="ru-RU" dirty="0" smtClean="0">
                    <a:latin typeface="Cambria Math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dirty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  <m:r>
                                  <a:rPr lang="en-US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−5</m:t>
                            </m:r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+3=0,</m:t>
                            </m:r>
                          </m:e>
                          <m:e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9</m:t>
                            </m:r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−13,5≠0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;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cs typeface="Times New Roman" pitchFamily="18" charset="0"/>
                  </a:rPr>
                  <a:t>   </a:t>
                </a:r>
                <a:r>
                  <a:rPr lang="en-US" i="0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⇒</a:t>
                </a:r>
                <a:r>
                  <a:rPr lang="en-US" dirty="0" smtClean="0"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dirty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  <m:r>
                                  <a:rPr lang="en-US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5</m:t>
                            </m:r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+3=0,</m:t>
                            </m:r>
                          </m:e>
                          <m:e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≠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1,5</m:t>
                            </m:r>
                            <m:r>
                              <a:rPr lang="en-US">
                                <a:latin typeface="Cambria Math"/>
                                <a:cs typeface="Times New Roman" pitchFamily="18" charset="0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>
                  <a:latin typeface="Cambria Math"/>
                  <a:cs typeface="Times New Roman" pitchFamily="18" charset="0"/>
                </a:endParaRP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  <a:cs typeface="Times New Roman" pitchFamily="18" charset="0"/>
                        </a:rPr>
                        <m:t>   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  <m:r>
                            <a:rPr lang="en-US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5</m:t>
                      </m:r>
                      <m:r>
                        <a:rPr lang="en-US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>
                          <a:latin typeface="Cambria Math"/>
                          <a:cs typeface="Times New Roman" pitchFamily="18" charset="0"/>
                        </a:rPr>
                        <m:t>+3=0</m:t>
                      </m:r>
                    </m:oMath>
                  </m:oMathPara>
                </a14:m>
                <a:endParaRPr lang="ru-RU" b="0" i="1" dirty="0" smtClean="0">
                  <a:latin typeface="Cambria Math"/>
                  <a:cs typeface="Times New Roman" pitchFamily="18" charset="0"/>
                </a:endParaRPr>
              </a:p>
              <a:p>
                <a:pPr lvl="0" algn="l"/>
                <a:r>
                  <a:rPr lang="ru-RU" dirty="0" smtClean="0">
                    <a:cs typeface="Times New Roman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/>
                        <a:cs typeface="Times New Roman" pitchFamily="18" charset="0"/>
                      </a:rPr>
                      <m:t>𝐷</m:t>
                    </m:r>
                    <m:r>
                      <a:rPr lang="en-US" dirty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dirty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  <m:sup>
                        <m:r>
                          <a:rPr lang="en-US" dirty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dirty="0">
                        <a:latin typeface="Cambria Math"/>
                        <a:cs typeface="Times New Roman" pitchFamily="18" charset="0"/>
                      </a:rPr>
                      <m:t>−4</m:t>
                    </m:r>
                    <m:r>
                      <a:rPr lang="en-US" dirty="0">
                        <a:latin typeface="Cambria Math"/>
                        <a:cs typeface="Times New Roman" pitchFamily="18" charset="0"/>
                      </a:rPr>
                      <m:t>𝑎𝑐</m:t>
                    </m:r>
                  </m:oMath>
                </a14:m>
                <a:r>
                  <a:rPr lang="en-US" dirty="0" smtClean="0">
                    <a:latin typeface="Cambria Math"/>
                    <a:cs typeface="Times New Roman" pitchFamily="18" charset="0"/>
                  </a:rPr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1,2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 smtClean="0">
                    <a:latin typeface="Cambria Math"/>
                    <a:cs typeface="Times New Roman" pitchFamily="18" charset="0"/>
                  </a:rPr>
                  <a:t>.</a:t>
                </a:r>
              </a:p>
              <a:p>
                <a:pPr lvl="0" algn="l"/>
                <a:r>
                  <a:rPr lang="en-US" b="0" dirty="0">
                    <a:latin typeface="Cambria Math"/>
                    <a:cs typeface="Times New Roman" pitchFamily="18" charset="0"/>
                  </a:rPr>
                  <a:t> </a:t>
                </a:r>
                <a:r>
                  <a:rPr lang="en-US" b="0" dirty="0" smtClean="0">
                    <a:latin typeface="Cambria Math"/>
                    <a:cs typeface="Times New Roman" pitchFamily="18" charset="0"/>
                  </a:rPr>
                  <a:t>  </a:t>
                </a:r>
                <a:r>
                  <a:rPr lang="en-US" b="0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𝐷</m:t>
                    </m:r>
                    <m:r>
                      <a:rPr lang="en-US" dirty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dirty="0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/>
                                <a:cs typeface="Times New Roman" pitchFamily="18" charset="0"/>
                              </a:rPr>
                              <m:t>5</m:t>
                            </m:r>
                          </m:e>
                        </m:d>
                      </m:e>
                      <m:sup>
                        <m:r>
                          <a:rPr lang="en-US" dirty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dirty="0">
                        <a:latin typeface="Cambria Math"/>
                        <a:cs typeface="Times New Roman" pitchFamily="18" charset="0"/>
                      </a:rPr>
                      <m:t>−4</m:t>
                    </m:r>
                    <m:r>
                      <a:rPr lang="en-US" dirty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en-US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2</m:t>
                    </m:r>
                    <m:r>
                      <a:rPr lang="en-US" dirty="0">
                        <a:latin typeface="Cambria Math"/>
                        <a:ea typeface="Cambria Math"/>
                        <a:cs typeface="Times New Roman" pitchFamily="18" charset="0"/>
                      </a:rPr>
                      <m:t>∙3=</m:t>
                    </m:r>
                    <m:r>
                      <a:rPr lang="en-US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25</m:t>
                    </m:r>
                    <m:r>
                      <a:rPr lang="en-US" dirty="0">
                        <a:latin typeface="Cambria Math"/>
                        <a:ea typeface="Cambria Math"/>
                        <a:cs typeface="Times New Roman" pitchFamily="18" charset="0"/>
                      </a:rPr>
                      <m:t>−</m:t>
                    </m:r>
                    <m:r>
                      <a:rPr lang="en-US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24</m:t>
                    </m:r>
                    <m:r>
                      <a:rPr lang="en-US" dirty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en-US" b="0" i="0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1&gt;0, </m:t>
                    </m:r>
                  </m:oMath>
                </a14:m>
                <a:endParaRPr lang="en-US" b="0" i="0" dirty="0" smtClean="0">
                  <a:latin typeface="Cambria Math"/>
                  <a:ea typeface="Cambria Math"/>
                  <a:cs typeface="Times New Roman" pitchFamily="18" charset="0"/>
                </a:endParaRPr>
              </a:p>
              <a:p>
                <a:pPr lvl="0" algn="l"/>
                <a:r>
                  <a:rPr lang="en-US" b="0" dirty="0" smtClean="0">
                    <a:ea typeface="Cambria Math"/>
                    <a:cs typeface="Times New Roman" pitchFamily="18" charset="0"/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5+1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  <m:r>
                      <a:rPr lang="en-US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=1,5;       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 dirty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5−1</m:t>
                        </m:r>
                      </m:num>
                      <m:den>
                        <m:r>
                          <a:rPr lang="en-US" dirty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  <m:r>
                      <a:rPr lang="en-US" dirty="0">
                        <a:latin typeface="Cambria Math"/>
                        <a:ea typeface="Cambria Math"/>
                        <a:cs typeface="Times New Roman" pitchFamily="18" charset="0"/>
                      </a:rPr>
                      <m:t>=1</m:t>
                    </m:r>
                    <m:r>
                      <a:rPr lang="en-US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.</m:t>
                    </m:r>
                    <m:r>
                      <a:rPr lang="en-US" dirty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1600" b="1" i="0" dirty="0" err="1" smtClean="0">
                    <a:latin typeface="Arial" pitchFamily="34" charset="0"/>
                    <a:cs typeface="Arial" pitchFamily="34" charset="0"/>
                  </a:rPr>
                  <a:t>Javob</a:t>
                </a:r>
                <a:r>
                  <a:rPr lang="en-US" sz="1600" b="1" i="0" dirty="0" smtClean="0"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Tenglama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yagona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  <a:cs typeface="Times New Roman" pitchFamily="18" charset="0"/>
                      </a:rPr>
                      <m:t>=1</m:t>
                    </m:r>
                  </m:oMath>
                </a14:m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ildizga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ega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215900" y="507221"/>
                <a:ext cx="5334000" cy="2522165"/>
              </a:xfrm>
              <a:blipFill rotWithShape="1">
                <a:blip r:embed="rId2"/>
                <a:stretch>
                  <a:fillRect l="-1943" t="-2657" b="-41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3418142" y="708025"/>
            <a:ext cx="2057400" cy="50211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416300" y="708025"/>
                <a:ext cx="2057400" cy="4767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kern="0">
                              <a:solidFill>
                                <a:srgbClr val="1F497D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200" i="1" kern="0">
                              <a:solidFill>
                                <a:srgbClr val="1F497D"/>
                              </a:solidFill>
                              <a:latin typeface="Cambria Math"/>
                              <a:cs typeface="Times New Roman" pitchFamily="18" charset="0"/>
                            </a:rPr>
                            <m:t>P</m:t>
                          </m:r>
                          <m:r>
                            <a:rPr lang="en-US" sz="1200" i="1" kern="0">
                              <a:solidFill>
                                <a:srgbClr val="1F497D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1200" i="1" kern="0">
                              <a:solidFill>
                                <a:srgbClr val="1F497D"/>
                              </a:solidFill>
                              <a:latin typeface="Cambria Math"/>
                              <a:cs typeface="Times New Roman" pitchFamily="18" charset="0"/>
                            </a:rPr>
                            <m:t>x</m:t>
                          </m:r>
                          <m:r>
                            <a:rPr lang="en-US" sz="1200" i="1" kern="0">
                              <a:solidFill>
                                <a:srgbClr val="1F497D"/>
                              </a:solidFill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200" i="1" kern="0">
                              <a:solidFill>
                                <a:srgbClr val="1F497D"/>
                              </a:solidFill>
                              <a:latin typeface="Cambria Math"/>
                              <a:cs typeface="Times New Roman" pitchFamily="18" charset="0"/>
                            </a:rPr>
                            <m:t>Q</m:t>
                          </m:r>
                          <m:r>
                            <a:rPr lang="en-US" sz="1200" i="1" kern="0">
                              <a:solidFill>
                                <a:srgbClr val="1F497D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1200" i="1" kern="0">
                              <a:solidFill>
                                <a:srgbClr val="1F497D"/>
                              </a:solidFill>
                              <a:latin typeface="Cambria Math"/>
                              <a:cs typeface="Times New Roman" pitchFamily="18" charset="0"/>
                            </a:rPr>
                            <m:t>x</m:t>
                          </m:r>
                          <m:r>
                            <a:rPr lang="en-US" sz="1200" i="1" kern="0">
                              <a:solidFill>
                                <a:srgbClr val="1F497D"/>
                              </a:solidFill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1200" i="1" kern="0">
                          <a:solidFill>
                            <a:srgbClr val="1F497D"/>
                          </a:solidFill>
                          <a:latin typeface="Cambria Math"/>
                          <a:cs typeface="Times New Roman" pitchFamily="18" charset="0"/>
                        </a:rPr>
                        <m:t>=0 </m:t>
                      </m:r>
                      <m:r>
                        <m:rPr>
                          <m:nor/>
                        </m:rPr>
                        <a:rPr lang="en-US" sz="1200" kern="0" dirty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  </m:t>
                      </m:r>
                      <m:r>
                        <a:rPr lang="en-US" sz="1200" i="1" kern="0" dirty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⇔</m:t>
                      </m:r>
                      <m:r>
                        <m:rPr>
                          <m:nor/>
                        </m:rPr>
                        <a:rPr lang="en-US" sz="1200" kern="0" dirty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 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200" i="1" kern="0" dirty="0">
                              <a:solidFill>
                                <a:srgbClr val="1F497D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200" i="1" kern="0" dirty="0">
                                  <a:solidFill>
                                    <a:srgbClr val="1F497D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1200" i="1" kern="0">
                                  <a:solidFill>
                                    <a:srgbClr val="1F497D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P</m:t>
                              </m:r>
                              <m:d>
                                <m:dPr>
                                  <m:ctrlPr>
                                    <a:rPr lang="en-US" sz="1200" i="1" kern="0">
                                      <a:solidFill>
                                        <a:srgbClr val="1F497D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200" i="1" kern="0">
                                      <a:solidFill>
                                        <a:srgbClr val="1F497D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x</m:t>
                                  </m:r>
                                </m:e>
                              </m:d>
                              <m:r>
                                <a:rPr lang="en-US" sz="1200" i="1" kern="0">
                                  <a:solidFill>
                                    <a:srgbClr val="1F497D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=0,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1200" i="1" kern="0">
                                  <a:solidFill>
                                    <a:srgbClr val="1F497D"/>
                                  </a:solidFill>
                                  <a:latin typeface="Cambria Math"/>
                                </a:rPr>
                                <m:t>Q</m:t>
                              </m:r>
                              <m:r>
                                <a:rPr lang="en-US" sz="1200" i="1" kern="0">
                                  <a:solidFill>
                                    <a:srgbClr val="1F497D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sz="1200" i="1" kern="0">
                                  <a:solidFill>
                                    <a:srgbClr val="1F497D"/>
                                  </a:solidFill>
                                  <a:latin typeface="Cambria Math"/>
                                </a:rPr>
                                <m:t>x</m:t>
                              </m:r>
                              <m:r>
                                <a:rPr lang="en-US" sz="1200" i="1" kern="0">
                                  <a:solidFill>
                                    <a:srgbClr val="1F497D"/>
                                  </a:solidFill>
                                  <a:latin typeface="Cambria Math"/>
                                </a:rPr>
                                <m:t>)≠0.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300" y="708025"/>
                <a:ext cx="2057400" cy="476797"/>
              </a:xfrm>
              <a:prstGeom prst="rect">
                <a:avLst/>
              </a:prstGeom>
              <a:blipFill rotWithShape="1">
                <a:blip r:embed="rId3"/>
                <a:stretch>
                  <a:fillRect t="-141026" b="-2089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119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Ratsional</a:t>
            </a:r>
            <a:r>
              <a:rPr lang="en-US" dirty="0" smtClean="0"/>
              <a:t> </a:t>
            </a:r>
            <a:r>
              <a:rPr lang="en-US" dirty="0" err="1" smtClean="0"/>
              <a:t>tenglama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93815" y="652808"/>
                <a:ext cx="5432285" cy="2246769"/>
              </a:xfrm>
            </p:spPr>
            <p:txBody>
              <a:bodyPr/>
              <a:lstStyle/>
              <a:p>
                <a:pPr algn="just"/>
                <a:r>
                  <a:rPr lang="en-US" b="1" dirty="0" smtClean="0"/>
                  <a:t>      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Agar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yoki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ifodalarning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kamida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bittasi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bir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nechta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ratsional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ifodalar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yig‘indisi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ko‘rinishida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bo‘lsa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,</a:t>
                </a:r>
              </a:p>
              <a:p>
                <a:pPr algn="just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>
                        <a:latin typeface="Cambria Math"/>
                      </a:rPr>
                      <m:t>𝐵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ratsional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tenglama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quyidagicha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yechiladi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:pPr algn="just">
                  <a:spcAft>
                    <a:spcPts val="600"/>
                  </a:spcAft>
                </a:pPr>
                <a:r>
                  <a:rPr lang="en-US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1-qadam: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Tenglamaga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kirgan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kasrlarning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umumiy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maxraji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topiladi</a:t>
                </a:r>
                <a:r>
                  <a:rPr lang="en-US" i="0" dirty="0">
                    <a:latin typeface="Arial" pitchFamily="34" charset="0"/>
                    <a:cs typeface="Arial" pitchFamily="34" charset="0"/>
                  </a:rPr>
                  <a:t>;</a:t>
                </a:r>
                <a:endParaRPr lang="en-US" i="0" dirty="0" smtClean="0">
                  <a:latin typeface="Arial" pitchFamily="34" charset="0"/>
                  <a:cs typeface="Arial" pitchFamily="34" charset="0"/>
                </a:endParaRPr>
              </a:p>
              <a:p>
                <a:pPr marL="808038" indent="-808038" algn="l">
                  <a:spcAft>
                    <a:spcPts val="600"/>
                  </a:spcAft>
                </a:pPr>
                <a:r>
                  <a:rPr lang="en-US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2-qadam: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Tenglamaning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ikkala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qismi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umumiy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maxrajga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ko‘paytiriladi</a:t>
                </a:r>
                <a:r>
                  <a:rPr lang="en-US" i="0" dirty="0">
                    <a:latin typeface="Arial" pitchFamily="34" charset="0"/>
                    <a:cs typeface="Arial" pitchFamily="34" charset="0"/>
                  </a:rPr>
                  <a:t>;</a:t>
                </a:r>
                <a:endParaRPr lang="en-US" i="0" dirty="0" smtClean="0"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Aft>
                    <a:spcPts val="600"/>
                  </a:spcAft>
                </a:pPr>
                <a:r>
                  <a:rPr lang="en-US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3-qadam: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Hosil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bo‘lgan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tenglama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ildizlari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topiladi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;</a:t>
                </a:r>
              </a:p>
              <a:p>
                <a:pPr marL="808038" indent="-808038" algn="l"/>
                <a:r>
                  <a:rPr lang="en-US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4-qadam: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Topilgan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ildizlardan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umumiy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maxrajni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nolga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aylantiradiganlari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olib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tashlanadi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93815" y="652808"/>
                <a:ext cx="5432285" cy="2246769"/>
              </a:xfrm>
              <a:blipFill>
                <a:blip r:embed="rId2"/>
                <a:stretch>
                  <a:fillRect l="-2020" t="-2439" r="-2020" b="-37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30300" y="1089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91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Ratsional</a:t>
            </a:r>
            <a:r>
              <a:rPr lang="en-US" dirty="0" smtClean="0"/>
              <a:t> </a:t>
            </a:r>
            <a:r>
              <a:rPr lang="en-US" dirty="0" err="1" smtClean="0"/>
              <a:t>tenglama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5900" y="555625"/>
                <a:ext cx="5333999" cy="4751685"/>
              </a:xfrm>
            </p:spPr>
            <p:txBody>
              <a:bodyPr/>
              <a:lstStyle/>
              <a:p>
                <a:pPr algn="l"/>
                <a:r>
                  <a:rPr lang="en-US" sz="1600" b="1" i="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4. </a:t>
                </a:r>
                <a:r>
                  <a:rPr lang="en-US" b="1" i="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Tenglamani</a:t>
                </a:r>
                <a:r>
                  <a:rPr lang="en-US" b="1" i="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i="0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yeching</a:t>
                </a:r>
                <a:r>
                  <a:rPr lang="en-US" b="1" i="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2(</m:t>
                        </m:r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−1)</m:t>
                        </m:r>
                      </m:den>
                    </m:f>
                    <m:r>
                      <a:rPr lang="en-US" sz="160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2(</m:t>
                        </m:r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+4)</m:t>
                        </m:r>
                      </m:den>
                    </m:f>
                    <m:r>
                      <a:rPr lang="en-US" sz="16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den>
                    </m:f>
                    <m:r>
                      <a:rPr lang="en-US" sz="1600" b="0" i="1" smtClean="0">
                        <a:latin typeface="Cambria Math"/>
                        <a:cs typeface="Times New Roman" pitchFamily="18" charset="0"/>
                      </a:rPr>
                      <m:t>.</m:t>
                    </m:r>
                  </m:oMath>
                </a14:m>
                <a:endParaRPr lang="en-US" sz="1600" b="0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:r>
                  <a:rPr lang="en-US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1.</a:t>
                </a:r>
                <a:r>
                  <a:rPr lang="en-US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Umumiy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maxraj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  <a:cs typeface="Times New Roman" pitchFamily="18" charset="0"/>
                      </a:rPr>
                      <m:t>2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+4</m:t>
                        </m:r>
                      </m:e>
                    </m:d>
                    <m:r>
                      <a:rPr lang="en-US" b="1" i="0" smtClean="0">
                        <a:latin typeface="Cambria Math"/>
                        <a:cs typeface="Times New Roman" pitchFamily="18" charset="0"/>
                      </a:rPr>
                      <m:t>;</m:t>
                    </m:r>
                  </m:oMath>
                </a14:m>
                <a:endParaRPr lang="en-US" b="1" i="0" dirty="0" smtClean="0">
                  <a:latin typeface="Arial" pitchFamily="34" charset="0"/>
                  <a:cs typeface="Arial" pitchFamily="34" charset="0"/>
                </a:endParaRPr>
              </a:p>
              <a:p>
                <a:pPr algn="l"/>
                <a:r>
                  <a:rPr lang="en-US" b="1" i="0" dirty="0" smtClean="0">
                    <a:latin typeface="Arial" pitchFamily="34" charset="0"/>
                    <a:cs typeface="Arial" pitchFamily="34" charset="0"/>
                  </a:rPr>
                  <a:t>                              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>
                        <a:latin typeface="Cambria Math"/>
                        <a:cs typeface="Times New Roman" pitchFamily="18" charset="0"/>
                      </a:rPr>
                      <m:t>2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+4</m:t>
                        </m:r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0</m:t>
                    </m:r>
                  </m:oMath>
                </a14:m>
                <a:r>
                  <a:rPr lang="en-US" b="0" i="0" dirty="0" smtClean="0">
                    <a:latin typeface="Arial" pitchFamily="34" charset="0"/>
                    <a:ea typeface="Cambria Math"/>
                    <a:cs typeface="Arial" pitchFamily="34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≠1, 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≠−4;</m:t>
                    </m:r>
                  </m:oMath>
                </a14:m>
                <a:endParaRPr lang="en-US" b="0" i="0" dirty="0" smtClean="0"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 algn="l"/>
                <a:r>
                  <a:rPr lang="en-US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2.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Tenglamaning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>
                    <a:latin typeface="Arial" pitchFamily="34" charset="0"/>
                    <a:cs typeface="Arial" pitchFamily="34" charset="0"/>
                  </a:rPr>
                  <a:t>ikkala</a:t>
                </a:r>
                <a:r>
                  <a:rPr lang="en-US" i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>
                    <a:latin typeface="Arial" pitchFamily="34" charset="0"/>
                    <a:cs typeface="Arial" pitchFamily="34" charset="0"/>
                  </a:rPr>
                  <a:t>qismi</a:t>
                </a:r>
                <a:r>
                  <a:rPr lang="en-US" i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>
                    <a:latin typeface="Arial" pitchFamily="34" charset="0"/>
                    <a:cs typeface="Arial" pitchFamily="34" charset="0"/>
                  </a:rPr>
                  <a:t>umumiy</a:t>
                </a:r>
                <a:r>
                  <a:rPr lang="en-US" i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>
                    <a:latin typeface="Arial" pitchFamily="34" charset="0"/>
                    <a:cs typeface="Arial" pitchFamily="34" charset="0"/>
                  </a:rPr>
                  <a:t>maxrajga</a:t>
                </a:r>
                <a:r>
                  <a:rPr lang="en-US" i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ko‘paytiriladi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+4</m:t>
                        </m:r>
                      </m:e>
                    </m:d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=9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+2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+4</m:t>
                        </m:r>
                      </m:e>
                    </m:d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tenglama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hosil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bo‘ladi</a:t>
                </a:r>
                <a:r>
                  <a:rPr lang="en-US" i="0" dirty="0">
                    <a:latin typeface="Arial" pitchFamily="34" charset="0"/>
                    <a:cs typeface="Arial" pitchFamily="34" charset="0"/>
                  </a:rPr>
                  <a:t>;</a:t>
                </a:r>
                <a:endParaRPr lang="en-US" i="0" dirty="0" smtClean="0">
                  <a:latin typeface="Arial" pitchFamily="34" charset="0"/>
                  <a:cs typeface="Arial" pitchFamily="34" charset="0"/>
                </a:endParaRPr>
              </a:p>
              <a:p>
                <a:pPr algn="l"/>
                <a:r>
                  <a:rPr lang="en-US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3.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Hosil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bo‘lgan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tenglamaning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ildizlari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topiladi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: 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+4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+4=9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−9+2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+8,</m:t>
                      </m:r>
                    </m:oMath>
                  </m:oMathPara>
                </a14:m>
                <a:endParaRPr lang="en-US" b="0" i="0" dirty="0" smtClean="0">
                  <a:latin typeface="Arial" pitchFamily="34" charset="0"/>
                  <a:cs typeface="Arial" pitchFamily="34" charset="0"/>
                </a:endParaRPr>
              </a:p>
              <a:p>
                <a:pPr lvl="0"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−6</m:t>
                      </m:r>
                      <m:r>
                        <a:rPr lang="en-US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5</m:t>
                      </m:r>
                      <m:r>
                        <a:rPr lang="en-US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0,</m:t>
                      </m:r>
                    </m:oMath>
                  </m:oMathPara>
                </a14:m>
                <a:endParaRPr lang="en-US" i="0" dirty="0" smtClean="0">
                  <a:latin typeface="Arial" pitchFamily="34" charset="0"/>
                  <a:cs typeface="Arial" pitchFamily="34" charset="0"/>
                </a:endParaRPr>
              </a:p>
              <a:p>
                <a:pPr lvl="0"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=5 </m:t>
                    </m:r>
                  </m:oMath>
                </a14:m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1;</m:t>
                    </m:r>
                    <m:r>
                      <a:rPr lang="en-US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b="1" dirty="0" smtClean="0">
                  <a:latin typeface="Arial" pitchFamily="34" charset="0"/>
                  <a:cs typeface="Arial" pitchFamily="34" charset="0"/>
                </a:endParaRPr>
              </a:p>
              <a:p>
                <a:pPr lvl="0" algn="l"/>
                <a:r>
                  <a:rPr lang="en-US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4.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  <a:ea typeface="Cambria Math"/>
                        <a:cs typeface="Times New Roman" pitchFamily="18" charset="0"/>
                      </a:rPr>
                      <m:t>𝑥</m:t>
                    </m:r>
                    <m:r>
                      <a:rPr lang="en-US">
                        <a:latin typeface="Cambria Math"/>
                        <a:ea typeface="Cambria Math"/>
                        <a:cs typeface="Times New Roman" pitchFamily="18" charset="0"/>
                      </a:rPr>
                      <m:t>≠1</m:t>
                    </m:r>
                  </m:oMath>
                </a14:m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shartga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ko‘ra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>
                        <a:latin typeface="Cambria Math"/>
                        <a:cs typeface="Times New Roman" pitchFamily="18" charset="0"/>
                      </a:rPr>
                      <m:t>=1 </m:t>
                    </m:r>
                  </m:oMath>
                </a14:m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ildiz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olib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i="0" dirty="0" err="1" smtClean="0">
                    <a:latin typeface="Arial" pitchFamily="34" charset="0"/>
                    <a:cs typeface="Arial" pitchFamily="34" charset="0"/>
                  </a:rPr>
                  <a:t>tashlanadi</a:t>
                </a:r>
                <a:r>
                  <a:rPr lang="en-US" i="0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lvl="0" algn="ctr"/>
                <a:r>
                  <a:rPr lang="en-US" sz="1600" b="1" i="0" dirty="0">
                    <a:latin typeface="Arial" pitchFamily="34" charset="0"/>
                    <a:cs typeface="Arial" pitchFamily="34" charset="0"/>
                  </a:rPr>
                  <a:t>Javob:</a:t>
                </a:r>
                <a:r>
                  <a:rPr lang="en-US" sz="1600" i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>
                    <a:latin typeface="Arial" pitchFamily="34" charset="0"/>
                    <a:cs typeface="Arial" pitchFamily="34" charset="0"/>
                  </a:rPr>
                  <a:t>Tenglama</a:t>
                </a:r>
                <a:r>
                  <a:rPr lang="en-US" sz="1600" i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>
                    <a:latin typeface="Arial" pitchFamily="34" charset="0"/>
                    <a:cs typeface="Arial" pitchFamily="34" charset="0"/>
                  </a:rPr>
                  <a:t>yagona</a:t>
                </a:r>
                <a:r>
                  <a:rPr lang="en-US" sz="1600" i="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160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  <a:cs typeface="Times New Roman" pitchFamily="18" charset="0"/>
                      </a:rPr>
                      <m:t>5</m:t>
                    </m:r>
                  </m:oMath>
                </a14:m>
                <a:r>
                  <a:rPr lang="en-US" sz="1600" i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>
                    <a:latin typeface="Arial" pitchFamily="34" charset="0"/>
                    <a:cs typeface="Arial" pitchFamily="34" charset="0"/>
                  </a:rPr>
                  <a:t>ildizga</a:t>
                </a:r>
                <a:r>
                  <a:rPr lang="en-US" sz="1600" i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>
                    <a:latin typeface="Arial" pitchFamily="34" charset="0"/>
                    <a:cs typeface="Arial" pitchFamily="34" charset="0"/>
                  </a:rPr>
                  <a:t>ega</a:t>
                </a:r>
                <a:r>
                  <a:rPr lang="en-US" sz="1600" i="0" dirty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lvl="0" algn="ctr"/>
                <a:r>
                  <a:rPr lang="en-US" b="1" dirty="0" smtClean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 algn="l"/>
                <a:endParaRPr lang="en-US" b="1" dirty="0"/>
              </a:p>
              <a:p>
                <a:pPr algn="l"/>
                <a:endParaRPr lang="en-US" b="1" dirty="0" smtClean="0"/>
              </a:p>
              <a:p>
                <a:pPr algn="l"/>
                <a:endParaRPr lang="en-US" b="1" dirty="0"/>
              </a:p>
              <a:p>
                <a:pPr algn="l"/>
                <a:endParaRPr lang="en-US" b="1" dirty="0" smtClean="0"/>
              </a:p>
              <a:p>
                <a:pPr algn="l"/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 smtClean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5900" y="555625"/>
                <a:ext cx="5333999" cy="4751685"/>
              </a:xfrm>
              <a:blipFill rotWithShape="1">
                <a:blip r:embed="rId2"/>
                <a:stretch>
                  <a:fillRect l="-2286" t="-2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30300" y="1089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41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Ratsional</a:t>
            </a:r>
            <a:r>
              <a:rPr lang="en-US" dirty="0" smtClean="0"/>
              <a:t> </a:t>
            </a:r>
            <a:r>
              <a:rPr lang="en-US" dirty="0" err="1" smtClean="0"/>
              <a:t>tenglama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5900" y="604217"/>
                <a:ext cx="5333999" cy="2345001"/>
              </a:xfrm>
            </p:spPr>
            <p:txBody>
              <a:bodyPr/>
              <a:lstStyle/>
              <a:p>
                <a:pPr lvl="0" algn="just"/>
                <a:r>
                  <a:rPr lang="en-US" sz="1600" i="0" dirty="0" smtClean="0">
                    <a:latin typeface="Times New Roman" pitchFamily="18" charset="0"/>
                    <a:cs typeface="Times New Roman" pitchFamily="18" charset="0"/>
                  </a:rPr>
                  <a:t>      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Agar 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1600" b="0" i="1" smtClean="0">
                            <a:latin typeface="Cambria Math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𝑔</m:t>
                        </m:r>
                        <m:r>
                          <a:rPr lang="en-US" sz="1600" b="0" i="1" smtClean="0">
                            <a:latin typeface="Cambria Math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1600" i="0" dirty="0">
                    <a:latin typeface="Arial" pitchFamily="34" charset="0"/>
                    <a:cs typeface="Arial" pitchFamily="34" charset="0"/>
                  </a:rPr>
                  <a:t> ;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/>
                      </a:rPr>
                      <m:t>𝐵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𝑝</m:t>
                        </m:r>
                        <m:r>
                          <a:rPr lang="en-US" sz="1600" b="0" i="1" smtClean="0">
                            <a:latin typeface="Cambria Math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𝑞</m:t>
                        </m:r>
                        <m:r>
                          <a:rPr lang="en-US" sz="1600" b="0" i="1" smtClean="0">
                            <a:latin typeface="Cambria Math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ko‘rinishida </a:t>
                </a:r>
                <a:r>
                  <a:rPr lang="en-US" sz="1600" i="0" dirty="0" err="1">
                    <a:latin typeface="Arial" pitchFamily="34" charset="0"/>
                    <a:cs typeface="Arial" pitchFamily="34" charset="0"/>
                  </a:rPr>
                  <a:t>bo‘lsa</a:t>
                </a:r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,</a:t>
                </a:r>
              </a:p>
              <a:p>
                <a:pPr lvl="0" algn="just"/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>
                            <a:latin typeface="Cambria Math"/>
                          </a:rPr>
                          <m:t>𝑓</m:t>
                        </m:r>
                        <m:r>
                          <a:rPr lang="en-US" sz="1600">
                            <a:latin typeface="Cambria Math"/>
                          </a:rPr>
                          <m:t>(</m:t>
                        </m:r>
                        <m:r>
                          <a:rPr lang="en-US" sz="1600">
                            <a:latin typeface="Cambria Math"/>
                          </a:rPr>
                          <m:t>𝑥</m:t>
                        </m:r>
                        <m:r>
                          <a:rPr lang="en-US" sz="160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1600">
                            <a:latin typeface="Cambria Math"/>
                          </a:rPr>
                          <m:t>𝑔</m:t>
                        </m:r>
                        <m:r>
                          <a:rPr lang="en-US" sz="1600">
                            <a:latin typeface="Cambria Math"/>
                          </a:rPr>
                          <m:t>(</m:t>
                        </m:r>
                        <m:r>
                          <a:rPr lang="en-US" sz="1600">
                            <a:latin typeface="Cambria Math"/>
                          </a:rPr>
                          <m:t>𝑥</m:t>
                        </m:r>
                        <m:r>
                          <a:rPr lang="en-US" sz="160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>
                            <a:latin typeface="Cambria Math"/>
                          </a:rPr>
                          <m:t>𝑝</m:t>
                        </m:r>
                        <m:r>
                          <a:rPr lang="en-US" sz="1600">
                            <a:latin typeface="Cambria Math"/>
                          </a:rPr>
                          <m:t>(</m:t>
                        </m:r>
                        <m:r>
                          <a:rPr lang="en-US" sz="1600">
                            <a:latin typeface="Cambria Math"/>
                          </a:rPr>
                          <m:t>𝑥</m:t>
                        </m:r>
                        <m:r>
                          <a:rPr lang="en-US" sz="160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1600">
                            <a:latin typeface="Cambria Math"/>
                          </a:rPr>
                          <m:t>𝑞</m:t>
                        </m:r>
                        <m:r>
                          <a:rPr lang="en-US" sz="1600">
                            <a:latin typeface="Cambria Math"/>
                          </a:rPr>
                          <m:t>(</m:t>
                        </m:r>
                        <m:r>
                          <a:rPr lang="en-US" sz="1600">
                            <a:latin typeface="Cambria Math"/>
                          </a:rPr>
                          <m:t>𝑥</m:t>
                        </m:r>
                        <m:r>
                          <a:rPr lang="en-US" sz="160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sz="1600" b="0" i="1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US" sz="1600" i="0" dirty="0" err="1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atsional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tenglamani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yechish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uchun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den>
                    </m:f>
                    <m:r>
                      <a:rPr lang="en-US" sz="16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proporsiyaning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asosiy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xossasidan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foydalaniladi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:pPr lvl="0" algn="ctr"/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60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60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den>
                    </m:f>
                    <m:r>
                      <a:rPr lang="en-US" sz="160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60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1600">
                            <a:latin typeface="Cambria Math"/>
                            <a:cs typeface="Times New Roman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1600" i="0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⇔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16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en-US" sz="16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𝑑</m:t>
                    </m:r>
                    <m:r>
                      <a:rPr lang="en-US" sz="16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𝑏</m:t>
                    </m:r>
                    <m:r>
                      <a:rPr lang="en-US" sz="16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en-US" sz="16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𝑐</m:t>
                    </m:r>
                  </m:oMath>
                </a14:m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1600" i="0" dirty="0">
                  <a:latin typeface="Arial" pitchFamily="34" charset="0"/>
                  <a:cs typeface="Arial" pitchFamily="34" charset="0"/>
                </a:endParaRPr>
              </a:p>
              <a:p>
                <a:pPr lvl="0" algn="just"/>
                <a:r>
                  <a:rPr lang="en-US" sz="1600" b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1-qadam</a:t>
                </a:r>
                <a:r>
                  <a:rPr lang="en-US" sz="1600" b="1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en-US" sz="1600" i="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en-US" sz="1600" b="0" i="1" smtClean="0">
                        <a:latin typeface="Cambria Math"/>
                        <a:cs typeface="Times New Roman" pitchFamily="18" charset="0"/>
                      </a:rPr>
                      <m:t>𝑞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  <a:cs typeface="Times New Roman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  <a:cs typeface="Times New Roman" pitchFamily="18" charset="0"/>
                      </a:rPr>
                      <m:t>)∙</m:t>
                    </m:r>
                    <m:r>
                      <a:rPr lang="en-US" sz="16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𝑔</m:t>
                    </m:r>
                    <m:r>
                      <a:rPr lang="en-US" sz="16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tenglamaning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ildizlari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>
                    <a:latin typeface="Arial" pitchFamily="34" charset="0"/>
                    <a:cs typeface="Arial" pitchFamily="34" charset="0"/>
                  </a:rPr>
                  <a:t>topiladi</a:t>
                </a:r>
                <a:r>
                  <a:rPr lang="en-US" sz="1600" i="0" dirty="0">
                    <a:latin typeface="Arial" pitchFamily="34" charset="0"/>
                    <a:cs typeface="Arial" pitchFamily="34" charset="0"/>
                  </a:rPr>
                  <a:t>;</a:t>
                </a:r>
              </a:p>
              <a:p>
                <a:pPr lvl="0" algn="just"/>
                <a:r>
                  <a:rPr lang="en-US" sz="1600" b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2-qadam</a:t>
                </a:r>
                <a:r>
                  <a:rPr lang="en-US" sz="1600" b="1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: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Topilgan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ildizlardan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/>
                        <a:cs typeface="Times New Roman" pitchFamily="18" charset="0"/>
                      </a:rPr>
                      <m:t>𝑞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160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0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1600" dirty="0"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/>
                        <a:ea typeface="Cambria Math"/>
                        <a:cs typeface="Times New Roman" pitchFamily="18" charset="0"/>
                      </a:rPr>
                      <m:t>𝑔</m:t>
                    </m:r>
                    <m:r>
                      <a:rPr lang="en-US" sz="1600">
                        <a:latin typeface="Cambria Math"/>
                        <a:ea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1600">
                        <a:latin typeface="Cambria Math"/>
                        <a:ea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1600">
                        <a:latin typeface="Cambria Math"/>
                        <a:ea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maxrajlarni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nolga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aylantiradiganlari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olib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i="0" dirty="0" err="1" smtClean="0">
                    <a:latin typeface="Arial" pitchFamily="34" charset="0"/>
                    <a:cs typeface="Arial" pitchFamily="34" charset="0"/>
                  </a:rPr>
                  <a:t>tashlanadi</a:t>
                </a:r>
                <a:r>
                  <a:rPr lang="en-US" sz="1600" i="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1800" dirty="0" smtClean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5900" y="604217"/>
                <a:ext cx="5333999" cy="2345001"/>
              </a:xfrm>
              <a:blipFill>
                <a:blip r:embed="rId2"/>
                <a:stretch>
                  <a:fillRect l="-2286" r="-2400" b="-44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30300" y="1089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56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2446</TotalTime>
  <Words>211</Words>
  <Application>Microsoft Office PowerPoint</Application>
  <PresentationFormat>Произвольный</PresentationFormat>
  <Paragraphs>160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Office Theme</vt:lpstr>
      <vt:lpstr>Algebra</vt:lpstr>
      <vt:lpstr>Ratsional ifoda </vt:lpstr>
      <vt:lpstr>Ratsional tenglama</vt:lpstr>
      <vt:lpstr>                Sodda ratsional tenglama</vt:lpstr>
      <vt:lpstr> Sodda ratsional tenglama</vt:lpstr>
      <vt:lpstr> Sodda ratsional tenglama</vt:lpstr>
      <vt:lpstr>Ratsional tenglama</vt:lpstr>
      <vt:lpstr>Ratsional tenglama</vt:lpstr>
      <vt:lpstr>Ratsional tenglama</vt:lpstr>
      <vt:lpstr>Ratsional tenglama</vt:lpstr>
      <vt:lpstr>Ratsional tenglama</vt:lpstr>
      <vt:lpstr>Masalalar yechish</vt:lpstr>
      <vt:lpstr> Sodda ratsional tenglama</vt:lpstr>
      <vt:lpstr>       Mustaqil bajarish uchun topshiriq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295</cp:revision>
  <dcterms:created xsi:type="dcterms:W3CDTF">2020-04-13T08:05:16Z</dcterms:created>
  <dcterms:modified xsi:type="dcterms:W3CDTF">2021-03-03T10:25:32Z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