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04" r:id="rId2"/>
    <p:sldId id="303" r:id="rId3"/>
    <p:sldId id="444" r:id="rId4"/>
    <p:sldId id="446" r:id="rId5"/>
    <p:sldId id="447" r:id="rId6"/>
    <p:sldId id="445" r:id="rId7"/>
    <p:sldId id="449" r:id="rId8"/>
    <p:sldId id="450" r:id="rId9"/>
    <p:sldId id="452" r:id="rId10"/>
    <p:sldId id="451" r:id="rId11"/>
    <p:sldId id="455" r:id="rId12"/>
    <p:sldId id="453" r:id="rId13"/>
    <p:sldId id="456" r:id="rId14"/>
    <p:sldId id="460" r:id="rId15"/>
    <p:sldId id="458" r:id="rId16"/>
    <p:sldId id="459" r:id="rId17"/>
    <p:sldId id="454" r:id="rId18"/>
    <p:sldId id="457" r:id="rId19"/>
    <p:sldId id="448" r:id="rId20"/>
    <p:sldId id="461" r:id="rId21"/>
    <p:sldId id="462" r:id="rId22"/>
    <p:sldId id="442" r:id="rId23"/>
    <p:sldId id="385" r:id="rId24"/>
    <p:sldId id="468" r:id="rId25"/>
    <p:sldId id="443" r:id="rId26"/>
    <p:sldId id="466" r:id="rId27"/>
    <p:sldId id="467" r:id="rId28"/>
    <p:sldId id="464" r:id="rId29"/>
    <p:sldId id="465" r:id="rId30"/>
    <p:sldId id="433" r:id="rId31"/>
    <p:sldId id="432" r:id="rId32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89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54146-0DE9-4986-81AD-88E5DA05FE5E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9188B-7358-4C8C-86D6-01195D935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8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13443"/>
            <a:ext cx="5765799" cy="103635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2700" y="70293"/>
            <a:ext cx="3157830" cy="853111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>
              <a:spcBef>
                <a:spcPts val="114"/>
              </a:spcBef>
            </a:pPr>
            <a:r>
              <a:rPr sz="3398" spc="-5" dirty="0" err="1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 err="1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912" y="1262926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97360" y="249697"/>
            <a:ext cx="507339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16" name="Picture 6" descr="A.S.Pushki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1" t="333" r="37593"/>
          <a:stretch/>
        </p:blipFill>
        <p:spPr bwMode="auto">
          <a:xfrm>
            <a:off x="196531" y="229372"/>
            <a:ext cx="637253" cy="5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568682" y="1179623"/>
            <a:ext cx="2847618" cy="1883977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Сергеевич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ургенев</a:t>
            </a: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8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«Русский язык»</a:t>
            </a:r>
            <a:endParaRPr lang="ru-RU" sz="208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8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8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8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5"/>
          <p:cNvSpPr/>
          <p:nvPr/>
        </p:nvSpPr>
        <p:spPr>
          <a:xfrm>
            <a:off x="167923" y="2178887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pic>
        <p:nvPicPr>
          <p:cNvPr id="6" name="Picture 2" descr="И.С. Тургенев. Экранизации произведений - Тихоокеанский государственный  универси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23060" y="1068405"/>
            <a:ext cx="1222488" cy="15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Записки охотника&quot;. Рассказы Тургенева. Краткое содерж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5" y="848021"/>
            <a:ext cx="2583309" cy="192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938992"/>
          </a:xfrm>
        </p:spPr>
        <p:txBody>
          <a:bodyPr/>
          <a:lstStyle/>
          <a:p>
            <a:r>
              <a:rPr lang="ru-RU" sz="1800" dirty="0"/>
              <a:t>Писатель любил природу и охоту. Как охотник, он часто встречался с деревенскими людьми, наблюдал крестьян в труде и на отдыхе. </a:t>
            </a:r>
          </a:p>
        </p:txBody>
      </p:sp>
      <p:pic>
        <p:nvPicPr>
          <p:cNvPr id="10242" name="Picture 2" descr="И. С. Тургенев. &quot;Записки охотника: Бежин луг&quot;. — Сообщество «Читательский  Кружок» на DRIV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4" y="812985"/>
            <a:ext cx="2583309" cy="20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5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684" y="102424"/>
            <a:ext cx="4526363" cy="315471"/>
          </a:xfrm>
        </p:spPr>
        <p:txBody>
          <a:bodyPr/>
          <a:lstStyle/>
          <a:p>
            <a:r>
              <a:rPr lang="ru-RU" dirty="0"/>
              <a:t>Произведения И.С. Тургенева</a:t>
            </a:r>
          </a:p>
        </p:txBody>
      </p:sp>
      <p:pic>
        <p:nvPicPr>
          <p:cNvPr id="13314" name="Picture 2" descr="Книга: &quot;Отцы и дети&quot; - Иван Тургенев. Купить книгу, читать рецензии | ISBN  978-5-08-006574-3 | Лабирин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4" y="974353"/>
            <a:ext cx="1373103" cy="185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нига: &quot;Дворянское гнездо. Избранные произведения&quot; - Иван Тургенев. Купить  книгу, читать рецензии | ISBN 5-255-01458-3 | Лабири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92" y="614313"/>
            <a:ext cx="13950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Основные литературные произведения И.С. Тургенева - Жизнь и творчество  писателей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59" y="974353"/>
            <a:ext cx="1290887" cy="191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нига: &quot;Накануне&quot; - Иван Тургенев. Купить книгу, читать рецензии | ISBN  978-5-389-03149-4 | Лабирин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50" y="614313"/>
            <a:ext cx="127235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636" y="102424"/>
            <a:ext cx="4958411" cy="315471"/>
          </a:xfrm>
        </p:spPr>
        <p:txBody>
          <a:bodyPr/>
          <a:lstStyle/>
          <a:p>
            <a:r>
              <a:rPr lang="ru-RU" dirty="0" smtClean="0"/>
              <a:t>Произведения И.С. Тургенева</a:t>
            </a:r>
            <a:endParaRPr lang="ru-RU" dirty="0"/>
          </a:p>
        </p:txBody>
      </p:sp>
      <p:pic>
        <p:nvPicPr>
          <p:cNvPr id="12290" name="Picture 2" descr="10 самых известных произведений Тургене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4" y="921772"/>
            <a:ext cx="1337271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Муму. Ранние произвед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24" y="542305"/>
            <a:ext cx="1337723" cy="212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Первая любов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40" y="959025"/>
            <a:ext cx="1310317" cy="216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33657" y="640097"/>
            <a:ext cx="19575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«Ася», «Первая любовь» и другие переведены на многие языки мира. </a:t>
            </a:r>
          </a:p>
        </p:txBody>
      </p:sp>
    </p:spTree>
    <p:extLst>
      <p:ext uri="{BB962C8B-B14F-4D97-AF65-F5344CB8AC3E}">
        <p14:creationId xmlns:p14="http://schemas.microsoft.com/office/powerpoint/2010/main" val="9609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901" y="686321"/>
            <a:ext cx="2594610" cy="2645317"/>
          </a:xfrm>
        </p:spPr>
        <p:txBody>
          <a:bodyPr/>
          <a:lstStyle/>
          <a:p>
            <a:r>
              <a:rPr lang="ru-RU" dirty="0"/>
              <a:t>Юный поэт чувствовал склонность к научной деятельности и в 1838 году отправился в Германию, чтобы продолжить образование в Берлинском университете. Здесь он изучал римскую и греческую литературу. Иван Сергеевич быстро проникся западноевропейским укладом жизни. Через год писатель ненадолго вернулся в Россию, однако уже в 1840 году вновь покинул родину и жил в Италии, Австрии и Германии.</a:t>
            </a:r>
            <a:endParaRPr lang="ru-RU" dirty="0"/>
          </a:p>
        </p:txBody>
      </p:sp>
      <p:pic>
        <p:nvPicPr>
          <p:cNvPr id="15362" name="Picture 2" descr="https://i0.wp.com/b1.culture.ru/c/6541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8" y="686321"/>
            <a:ext cx="22345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1.wp.com/b1.culture.ru/c/654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4" y="686321"/>
            <a:ext cx="22470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756" y="102424"/>
            <a:ext cx="3878291" cy="315471"/>
          </a:xfrm>
        </p:spPr>
        <p:txBody>
          <a:bodyPr/>
          <a:lstStyle/>
          <a:p>
            <a:r>
              <a:rPr lang="ru-RU" dirty="0" smtClean="0"/>
              <a:t>Полина Виардо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901" y="741235"/>
            <a:ext cx="2594610" cy="2221072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исатель </a:t>
            </a:r>
            <a:r>
              <a:rPr lang="ru-RU" dirty="0"/>
              <a:t>встретил выдающуюся французскую певицу Полину Виардо. Увидев красавицу в оперном театре Санкт-Петербурга, Иван Сергеевич решил с ней познакомится. Сначала девушка не обратила внимания на малоизвестного литератора, однако Тургенев был поражен очарованием певицы настолько, что отправился вслед за семьей Виардо в Париж. </a:t>
            </a:r>
            <a:endParaRPr lang="ru-RU" dirty="0"/>
          </a:p>
        </p:txBody>
      </p:sp>
      <p:pic>
        <p:nvPicPr>
          <p:cNvPr id="17410" name="Picture 2" descr="https://i0.wp.com/b1.culture.ru/c/654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614313"/>
            <a:ext cx="22221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1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846659"/>
          </a:xfrm>
        </p:spPr>
        <p:txBody>
          <a:bodyPr/>
          <a:lstStyle/>
          <a:p>
            <a:r>
              <a:rPr lang="ru-RU" i="1" dirty="0"/>
              <a:t>«На днях возвратился из Парижа поэт Тургенев. Что за человек! Поэт, талант, аристократ, красавец, богач, умен, образован, 25 лет, - я не знаю, в чем природа отказала ему?»</a:t>
            </a:r>
            <a:br>
              <a:rPr lang="ru-RU" i="1" dirty="0"/>
            </a:br>
            <a:endParaRPr lang="ru-RU" i="1" dirty="0"/>
          </a:p>
          <a:p>
            <a:r>
              <a:rPr lang="ru-RU" i="1" dirty="0"/>
              <a:t>Федор Достоевский, из письма к брату</a:t>
            </a:r>
          </a:p>
          <a:p>
            <a:endParaRPr lang="ru-RU" dirty="0"/>
          </a:p>
        </p:txBody>
      </p:sp>
      <p:pic>
        <p:nvPicPr>
          <p:cNvPr id="18434" name="Picture 2" descr="Отношение И.А Тургенева с Ф.М Достоевским | ВКонтакт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" y="887775"/>
            <a:ext cx="2660967" cy="15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661993"/>
          </a:xfrm>
        </p:spPr>
        <p:txBody>
          <a:bodyPr/>
          <a:lstStyle/>
          <a:p>
            <a:r>
              <a:rPr lang="ru-RU" i="1" dirty="0"/>
              <a:t>«Этот человек необыкновенно умный... Отрадно встретить человека, самобытное и характерное мнение которого, </a:t>
            </a:r>
            <a:r>
              <a:rPr lang="ru-RU" i="1" dirty="0" err="1"/>
              <a:t>сшибаясь</a:t>
            </a:r>
            <a:r>
              <a:rPr lang="ru-RU" i="1" dirty="0"/>
              <a:t> с твоим, извлекает искры».</a:t>
            </a:r>
            <a:br>
              <a:rPr lang="ru-RU" i="1" dirty="0"/>
            </a:br>
            <a:endParaRPr lang="ru-RU" i="1" dirty="0"/>
          </a:p>
          <a:p>
            <a:r>
              <a:rPr lang="ru-RU" i="1" dirty="0"/>
              <a:t>Виссарион Белинский</a:t>
            </a:r>
          </a:p>
          <a:p>
            <a:endParaRPr lang="ru-RU" dirty="0"/>
          </a:p>
        </p:txBody>
      </p:sp>
      <p:pic>
        <p:nvPicPr>
          <p:cNvPr id="19458" name="Picture 2" descr="Тверская областная универсальная научная библиотека им. А.М.Горьког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614313"/>
            <a:ext cx="2644602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492990"/>
          </a:xfrm>
        </p:spPr>
        <p:txBody>
          <a:bodyPr/>
          <a:lstStyle/>
          <a:p>
            <a:r>
              <a:rPr lang="ru-RU" sz="1800" dirty="0"/>
              <a:t>Долгие годы жил писатель вдали от России, но его мысли и сердце всегда были с ней. Тургенев глубоко любил свою Родину, свой народ, его культуру, его язык.</a:t>
            </a:r>
          </a:p>
          <a:p>
            <a:endParaRPr lang="ru-RU" sz="1800" dirty="0"/>
          </a:p>
        </p:txBody>
      </p:sp>
      <p:pic>
        <p:nvPicPr>
          <p:cNvPr id="14338" name="Picture 2" descr="https://i1.wp.com/b1.culture.ru/c/654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8" y="686321"/>
            <a:ext cx="2222108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0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378844" y="542305"/>
            <a:ext cx="3098667" cy="3026663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1600" dirty="0" smtClean="0"/>
              <a:t>Он </a:t>
            </a:r>
            <a:r>
              <a:rPr lang="ru-RU" sz="1600" dirty="0"/>
              <a:t>превратился в самого популярного, известного и читаемого русского писателя в Европе. В 1878 году Ивана Сергеевича избирают вице-президентом Международного литературного конгресса в Париже. С 1877 года писатель - почетный доктор Оксфордского университета.</a:t>
            </a:r>
            <a:endParaRPr lang="ru-RU" sz="1600" dirty="0"/>
          </a:p>
        </p:txBody>
      </p:sp>
      <p:pic>
        <p:nvPicPr>
          <p:cNvPr id="16388" name="Picture 4" descr="ИВАН СЕРГЕЕВИЧ ТУРГЕНЕВ БИОГРАФИЯ - ТУРГЕНЕВ И.С. РУССКАЯ ЛИТЕРАТУР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0" y="741234"/>
            <a:ext cx="171413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4868" y="542305"/>
            <a:ext cx="3096344" cy="1231106"/>
          </a:xfrm>
        </p:spPr>
        <p:txBody>
          <a:bodyPr/>
          <a:lstStyle/>
          <a:p>
            <a:r>
              <a:rPr lang="ru-RU" sz="1600" dirty="0"/>
              <a:t>Впервые тяжелая болезнь, прервавшая жизнь писателя, дала о себе знать в 1882 году. Несмотря на сильные физические страдания, Иван Сергеевич продолжал творить. За несколько месяцев до его смерти вышла первая часть книги «Стихотворения в прозе». </a:t>
            </a:r>
            <a:endParaRPr lang="ru-RU" sz="1600" dirty="0"/>
          </a:p>
        </p:txBody>
      </p:sp>
      <p:pic>
        <p:nvPicPr>
          <p:cNvPr id="24578" name="Picture 2" descr="Проблема «лишнего человека» в произведениях И.С. Тургенева | ВКонтак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741234"/>
            <a:ext cx="2232248" cy="189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7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0892" y="850850"/>
            <a:ext cx="2736304" cy="2154436"/>
          </a:xfrm>
        </p:spPr>
        <p:txBody>
          <a:bodyPr/>
          <a:lstStyle/>
          <a:p>
            <a:r>
              <a:rPr lang="ru-RU" sz="2000" dirty="0" smtClean="0"/>
              <a:t>Мы познакомимся с жизнью и творчеством </a:t>
            </a:r>
            <a:r>
              <a:rPr lang="ru-RU" sz="2000" dirty="0" err="1" smtClean="0"/>
              <a:t>И.С.Тургенева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Послушаем стихотворение в прозе «Русский язык».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2050" name="Picture 2" descr="Иван Тургенев Русский язык (Стихотворение в прозе) | Photo, More photos,  Image sha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6" y="1694433"/>
            <a:ext cx="1344675" cy="10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раткая биография Тургенева самое главное и интересные факты творчества  Иван Сергеевич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" y="591289"/>
            <a:ext cx="1383476" cy="1383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738884" y="614313"/>
            <a:ext cx="2880319" cy="2369880"/>
          </a:xfrm>
        </p:spPr>
        <p:txBody>
          <a:bodyPr/>
          <a:lstStyle/>
          <a:p>
            <a:r>
              <a:rPr lang="ru-RU" sz="1400" dirty="0"/>
              <a:t>Стихотворение в прозе «Русский язык» – размышление писателя об особенностях русского языка и его связи с жизнью человека и народа. В нём И.С. Тургенев размышляет о сущности русского языка, о необходимости родного языка особенно «во дни сомнений, во дни тягостных раздумий о судьбах… родины». </a:t>
            </a:r>
          </a:p>
        </p:txBody>
      </p:sp>
      <p:pic>
        <p:nvPicPr>
          <p:cNvPr id="20482" name="Picture 2" descr="Иван Сергеевич Тургенев(1818 - 1883) - Поэты Катери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9" y="614313"/>
            <a:ext cx="1986452" cy="22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4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706373" y="614313"/>
            <a:ext cx="2771138" cy="2462213"/>
          </a:xfrm>
        </p:spPr>
        <p:txBody>
          <a:bodyPr/>
          <a:lstStyle/>
          <a:p>
            <a:r>
              <a:rPr lang="ru-RU" sz="1600" dirty="0"/>
              <a:t>Писатель характеризует русский язык с помощью следующих эпитетов: «великий, могучий, правдивый и свободный». </a:t>
            </a:r>
          </a:p>
          <a:p>
            <a:r>
              <a:rPr lang="ru-RU" sz="1600" dirty="0" smtClean="0"/>
              <a:t>И </a:t>
            </a:r>
            <a:r>
              <a:rPr lang="ru-RU" sz="1600" dirty="0"/>
              <a:t>судьба народа напрямую связана с развитием русского языка, который поражает своей глубиной и красотой. </a:t>
            </a:r>
          </a:p>
        </p:txBody>
      </p:sp>
      <p:pic>
        <p:nvPicPr>
          <p:cNvPr id="21506" name="Picture 2" descr="Фото Ивана Тургене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8" y="741234"/>
            <a:ext cx="2137869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Анализ стихотворения в прозе И.С.Тургенева «Русский язык» (Дидактический  материал к уроку литературы в 7 классе 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3693" r="67103" b="10301"/>
          <a:stretch/>
        </p:blipFill>
        <p:spPr bwMode="auto">
          <a:xfrm>
            <a:off x="181678" y="679356"/>
            <a:ext cx="1909134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62819" y="542305"/>
            <a:ext cx="36285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Тургенев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в 1882 году создает прекрасное и необычное стихотворение в прозе. Гениальное произведение «Русский язык» было опубликовано в двенадцатом номере известного и популярного журнала «Вестник Европы».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9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2700" y="9842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Словарная  работа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612" y="758329"/>
            <a:ext cx="5256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тягостный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mushkul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mashaqqatli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madad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отчаяние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umidsizlik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нравственная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мощь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axloqiy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kuch-kuvvat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духовная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стойкость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barqarorlik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846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Иван Сергеевич Тургенев. Русский язык [jnT_hrvU_5o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4" y="92075"/>
            <a:ext cx="5599138" cy="31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Русский </a:t>
            </a:r>
            <a:r>
              <a:rPr lang="ru-RU" dirty="0" smtClean="0"/>
              <a:t>язык. </a:t>
            </a:r>
            <a:r>
              <a:rPr lang="ru-RU" dirty="0"/>
              <a:t>Стихотворение в прозе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542305"/>
            <a:ext cx="5328592" cy="2492990"/>
          </a:xfrm>
        </p:spPr>
        <p:txBody>
          <a:bodyPr/>
          <a:lstStyle/>
          <a:p>
            <a:r>
              <a:rPr lang="ru-RU" sz="1800" dirty="0" smtClean="0"/>
              <a:t>   Во </a:t>
            </a:r>
            <a:r>
              <a:rPr lang="ru-RU" sz="1800" dirty="0"/>
              <a:t>дни сомнений, во дни тягостных раздумий о судьбах моей родины, – ты один мне поддержка и опора, о великий, могучий, правдивый и свободный русский язык! </a:t>
            </a:r>
            <a:endParaRPr lang="ru-RU" sz="1800" dirty="0" smtClean="0"/>
          </a:p>
          <a:p>
            <a:r>
              <a:rPr lang="ru-RU" sz="1800" dirty="0"/>
              <a:t> </a:t>
            </a:r>
            <a:r>
              <a:rPr lang="ru-RU" sz="1800" dirty="0" smtClean="0"/>
              <a:t>  Не </a:t>
            </a:r>
            <a:r>
              <a:rPr lang="ru-RU" sz="1800" dirty="0"/>
              <a:t>будь тебя – как не впасть в отчаяние при виде всего, что совершается дома? </a:t>
            </a:r>
            <a:r>
              <a:rPr lang="ru-RU" sz="1800" dirty="0" smtClean="0"/>
              <a:t> Но </a:t>
            </a:r>
            <a:r>
              <a:rPr lang="ru-RU" sz="1800" dirty="0"/>
              <a:t>нельзя верить, чтобы такой язык не был дан великому народу! </a:t>
            </a:r>
            <a:endParaRPr lang="ru-RU" sz="1800" dirty="0" smtClean="0"/>
          </a:p>
          <a:p>
            <a:pPr algn="r"/>
            <a:r>
              <a:rPr lang="ru-RU" sz="1800" dirty="0" smtClean="0"/>
              <a:t>Июнь</a:t>
            </a:r>
            <a:r>
              <a:rPr lang="ru-RU" sz="1800" dirty="0"/>
              <a:t>, 1882 </a:t>
            </a:r>
          </a:p>
        </p:txBody>
      </p:sp>
    </p:spTree>
    <p:extLst>
      <p:ext uri="{BB962C8B-B14F-4D97-AF65-F5344CB8AC3E}">
        <p14:creationId xmlns:p14="http://schemas.microsoft.com/office/powerpoint/2010/main" val="34278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740" y="102424"/>
            <a:ext cx="4022307" cy="315471"/>
          </a:xfrm>
        </p:spPr>
        <p:txBody>
          <a:bodyPr/>
          <a:lstStyle/>
          <a:p>
            <a:r>
              <a:rPr lang="ru-RU" dirty="0" smtClean="0"/>
              <a:t>Эпитеты и метафора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1" y="741234"/>
            <a:ext cx="5544616" cy="1368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8764" y="2434362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оддержка и опора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29" y="182265"/>
            <a:ext cx="5547196" cy="630942"/>
          </a:xfrm>
        </p:spPr>
        <p:txBody>
          <a:bodyPr/>
          <a:lstStyle/>
          <a:p>
            <a:pPr algn="ctr"/>
            <a:r>
              <a:rPr lang="ru-RU" dirty="0" smtClean="0"/>
              <a:t>Из </a:t>
            </a:r>
            <a:r>
              <a:rPr lang="ru-RU" dirty="0" err="1" smtClean="0"/>
              <a:t>скольки</a:t>
            </a:r>
            <a:r>
              <a:rPr lang="ru-RU" dirty="0" smtClean="0"/>
              <a:t> предложений состоит </a:t>
            </a:r>
            <a:r>
              <a:rPr lang="ru-RU" dirty="0" smtClean="0">
                <a:solidFill>
                  <a:schemeClr val="tx2"/>
                </a:solidFill>
              </a:rPr>
              <a:t>стихотворение в прозе?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9" y="830337"/>
            <a:ext cx="536346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06836" y="686321"/>
            <a:ext cx="3240360" cy="2369880"/>
          </a:xfrm>
        </p:spPr>
        <p:txBody>
          <a:bodyPr/>
          <a:lstStyle/>
          <a:p>
            <a:r>
              <a:rPr lang="ru-RU" sz="1400" dirty="0" smtClean="0"/>
              <a:t>Родной </a:t>
            </a:r>
            <a:r>
              <a:rPr lang="ru-RU" sz="1400" dirty="0"/>
              <a:t>язык – это стержень, который помогает пережить невзгоды в тот момент, когда рядом нет никого близкого, ни семьи, ни соотечественников, когда сам ты находишься далеко от родины и не слышишь родной речи. Родной язык – это все поколения людей, на нём говорящих, все их мысли и чувства, чаянья, все произведения литературы на этом языке. </a:t>
            </a:r>
            <a:endParaRPr lang="ru-RU" sz="1400" dirty="0"/>
          </a:p>
        </p:txBody>
      </p:sp>
      <p:pic>
        <p:nvPicPr>
          <p:cNvPr id="22532" name="Picture 4" descr="Тургенев, Иван Сергеевич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3" y="683394"/>
            <a:ext cx="1872209" cy="227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9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2860" y="542306"/>
            <a:ext cx="3168352" cy="3830692"/>
          </a:xfrm>
        </p:spPr>
        <p:txBody>
          <a:bodyPr/>
          <a:lstStyle/>
          <a:p>
            <a:r>
              <a:rPr lang="ru-RU" sz="1600" dirty="0"/>
              <a:t>Великий писатель скончался в 1883 году, 3 сентября, в пригороде Парижа. Близкие исполнили волю Ивана Сергеевича и перевезли его тело на Родину. Классик был похоронен в Санкт-Петербурге на Волковом кладбище. В последний путь его провожали многочисленные почитатели.</a:t>
            </a:r>
          </a:p>
          <a:p>
            <a:endParaRPr lang="ru-RU" dirty="0"/>
          </a:p>
        </p:txBody>
      </p:sp>
      <p:pic>
        <p:nvPicPr>
          <p:cNvPr id="4" name="Picture 2" descr="File:ÐÐ°Ð´Ð³ÑÐ¾Ð±Ð¸Ðµ Ð Ð¡ Ð¢ÑÑÐ³ÐµÐ½ÐµÐ²Ð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320" y="614313"/>
            <a:ext cx="2001375" cy="2304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9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732" y="102424"/>
            <a:ext cx="4094315" cy="315471"/>
          </a:xfrm>
        </p:spPr>
        <p:txBody>
          <a:bodyPr/>
          <a:lstStyle/>
          <a:p>
            <a:r>
              <a:rPr lang="ru-RU" dirty="0" smtClean="0"/>
              <a:t>Спасское- </a:t>
            </a:r>
            <a:r>
              <a:rPr lang="ru-RU" dirty="0" err="1"/>
              <a:t>Л</a:t>
            </a:r>
            <a:r>
              <a:rPr lang="ru-RU" dirty="0" err="1" smtClean="0"/>
              <a:t>утовиново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797175" y="542305"/>
            <a:ext cx="2894037" cy="3158665"/>
          </a:xfrm>
        </p:spPr>
        <p:txBody>
          <a:bodyPr/>
          <a:lstStyle/>
          <a:p>
            <a:r>
              <a:rPr lang="ru-RU" sz="1600" dirty="0"/>
              <a:t>Великий русский писатель Иван Сергеевич Тургенев родился 28 октября 1818 года в городе Орле. Детство его прошло в усадьбе Спасское-</a:t>
            </a:r>
            <a:r>
              <a:rPr lang="ru-RU" sz="1600" dirty="0" err="1"/>
              <a:t>Лутовиново</a:t>
            </a:r>
            <a:r>
              <a:rPr lang="ru-RU" sz="1600" dirty="0"/>
              <a:t>. Он рос среди прекрасной природы России, которую бесконечно любил и удивительно поэтично изображал. </a:t>
            </a:r>
          </a:p>
        </p:txBody>
      </p:sp>
      <p:pic>
        <p:nvPicPr>
          <p:cNvPr id="4098" name="Picture 2" descr="Орел поборется за звание лучшего города стран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41234"/>
            <a:ext cx="2508250" cy="217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Музей-заповедник И.С. Тургенева «Спасское-Лутовиново». Подробная  информация: расписание, фото, адрес и т. д. на официальном сайте Культура.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86400"/>
            <a:ext cx="5535637" cy="250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1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6"/>
            <a:ext cx="5246444" cy="1846659"/>
          </a:xfrm>
        </p:spPr>
        <p:txBody>
          <a:bodyPr/>
          <a:lstStyle/>
          <a:p>
            <a:r>
              <a:rPr lang="ru-RU" sz="2000" dirty="0" smtClean="0"/>
              <a:t>1.Где </a:t>
            </a:r>
            <a:r>
              <a:rPr lang="ru-RU" sz="2000" dirty="0"/>
              <a:t>родился и жил И.С. Тургенев? </a:t>
            </a:r>
            <a:endParaRPr lang="ru-RU" sz="2000" dirty="0" smtClean="0"/>
          </a:p>
          <a:p>
            <a:r>
              <a:rPr lang="ru-RU" sz="2000" dirty="0" smtClean="0"/>
              <a:t>Где </a:t>
            </a:r>
            <a:r>
              <a:rPr lang="ru-RU" sz="2000" dirty="0"/>
              <a:t>прошло его детство? </a:t>
            </a:r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. Где учился И.С. Тургенев? </a:t>
            </a:r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. Какие рассказы из книги «Записки охотника» вы читали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4. Что сказал Тургенев о русском языке?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7360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78" y="102424"/>
            <a:ext cx="5350522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78844" y="708026"/>
            <a:ext cx="3171056" cy="1107996"/>
          </a:xfrm>
        </p:spPr>
        <p:txBody>
          <a:bodyPr/>
          <a:lstStyle/>
          <a:p>
            <a:pPr algn="ctr"/>
            <a:r>
              <a:rPr lang="ru-RU" sz="1800" dirty="0" smtClean="0"/>
              <a:t>Выучить стихотворение в прозе </a:t>
            </a:r>
          </a:p>
          <a:p>
            <a:pPr algn="ctr"/>
            <a:r>
              <a:rPr lang="ru-RU" sz="1800" dirty="0" smtClean="0"/>
              <a:t>«Русский язык».</a:t>
            </a:r>
          </a:p>
          <a:p>
            <a:pPr algn="ctr"/>
            <a:r>
              <a:rPr lang="ru-RU" sz="1800" dirty="0" smtClean="0"/>
              <a:t>Ответить письменно на вопросы </a:t>
            </a:r>
          </a:p>
          <a:p>
            <a:pPr algn="ctr"/>
            <a:r>
              <a:rPr lang="ru-RU" sz="1800" dirty="0" smtClean="0"/>
              <a:t>на странице 145.</a:t>
            </a:r>
            <a:endParaRPr lang="ru-RU" sz="1800" dirty="0"/>
          </a:p>
        </p:txBody>
      </p:sp>
      <p:pic>
        <p:nvPicPr>
          <p:cNvPr id="23554" name="Picture 2" descr="Русский язык - слушать стихотворение Тургенева онлай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2" y="674746"/>
            <a:ext cx="2057648" cy="23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724" y="102424"/>
            <a:ext cx="4166323" cy="315471"/>
          </a:xfrm>
        </p:spPr>
        <p:txBody>
          <a:bodyPr/>
          <a:lstStyle/>
          <a:p>
            <a:r>
              <a:rPr lang="ru-RU" dirty="0" smtClean="0"/>
              <a:t>Родители </a:t>
            </a:r>
            <a:r>
              <a:rPr lang="ru-RU" dirty="0"/>
              <a:t>Т</a:t>
            </a:r>
            <a:r>
              <a:rPr lang="ru-RU" dirty="0" smtClean="0"/>
              <a:t>ургенева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22860" y="542305"/>
            <a:ext cx="3096343" cy="1969770"/>
          </a:xfrm>
        </p:spPr>
        <p:txBody>
          <a:bodyPr/>
          <a:lstStyle/>
          <a:p>
            <a:r>
              <a:rPr lang="ru-RU" sz="1600" dirty="0"/>
              <a:t>Отец И.С. Тургенева, полковник в отставке, умер рано. Хозяйкой усадьбы и всех крепостных крестьян была мать писателя, Варвара Петровна. Властолюбивая, капризная, она прославилась своей жестокостью. </a:t>
            </a:r>
          </a:p>
        </p:txBody>
      </p:sp>
      <p:pic>
        <p:nvPicPr>
          <p:cNvPr id="5" name="Picture 2" descr="Портрет кавалергарда Сергея Николаевича Тургенева (отец писателя) |  Портрет, Художники, Отец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614313"/>
            <a:ext cx="2074045" cy="22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Варвара Петровна Тургенева | Цивилизация | Яндекс Дзе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614313"/>
            <a:ext cx="2074045" cy="22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9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08875" y="570620"/>
            <a:ext cx="2681097" cy="2492990"/>
          </a:xfrm>
        </p:spPr>
        <p:txBody>
          <a:bodyPr/>
          <a:lstStyle/>
          <a:p>
            <a:r>
              <a:rPr lang="ru-RU" sz="1800" dirty="0"/>
              <a:t>От жестокости Варвары Петровны нередко страдали и её собственные дети.</a:t>
            </a:r>
          </a:p>
          <a:p>
            <a:r>
              <a:rPr lang="ru-RU" sz="1800" dirty="0" smtClean="0"/>
              <a:t>Такая </a:t>
            </a:r>
            <a:r>
              <a:rPr lang="ru-RU" sz="1800" dirty="0"/>
              <a:t>жизнь в родной усадьбе рано вызвала у Тургенева ненависть к несправедливости, к крепостному праву. </a:t>
            </a:r>
          </a:p>
        </p:txBody>
      </p:sp>
      <p:pic>
        <p:nvPicPr>
          <p:cNvPr id="5" name="Picture 2" descr="Деспот в юбке». Какой была мать Ивана Тургенева | персона | ОБЩЕСТВО | АиФ  Черноземь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" y="741233"/>
            <a:ext cx="2508250" cy="21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68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636" y="128487"/>
            <a:ext cx="4752528" cy="630942"/>
          </a:xfrm>
        </p:spPr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Происхождение рода Тургеневых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6836" y="542306"/>
            <a:ext cx="3312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Дворяне Тургеневы, включая и знаменитого писателя, считали одним из основных своих родоначальников выходца из Золотой Орды, татарского мурзу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Арслана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Тургенея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или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Тургена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переводе с тюркских языков это имя значит «быстрый, скорый», а если говорить о чертах характера, то «горячий, вспыльчивый» и даже «гневный». Именно это тюркское имя и породило фамилию «Тургеневы».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https://b1.culture.ru/c/478811.800x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2" y="614313"/>
            <a:ext cx="1890902" cy="23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8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740" y="102424"/>
            <a:ext cx="4022307" cy="315471"/>
          </a:xfrm>
        </p:spPr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07901" y="542305"/>
            <a:ext cx="2857899" cy="3404886"/>
          </a:xfrm>
        </p:spPr>
        <p:txBody>
          <a:bodyPr/>
          <a:lstStyle/>
          <a:p>
            <a:r>
              <a:rPr lang="ru-RU" sz="1600" dirty="0"/>
              <a:t>Он учился в пансионате, затем в Московском университете. Когда семья переехала в Петербург, он продолжил учёбу в Петербургском университете. Иван Сергеевич знал несколько иностранных языков, увлекался музыкой, театром. Завершил образование за границей. </a:t>
            </a:r>
          </a:p>
        </p:txBody>
      </p:sp>
      <p:pic>
        <p:nvPicPr>
          <p:cNvPr id="7174" name="Picture 6" descr="Место частного пансиона Вейденгаммера | izi.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9" y="805161"/>
            <a:ext cx="233174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Императорский Московский университет — Википед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7" y="792687"/>
            <a:ext cx="2631032" cy="18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Файл:Императорский Санкт-Петербургский университет (первая половина XIX  века).jp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0" y="780233"/>
            <a:ext cx="2614939" cy="189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661993"/>
          </a:xfrm>
        </p:spPr>
        <p:txBody>
          <a:bodyPr/>
          <a:lstStyle/>
          <a:p>
            <a:r>
              <a:rPr lang="ru-RU" sz="1800" dirty="0"/>
              <a:t>В 1847 году вышли первые рассказы из будущих «Записок охотника», они сразу сделали известным имя молодого автора.</a:t>
            </a:r>
          </a:p>
        </p:txBody>
      </p:sp>
      <p:pic>
        <p:nvPicPr>
          <p:cNvPr id="9218" name="Picture 2" descr="Записки охотника eBook by Ivan Turgenev | Rakuten Kob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614313"/>
            <a:ext cx="215009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676" y="102424"/>
            <a:ext cx="4598371" cy="315471"/>
          </a:xfrm>
        </p:spPr>
        <p:txBody>
          <a:bodyPr/>
          <a:lstStyle/>
          <a:p>
            <a:r>
              <a:rPr lang="ru-RU" dirty="0" smtClean="0"/>
              <a:t>Тургенев очень любил охоту</a:t>
            </a:r>
            <a:endParaRPr lang="ru-RU" dirty="0"/>
          </a:p>
        </p:txBody>
      </p:sp>
      <p:pic>
        <p:nvPicPr>
          <p:cNvPr id="11266" name="Picture 2" descr="Западник с русским сердцем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07" y="731163"/>
            <a:ext cx="2447988" cy="212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Неизвестный Тургенев - Еженедельная газета &quot;Бумеранг&quot;. Новосибирс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" y="779157"/>
            <a:ext cx="1310333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ртина (репродукция ) &quot; Тургенев на охоте &quot; и др купить в Москве | Хобби и  отдых | Авит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" t="4787" r="3774" b="8727"/>
          <a:stretch/>
        </p:blipFill>
        <p:spPr bwMode="auto">
          <a:xfrm>
            <a:off x="1650421" y="856823"/>
            <a:ext cx="1385124" cy="198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970</Words>
  <Application>Microsoft Office PowerPoint</Application>
  <PresentationFormat>Произвольный</PresentationFormat>
  <Paragraphs>67</Paragraphs>
  <Slides>31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Open Sans</vt:lpstr>
      <vt:lpstr>Office Theme</vt:lpstr>
      <vt:lpstr>Русский язык литературное чтение</vt:lpstr>
      <vt:lpstr>Сегодня на уроке</vt:lpstr>
      <vt:lpstr>Спасское- Лутовиново</vt:lpstr>
      <vt:lpstr>Родители Тургенева</vt:lpstr>
      <vt:lpstr>Презентация PowerPoint</vt:lpstr>
      <vt:lpstr>Происхождение рода Тургеневых</vt:lpstr>
      <vt:lpstr>Образование</vt:lpstr>
      <vt:lpstr>Презентация PowerPoint</vt:lpstr>
      <vt:lpstr>Тургенев очень любил охоту</vt:lpstr>
      <vt:lpstr>Презентация PowerPoint</vt:lpstr>
      <vt:lpstr>Произведения И.С. Тургенева</vt:lpstr>
      <vt:lpstr>Произведения И.С. Тургенева</vt:lpstr>
      <vt:lpstr>Презентация PowerPoint</vt:lpstr>
      <vt:lpstr>Полина Виардо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Русский язык. Стихотворение в прозе</vt:lpstr>
      <vt:lpstr>Эпитеты и метафора</vt:lpstr>
      <vt:lpstr>Из скольки предложений состоит стихотворение в прозе??</vt:lpstr>
      <vt:lpstr>Презентация PowerPoint</vt:lpstr>
      <vt:lpstr>Презентация PowerPoint</vt:lpstr>
      <vt:lpstr>Ответьте на вопросы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WINDOWS 10</cp:lastModifiedBy>
  <cp:revision>114</cp:revision>
  <dcterms:created xsi:type="dcterms:W3CDTF">2020-04-13T08:06:06Z</dcterms:created>
  <dcterms:modified xsi:type="dcterms:W3CDTF">2020-12-21T14:26:16Z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