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15" r:id="rId3"/>
    <p:sldId id="295" r:id="rId4"/>
    <p:sldId id="299" r:id="rId5"/>
    <p:sldId id="317" r:id="rId6"/>
    <p:sldId id="327" r:id="rId7"/>
    <p:sldId id="320" r:id="rId8"/>
    <p:sldId id="321" r:id="rId9"/>
    <p:sldId id="322" r:id="rId10"/>
    <p:sldId id="331" r:id="rId11"/>
    <p:sldId id="324" r:id="rId12"/>
    <p:sldId id="332" r:id="rId13"/>
    <p:sldId id="333" r:id="rId14"/>
    <p:sldId id="330" r:id="rId15"/>
    <p:sldId id="334" r:id="rId16"/>
    <p:sldId id="325" r:id="rId17"/>
    <p:sldId id="340" r:id="rId18"/>
    <p:sldId id="337" r:id="rId19"/>
    <p:sldId id="319" r:id="rId20"/>
    <p:sldId id="338" r:id="rId21"/>
    <p:sldId id="339" r:id="rId22"/>
    <p:sldId id="316" r:id="rId23"/>
    <p:sldId id="341" r:id="rId24"/>
    <p:sldId id="296" r:id="rId25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126" y="2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EAF2A-D10B-4268-A21F-A96F9F2771F4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>
            <a:lvl1pPr>
              <a:defRPr/>
            </a:lvl1pPr>
          </a:lstStyle>
          <a:p>
            <a:fld id="{2F51FE30-093B-4CD1-8080-8392879C6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970713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7816" y="222930"/>
            <a:ext cx="3625055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3400" dirty="0" smtClean="0"/>
              <a:t>Русский язык </a:t>
            </a:r>
            <a:endParaRPr sz="3400" dirty="0"/>
          </a:p>
        </p:txBody>
      </p:sp>
      <p:sp>
        <p:nvSpPr>
          <p:cNvPr id="6" name="object 6"/>
          <p:cNvSpPr/>
          <p:nvPr/>
        </p:nvSpPr>
        <p:spPr>
          <a:xfrm>
            <a:off x="161945" y="1162391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7644" y="2082721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178299" y="228108"/>
            <a:ext cx="1136475" cy="603885"/>
            <a:chOff x="4178299" y="228108"/>
            <a:chExt cx="1136475" cy="603885"/>
          </a:xfrm>
        </p:grpSpPr>
        <p:sp>
          <p:nvSpPr>
            <p:cNvPr id="28" name="object 28"/>
            <p:cNvSpPr/>
            <p:nvPr/>
          </p:nvSpPr>
          <p:spPr>
            <a:xfrm>
              <a:off x="4178299" y="249025"/>
              <a:ext cx="1136475" cy="564432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178299" y="228108"/>
              <a:ext cx="1127586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219909" y="331933"/>
            <a:ext cx="132196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spc="-5" dirty="0" smtClean="0">
                <a:solidFill>
                  <a:srgbClr val="FFFFFF"/>
                </a:solidFill>
                <a:latin typeface="Arial"/>
                <a:cs typeface="Arial"/>
              </a:rPr>
              <a:t>класс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7" name="AutoShape 2" descr="ИМЯ СУЩЕСТВИТЕЛЬНОЕ - это... в русском язык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AutoShape 4" descr="ИМЯ СУЩЕСТВИТЕЛЬНОЕ - это... в русском язык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21 гифка, которая влюбляет в астрономию | Мел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85" y="1162391"/>
            <a:ext cx="1504629" cy="18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4097" y="1091295"/>
            <a:ext cx="34649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365C7"/>
                </a:solidFill>
                <a:latin typeface="Arial"/>
                <a:cs typeface="Arial"/>
              </a:rPr>
              <a:t>Тема: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Склонение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имён существительных.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Достижения науки и техники на службе человека. Планета Земля – наш общий дом».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Упражнение 2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708025"/>
            <a:ext cx="5049769" cy="2308324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dirty="0"/>
              <a:t>Выпишите в 3 столбика существительные, относящиеся к I, II и III склонению. </a:t>
            </a:r>
            <a:endParaRPr lang="ru-RU" b="1" dirty="0" smtClean="0"/>
          </a:p>
          <a:p>
            <a:r>
              <a:rPr lang="ru-RU" sz="1800" dirty="0" smtClean="0"/>
              <a:t>Звезда</a:t>
            </a:r>
            <a:r>
              <a:rPr lang="ru-RU" sz="1800" dirty="0"/>
              <a:t>, космос, команда, вещь, писатель, поэт, грамматика, вещество, средство, камень, атмосфера, антенна, сигнал, судья, жизнь, сила, библиотекарь, техника, нефть, автомобиль, болезнь, корабль, планета, пространство, галактика, ночь, степь, роль, ружьё, жильё, старьё. </a:t>
            </a:r>
          </a:p>
        </p:txBody>
      </p:sp>
    </p:spTree>
    <p:extLst>
      <p:ext uri="{BB962C8B-B14F-4D97-AF65-F5344CB8AC3E}">
        <p14:creationId xmlns:p14="http://schemas.microsoft.com/office/powerpoint/2010/main" val="15804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16273149"/>
              </p:ext>
            </p:extLst>
          </p:nvPr>
        </p:nvGraphicFramePr>
        <p:xfrm>
          <a:off x="63501" y="98429"/>
          <a:ext cx="5638800" cy="3223260"/>
        </p:xfrm>
        <a:graphic>
          <a:graphicData uri="http://schemas.openxmlformats.org/drawingml/2006/table">
            <a:tbl>
              <a:tblPr/>
              <a:tblGrid>
                <a:gridCol w="18794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9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9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склонение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II 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склонение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III 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склонение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звезда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космос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вещь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команда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писатель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жизнь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грамматика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поэт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нефть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атмосфера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вещество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болезнь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антенна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средство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ночь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судья</a:t>
                      </a:r>
                      <a:endParaRPr lang="ru-RU" sz="13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камень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степь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сила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сигнал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роль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планета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библиотекарь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помощь</a:t>
                      </a:r>
                      <a:endParaRPr lang="ru-RU" sz="13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галактика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автомобиль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юность</a:t>
                      </a:r>
                      <a:endParaRPr lang="ru-RU" sz="13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неряха</a:t>
                      </a:r>
                      <a:endParaRPr lang="ru-RU" sz="13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корабль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ловкость</a:t>
                      </a:r>
                      <a:endParaRPr lang="ru-RU" sz="13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44" marR="43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1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Просклоняйте </a:t>
            </a:r>
            <a:r>
              <a:rPr lang="ru-RU" dirty="0" smtClean="0"/>
              <a:t>существительные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708026"/>
            <a:ext cx="2057400" cy="2154436"/>
          </a:xfrm>
        </p:spPr>
        <p:txBody>
          <a:bodyPr/>
          <a:lstStyle/>
          <a:p>
            <a:r>
              <a:rPr lang="ru-RU" sz="2800" dirty="0" smtClean="0"/>
              <a:t>звезда</a:t>
            </a:r>
          </a:p>
          <a:p>
            <a:r>
              <a:rPr lang="ru-RU" sz="2800" dirty="0"/>
              <a:t>з</a:t>
            </a:r>
            <a:r>
              <a:rPr lang="ru-RU" sz="2800" dirty="0" smtClean="0"/>
              <a:t>емля     </a:t>
            </a:r>
            <a:endParaRPr lang="ru-RU" sz="2800" dirty="0" smtClean="0"/>
          </a:p>
          <a:p>
            <a:r>
              <a:rPr lang="ru-RU" sz="2800" dirty="0"/>
              <a:t>к</a:t>
            </a:r>
            <a:r>
              <a:rPr lang="ru-RU" sz="2800" dirty="0" smtClean="0"/>
              <a:t>осмос</a:t>
            </a:r>
          </a:p>
          <a:p>
            <a:r>
              <a:rPr lang="ru-RU" sz="2800" dirty="0" smtClean="0"/>
              <a:t>небо</a:t>
            </a:r>
          </a:p>
          <a:p>
            <a:r>
              <a:rPr lang="ru-RU" sz="2800" dirty="0" smtClean="0"/>
              <a:t>жизнь</a:t>
            </a:r>
            <a:endParaRPr lang="ru-RU" sz="2800" dirty="0"/>
          </a:p>
        </p:txBody>
      </p:sp>
      <p:pic>
        <p:nvPicPr>
          <p:cNvPr id="7170" name="Picture 2" descr="Гиф анимация Вращение земли в космос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08025"/>
            <a:ext cx="2176462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2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8500" y="102424"/>
            <a:ext cx="3496547" cy="315471"/>
          </a:xfrm>
        </p:spPr>
        <p:txBody>
          <a:bodyPr/>
          <a:lstStyle/>
          <a:p>
            <a:r>
              <a:rPr lang="ru-RU" dirty="0" smtClean="0"/>
              <a:t>Проверьте!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412876"/>
              </p:ext>
            </p:extLst>
          </p:nvPr>
        </p:nvGraphicFramePr>
        <p:xfrm>
          <a:off x="139700" y="555625"/>
          <a:ext cx="54863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157145092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101953034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591191130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xmlns="" val="2375139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Падежи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uz-Latn-U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3211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звезда, земля 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космос,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небо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жизнь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1543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звезд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      -и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космос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жизн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270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звезд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      -е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космос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жизн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2803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звезд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     -ю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космос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жизнь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7932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Т.п.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звезд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ой   -</a:t>
                      </a:r>
                      <a:r>
                        <a:rPr lang="ru-RU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ёй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космос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жизнь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9606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звезд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космос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жизн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0189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06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35" y="1005903"/>
            <a:ext cx="4900930" cy="315471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Трудности падежных окончаний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96900" y="631826"/>
            <a:ext cx="4449233" cy="276999"/>
          </a:xfrm>
        </p:spPr>
        <p:txBody>
          <a:bodyPr/>
          <a:lstStyle/>
          <a:p>
            <a:pPr algn="ctr">
              <a:defRPr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Д.п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П.п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274491" y="1871047"/>
            <a:ext cx="0" cy="88557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72191" y="1841753"/>
            <a:ext cx="0" cy="8855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266228" y="2748358"/>
            <a:ext cx="1366292" cy="826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260220" y="1860531"/>
            <a:ext cx="136479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72191" y="1833491"/>
            <a:ext cx="702299" cy="195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72191" y="2440398"/>
            <a:ext cx="205281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033381" y="1486472"/>
            <a:ext cx="232848" cy="3642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545151" y="2747607"/>
            <a:ext cx="715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632520" y="1886820"/>
            <a:ext cx="0" cy="869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572191" y="2103895"/>
            <a:ext cx="20603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147295" y="1850767"/>
            <a:ext cx="0" cy="90585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654559" y="1879309"/>
            <a:ext cx="0" cy="8773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916701" y="1486472"/>
            <a:ext cx="272657" cy="3845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405937" y="1502997"/>
            <a:ext cx="272657" cy="3973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433474" y="1472201"/>
            <a:ext cx="199047" cy="3988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2044647" y="1486472"/>
            <a:ext cx="1417369" cy="75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572191" y="1499992"/>
            <a:ext cx="472456" cy="34176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149804" y="1698289"/>
            <a:ext cx="13828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8" name="TextBox 53"/>
          <p:cNvSpPr txBox="1">
            <a:spLocks noChangeArrowheads="1"/>
          </p:cNvSpPr>
          <p:nvPr/>
        </p:nvSpPr>
        <p:spPr bwMode="auto">
          <a:xfrm>
            <a:off x="2101733" y="1507504"/>
            <a:ext cx="442750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52"/>
              <a:t>1 скл</a:t>
            </a:r>
          </a:p>
        </p:txBody>
      </p:sp>
      <p:sp>
        <p:nvSpPr>
          <p:cNvPr id="19479" name="TextBox 54"/>
          <p:cNvSpPr txBox="1">
            <a:spLocks noChangeArrowheads="1"/>
          </p:cNvSpPr>
          <p:nvPr/>
        </p:nvSpPr>
        <p:spPr bwMode="auto">
          <a:xfrm>
            <a:off x="2571184" y="1499993"/>
            <a:ext cx="442750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52" dirty="0"/>
              <a:t>2 </a:t>
            </a:r>
            <a:r>
              <a:rPr lang="ru-RU" altLang="ru-RU" sz="852" dirty="0" err="1"/>
              <a:t>скл</a:t>
            </a:r>
            <a:endParaRPr lang="ru-RU" altLang="ru-RU" sz="852" dirty="0"/>
          </a:p>
        </p:txBody>
      </p:sp>
      <p:sp>
        <p:nvSpPr>
          <p:cNvPr id="19480" name="TextBox 55"/>
          <p:cNvSpPr txBox="1">
            <a:spLocks noChangeArrowheads="1"/>
          </p:cNvSpPr>
          <p:nvPr/>
        </p:nvSpPr>
        <p:spPr bwMode="auto">
          <a:xfrm>
            <a:off x="3078943" y="1507504"/>
            <a:ext cx="442750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52"/>
              <a:t>3 скл</a:t>
            </a:r>
          </a:p>
        </p:txBody>
      </p:sp>
      <p:sp>
        <p:nvSpPr>
          <p:cNvPr id="19481" name="TextBox 57"/>
          <p:cNvSpPr txBox="1">
            <a:spLocks noChangeArrowheads="1"/>
          </p:cNvSpPr>
          <p:nvPr/>
        </p:nvSpPr>
        <p:spPr bwMode="auto">
          <a:xfrm>
            <a:off x="2233179" y="1666742"/>
            <a:ext cx="494046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52"/>
              <a:t>земля</a:t>
            </a:r>
          </a:p>
        </p:txBody>
      </p:sp>
      <p:sp>
        <p:nvSpPr>
          <p:cNvPr id="19482" name="TextBox 58"/>
          <p:cNvSpPr txBox="1">
            <a:spLocks noChangeArrowheads="1"/>
          </p:cNvSpPr>
          <p:nvPr/>
        </p:nvSpPr>
        <p:spPr bwMode="auto">
          <a:xfrm>
            <a:off x="2668830" y="1690026"/>
            <a:ext cx="425116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52"/>
              <a:t>слон</a:t>
            </a:r>
          </a:p>
        </p:txBody>
      </p:sp>
      <p:sp>
        <p:nvSpPr>
          <p:cNvPr id="19483" name="TextBox 59"/>
          <p:cNvSpPr txBox="1">
            <a:spLocks noChangeArrowheads="1"/>
          </p:cNvSpPr>
          <p:nvPr/>
        </p:nvSpPr>
        <p:spPr bwMode="auto">
          <a:xfrm>
            <a:off x="3187105" y="1717818"/>
            <a:ext cx="466794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52"/>
              <a:t>степь</a:t>
            </a:r>
          </a:p>
        </p:txBody>
      </p:sp>
      <p:sp>
        <p:nvSpPr>
          <p:cNvPr id="19484" name="TextBox 60"/>
          <p:cNvSpPr txBox="1">
            <a:spLocks noChangeArrowheads="1"/>
          </p:cNvSpPr>
          <p:nvPr/>
        </p:nvSpPr>
        <p:spPr bwMode="auto">
          <a:xfrm>
            <a:off x="1655566" y="1596136"/>
            <a:ext cx="631904" cy="29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662"/>
              <a:t>     Слова</a:t>
            </a:r>
          </a:p>
          <a:p>
            <a:pPr eaLnBrk="1" hangingPunct="1"/>
            <a:r>
              <a:rPr lang="ru-RU" altLang="ru-RU" sz="662"/>
              <a:t>помощники</a:t>
            </a:r>
          </a:p>
        </p:txBody>
      </p:sp>
      <p:sp>
        <p:nvSpPr>
          <p:cNvPr id="19485" name="TextBox 68"/>
          <p:cNvSpPr txBox="1">
            <a:spLocks noChangeArrowheads="1"/>
          </p:cNvSpPr>
          <p:nvPr/>
        </p:nvSpPr>
        <p:spPr bwMode="auto">
          <a:xfrm>
            <a:off x="1883907" y="2215812"/>
            <a:ext cx="149474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852"/>
          </a:p>
        </p:txBody>
      </p:sp>
      <p:sp>
        <p:nvSpPr>
          <p:cNvPr id="19486" name="TextBox 69"/>
          <p:cNvSpPr txBox="1">
            <a:spLocks noChangeArrowheads="1"/>
          </p:cNvSpPr>
          <p:nvPr/>
        </p:nvSpPr>
        <p:spPr bwMode="auto">
          <a:xfrm>
            <a:off x="1954512" y="2507999"/>
            <a:ext cx="150225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852"/>
          </a:p>
        </p:txBody>
      </p:sp>
      <p:sp>
        <p:nvSpPr>
          <p:cNvPr id="19487" name="TextBox 70"/>
          <p:cNvSpPr txBox="1">
            <a:spLocks noChangeArrowheads="1"/>
          </p:cNvSpPr>
          <p:nvPr/>
        </p:nvSpPr>
        <p:spPr bwMode="auto">
          <a:xfrm>
            <a:off x="2025118" y="2799435"/>
            <a:ext cx="150225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852"/>
          </a:p>
        </p:txBody>
      </p:sp>
      <p:sp>
        <p:nvSpPr>
          <p:cNvPr id="19488" name="TextBox 73"/>
          <p:cNvSpPr txBox="1">
            <a:spLocks noChangeArrowheads="1"/>
          </p:cNvSpPr>
          <p:nvPr/>
        </p:nvSpPr>
        <p:spPr bwMode="auto">
          <a:xfrm>
            <a:off x="1859871" y="2197034"/>
            <a:ext cx="184731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852"/>
          </a:p>
        </p:txBody>
      </p:sp>
      <p:sp>
        <p:nvSpPr>
          <p:cNvPr id="19489" name="TextBox 76"/>
          <p:cNvSpPr txBox="1">
            <a:spLocks noChangeArrowheads="1"/>
          </p:cNvSpPr>
          <p:nvPr/>
        </p:nvSpPr>
        <p:spPr bwMode="auto">
          <a:xfrm>
            <a:off x="1873391" y="1892830"/>
            <a:ext cx="170505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852"/>
          </a:p>
        </p:txBody>
      </p:sp>
      <p:sp>
        <p:nvSpPr>
          <p:cNvPr id="19490" name="TextBox 78"/>
          <p:cNvSpPr txBox="1">
            <a:spLocks noChangeArrowheads="1"/>
          </p:cNvSpPr>
          <p:nvPr/>
        </p:nvSpPr>
        <p:spPr bwMode="auto">
          <a:xfrm>
            <a:off x="1787013" y="1813211"/>
            <a:ext cx="492635" cy="32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14">
                <a:solidFill>
                  <a:srgbClr val="C00000"/>
                </a:solidFill>
              </a:rPr>
              <a:t>Р.п.</a:t>
            </a:r>
          </a:p>
        </p:txBody>
      </p:sp>
      <p:sp>
        <p:nvSpPr>
          <p:cNvPr id="19491" name="TextBox 79"/>
          <p:cNvSpPr txBox="1">
            <a:spLocks noChangeArrowheads="1"/>
          </p:cNvSpPr>
          <p:nvPr/>
        </p:nvSpPr>
        <p:spPr bwMode="auto">
          <a:xfrm>
            <a:off x="1765981" y="2184265"/>
            <a:ext cx="468398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325">
                <a:solidFill>
                  <a:srgbClr val="C00000"/>
                </a:solidFill>
              </a:rPr>
              <a:t>Д.п</a:t>
            </a:r>
            <a:r>
              <a:rPr lang="ru-RU" altLang="ru-RU" sz="852"/>
              <a:t>.</a:t>
            </a:r>
          </a:p>
        </p:txBody>
      </p:sp>
      <p:sp>
        <p:nvSpPr>
          <p:cNvPr id="19492" name="TextBox 80"/>
          <p:cNvSpPr txBox="1">
            <a:spLocks noChangeArrowheads="1"/>
          </p:cNvSpPr>
          <p:nvPr/>
        </p:nvSpPr>
        <p:spPr bwMode="auto">
          <a:xfrm>
            <a:off x="1784759" y="2507999"/>
            <a:ext cx="490840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325">
                <a:solidFill>
                  <a:srgbClr val="C00000"/>
                </a:solidFill>
              </a:rPr>
              <a:t>П.п.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2390163" y="2507999"/>
            <a:ext cx="279244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325">
                <a:solidFill>
                  <a:srgbClr val="C00000"/>
                </a:solidFill>
              </a:rPr>
              <a:t>е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2373639" y="2193278"/>
            <a:ext cx="279244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325">
                <a:solidFill>
                  <a:srgbClr val="C00000"/>
                </a:solidFill>
              </a:rPr>
              <a:t>е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2721409" y="2507999"/>
            <a:ext cx="279244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325">
                <a:solidFill>
                  <a:srgbClr val="C00000"/>
                </a:solidFill>
              </a:rPr>
              <a:t>е</a:t>
            </a:r>
          </a:p>
        </p:txBody>
      </p:sp>
      <p:sp>
        <p:nvSpPr>
          <p:cNvPr id="19496" name="TextBox 85"/>
          <p:cNvSpPr txBox="1">
            <a:spLocks noChangeArrowheads="1"/>
          </p:cNvSpPr>
          <p:nvPr/>
        </p:nvSpPr>
        <p:spPr bwMode="auto">
          <a:xfrm>
            <a:off x="2727418" y="2197034"/>
            <a:ext cx="221536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52"/>
              <a:t>-</a:t>
            </a:r>
          </a:p>
        </p:txBody>
      </p:sp>
      <p:sp>
        <p:nvSpPr>
          <p:cNvPr id="19497" name="TextBox 86"/>
          <p:cNvSpPr txBox="1">
            <a:spLocks noChangeArrowheads="1"/>
          </p:cNvSpPr>
          <p:nvPr/>
        </p:nvSpPr>
        <p:spPr bwMode="auto">
          <a:xfrm>
            <a:off x="2743943" y="1895083"/>
            <a:ext cx="221536" cy="22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52"/>
              <a:t>-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242713" y="2029851"/>
            <a:ext cx="355972" cy="441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71" dirty="0">
                <a:solidFill>
                  <a:srgbClr val="C00000"/>
                </a:solidFill>
                <a:latin typeface="Arial" charset="0"/>
                <a:cs typeface="Arial" charset="0"/>
              </a:rPr>
              <a:t>И</a:t>
            </a:r>
          </a:p>
        </p:txBody>
      </p:sp>
      <p:sp>
        <p:nvSpPr>
          <p:cNvPr id="19499" name="TextBox 92"/>
          <p:cNvSpPr txBox="1">
            <a:spLocks noChangeArrowheads="1"/>
          </p:cNvSpPr>
          <p:nvPr/>
        </p:nvSpPr>
        <p:spPr bwMode="auto">
          <a:xfrm>
            <a:off x="520700" y="2819340"/>
            <a:ext cx="45177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rgbClr val="C00000"/>
                </a:solidFill>
              </a:rPr>
              <a:t>Здесь живут самые капризные падежи</a:t>
            </a:r>
          </a:p>
        </p:txBody>
      </p:sp>
      <p:pic>
        <p:nvPicPr>
          <p:cNvPr id="195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11" y="940372"/>
            <a:ext cx="460369" cy="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8" y="1053827"/>
            <a:ext cx="625562" cy="5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60" y="891208"/>
            <a:ext cx="445414" cy="5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3" name="Picture 47" descr="D:\клипарт\падежи\родит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7" y="1596136"/>
            <a:ext cx="799865" cy="11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4" name="Picture 48" descr="D:\клипарт\падежи\датель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250" y="1886820"/>
            <a:ext cx="856827" cy="12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5" name="Picture 49" descr="D:\клипарт\падежи\предло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40" y="860425"/>
            <a:ext cx="866557" cy="113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0700" y="115448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-Е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-И </a:t>
            </a:r>
            <a:r>
              <a:rPr lang="ru-RU" dirty="0">
                <a:solidFill>
                  <a:schemeClr val="bg1"/>
                </a:solidFill>
              </a:rPr>
              <a:t>в окончаниях </a:t>
            </a:r>
            <a:r>
              <a:rPr lang="ru-RU" dirty="0" smtClean="0">
                <a:solidFill>
                  <a:schemeClr val="bg1"/>
                </a:solidFill>
              </a:rPr>
              <a:t>имён </a:t>
            </a:r>
            <a:r>
              <a:rPr lang="ru-RU" dirty="0">
                <a:solidFill>
                  <a:schemeClr val="bg1"/>
                </a:solidFill>
              </a:rPr>
              <a:t>существительных </a:t>
            </a:r>
          </a:p>
        </p:txBody>
      </p:sp>
    </p:spTree>
    <p:extLst>
      <p:ext uri="{BB962C8B-B14F-4D97-AF65-F5344CB8AC3E}">
        <p14:creationId xmlns:p14="http://schemas.microsoft.com/office/powerpoint/2010/main" val="40282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5" grpId="0"/>
      <p:bldP spid="8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4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5"/>
            <a:ext cx="5134621" cy="337066"/>
          </a:xfrm>
        </p:spPr>
        <p:txBody>
          <a:bodyPr/>
          <a:lstStyle/>
          <a:p>
            <a:r>
              <a:rPr lang="ru-RU" b="1" dirty="0"/>
              <a:t>Прочитайте текст, спишите его, вставив нужные окончания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9700" y="741234"/>
            <a:ext cx="5486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Земля – единственная планета в Солнечной системе, на которой есть жизнь. Из космос.. Земля выглядит как бело-голубой шар. Большую часть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Земл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.. занимают мор.. и океаны. Над мор.. и океан.. плывут облака, насыщенные влаг.. 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нам хотелось бы, чтобы Земля была не единственной обитаемой планет.. во Вселенной, но пока учёные не обнаружили на других планет.. никаких признак..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жизн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.. .</a:t>
            </a:r>
          </a:p>
        </p:txBody>
      </p:sp>
    </p:spTree>
    <p:extLst>
      <p:ext uri="{BB962C8B-B14F-4D97-AF65-F5344CB8AC3E}">
        <p14:creationId xmlns:p14="http://schemas.microsoft.com/office/powerpoint/2010/main" val="37252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1" y="130675"/>
            <a:ext cx="5109210" cy="31547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Проверьте!</a:t>
            </a:r>
            <a:endParaRPr lang="ru-RU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9700" y="593647"/>
            <a:ext cx="5486400" cy="2476578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Земля – единственная планета в Солнечной системе, на которой есть жизнь. Из космос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Земля выглядит как бело-голубой шар. Большую часть Земл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занимают мор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океаны. Над мор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океан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плывут облака, насыщенные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влаг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Живые существ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появились на Земл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потому, что на ней есть вода. Всем нам хотелось бы, чтобы Земля была не единственной обитаемой планет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во Вселенной, но пока учёные не обнаружили на других планет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никаких признак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жизн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7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" y="174625"/>
            <a:ext cx="5626100" cy="30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6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5134621" cy="445532"/>
          </a:xfrm>
        </p:spPr>
        <p:txBody>
          <a:bodyPr/>
          <a:lstStyle/>
          <a:p>
            <a:r>
              <a:rPr lang="ru-RU" b="1" dirty="0"/>
              <a:t>Просклоняйте существительные армия, земля. В каких падежах их окончания различаются?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445201"/>
              </p:ext>
            </p:extLst>
          </p:nvPr>
        </p:nvGraphicFramePr>
        <p:xfrm>
          <a:off x="901699" y="936627"/>
          <a:ext cx="382893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600">
                  <a:extLst>
                    <a:ext uri="{9D8B030D-6E8A-4147-A177-3AD203B41FA5}">
                      <a16:colId xmlns:a16="http://schemas.microsoft.com/office/drawing/2014/main" xmlns="" val="807945429"/>
                    </a:ext>
                  </a:extLst>
                </a:gridCol>
                <a:gridCol w="1684732">
                  <a:extLst>
                    <a:ext uri="{9D8B030D-6E8A-4147-A177-3AD203B41FA5}">
                      <a16:colId xmlns:a16="http://schemas.microsoft.com/office/drawing/2014/main" xmlns="" val="2307570646"/>
                    </a:ext>
                  </a:extLst>
                </a:gridCol>
                <a:gridCol w="1550605">
                  <a:extLst>
                    <a:ext uri="{9D8B030D-6E8A-4147-A177-3AD203B41FA5}">
                      <a16:colId xmlns:a16="http://schemas.microsoft.com/office/drawing/2014/main" xmlns="" val="3048905313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армия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земля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809674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армии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земли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959410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армие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земле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232889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армию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землю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7929667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dirty="0" smtClean="0"/>
                        <a:t>Т.п.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армией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землёй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9393497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 армии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 земле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9247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4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9 (стр.36)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3263900" y="708025"/>
            <a:ext cx="2362200" cy="2154436"/>
          </a:xfrm>
        </p:spPr>
        <p:txBody>
          <a:bodyPr/>
          <a:lstStyle/>
          <a:p>
            <a:r>
              <a:rPr lang="ru-RU" sz="2000" dirty="0"/>
              <a:t>Наше Солнце – член огромного семейства галактики под названием Млечный путь. </a:t>
            </a:r>
          </a:p>
        </p:txBody>
      </p:sp>
      <p:pic>
        <p:nvPicPr>
          <p:cNvPr id="8194" name="Picture 2" descr="Земля звезды солнце Космос - обои на телефон бесплат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08595"/>
            <a:ext cx="2743199" cy="215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945684"/>
              </p:ext>
            </p:extLst>
          </p:nvPr>
        </p:nvGraphicFramePr>
        <p:xfrm>
          <a:off x="139700" y="555625"/>
          <a:ext cx="54863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549">
                  <a:extLst>
                    <a:ext uri="{9D8B030D-6E8A-4147-A177-3AD203B41FA5}">
                      <a16:colId xmlns:a16="http://schemas.microsoft.com/office/drawing/2014/main" xmlns="" val="1571450920"/>
                    </a:ext>
                  </a:extLst>
                </a:gridCol>
                <a:gridCol w="1651051">
                  <a:extLst>
                    <a:ext uri="{9D8B030D-6E8A-4147-A177-3AD203B41FA5}">
                      <a16:colId xmlns:a16="http://schemas.microsoft.com/office/drawing/2014/main" xmlns="" val="1019530345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591191130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xmlns="" val="2375139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Падежи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uz-Latn-U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uz-Latn-U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3211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красител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ь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веществ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нефть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1543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красител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веществ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270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красител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веществ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2803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краситель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веществ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нефть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7932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Т.п.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красител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ем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веществ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нефть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9606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красител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веществ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нефт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0189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2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3" y="708025"/>
            <a:ext cx="1972548" cy="2154436"/>
          </a:xfrm>
        </p:spPr>
        <p:txBody>
          <a:bodyPr/>
          <a:lstStyle/>
          <a:p>
            <a:r>
              <a:rPr lang="ru-RU" sz="2000" dirty="0"/>
              <a:t>В галактике таких звёзд, как Солнце, – миллиарды, их не меньше, чем песчинок в пустыне. </a:t>
            </a:r>
          </a:p>
        </p:txBody>
      </p:sp>
      <p:pic>
        <p:nvPicPr>
          <p:cNvPr id="9218" name="Picture 2" descr="Пин от пользователя Svetlana на доске ГИФ | Галактики, Картинки галактики,  Астрономия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708025"/>
            <a:ext cx="268013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2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357" y="578071"/>
            <a:ext cx="2734548" cy="4443651"/>
          </a:xfrm>
        </p:spPr>
        <p:txBody>
          <a:bodyPr/>
          <a:lstStyle/>
          <a:p>
            <a:r>
              <a:rPr lang="ru-RU" sz="1800" dirty="0"/>
              <a:t>Своё название наша галактика получила потому, что с Земли на ночном небе она выглядит, как дорожка пролитого молока. Таких галактик, как Млечный путь, во Вселенной миллиарды. </a:t>
            </a:r>
          </a:p>
          <a:p>
            <a:endParaRPr lang="ru-RU" dirty="0"/>
          </a:p>
        </p:txBody>
      </p:sp>
      <p:sp>
        <p:nvSpPr>
          <p:cNvPr id="4" name="AutoShape 2" descr="Млечный путь 3D | Пикаб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Млечный путь 3D | Пикаб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Астрономы докладывают, что им удалось найти спирали «темной стороны»  Галакти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17" y="741234"/>
            <a:ext cx="23463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784225"/>
            <a:ext cx="2590800" cy="2492990"/>
          </a:xfrm>
        </p:spPr>
        <p:txBody>
          <a:bodyPr/>
          <a:lstStyle/>
          <a:p>
            <a:r>
              <a:rPr lang="ru-RU" sz="1800" dirty="0"/>
              <a:t>Вселенная – это Земля с её обитателями, горами, морями, космос с миллиардами звёзд в миллиардах галактик, даже пустое пространство между ними.</a:t>
            </a:r>
          </a:p>
          <a:p>
            <a:endParaRPr lang="ru-RU" sz="1800" dirty="0"/>
          </a:p>
        </p:txBody>
      </p:sp>
      <p:pic>
        <p:nvPicPr>
          <p:cNvPr id="2050" name="Picture 2" descr="Как Вселенная доказывает существование Бога? | Имрей Ноа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741233"/>
            <a:ext cx="2468863" cy="202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969770"/>
          </a:xfrm>
        </p:spPr>
        <p:txBody>
          <a:bodyPr/>
          <a:lstStyle/>
          <a:p>
            <a:r>
              <a:rPr lang="ru-RU" sz="1600" dirty="0"/>
              <a:t>Человек неразрывно связан с природой. Несмотря на все научные достижения, люди не могут жить вне природы, которая была и остается источником жизни для всех живых существ.</a:t>
            </a:r>
          </a:p>
        </p:txBody>
      </p:sp>
      <p:pic>
        <p:nvPicPr>
          <p:cNvPr id="7170" name="Picture 2" descr="Берегите землю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96" y="631825"/>
            <a:ext cx="2629579" cy="212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76999"/>
          </a:xfrm>
        </p:spPr>
        <p:txBody>
          <a:bodyPr/>
          <a:lstStyle/>
          <a:p>
            <a:r>
              <a:rPr lang="ru-RU" sz="1800" dirty="0" smtClean="0"/>
              <a:t>Задание для самостоятельного выполнения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0752" y="708025"/>
            <a:ext cx="5249148" cy="1138773"/>
          </a:xfrm>
        </p:spPr>
        <p:txBody>
          <a:bodyPr/>
          <a:lstStyle/>
          <a:p>
            <a:pPr algn="ctr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Упражнения 7,8. стр.35</a:t>
            </a:r>
          </a:p>
          <a:p>
            <a:pPr algn="ctr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Просклоняйте слова </a:t>
            </a:r>
          </a:p>
          <a:p>
            <a:pPr algn="ctr"/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Планетарий, галактика, путь.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800" dirty="0"/>
          </a:p>
        </p:txBody>
      </p:sp>
      <p:pic>
        <p:nvPicPr>
          <p:cNvPr id="6146" name="Picture 2" descr="Гиф анимация Космос - планета крутится в светящемся ореол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99" y="1622425"/>
            <a:ext cx="1905000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Склонение существительных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555625"/>
            <a:ext cx="5486400" cy="18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98425"/>
            <a:ext cx="5486399" cy="609600"/>
          </a:xfrm>
        </p:spPr>
        <p:txBody>
          <a:bodyPr>
            <a:noAutofit/>
          </a:bodyPr>
          <a:lstStyle/>
          <a:p>
            <a:r>
              <a:rPr lang="ru-RU" sz="1600" dirty="0"/>
              <a:t>Определить падеж </a:t>
            </a:r>
            <a:r>
              <a:rPr lang="ru-RU" sz="1600" dirty="0" smtClean="0"/>
              <a:t> </a:t>
            </a:r>
            <a:r>
              <a:rPr lang="ru-RU" sz="1600" dirty="0"/>
              <a:t>помогут вспомогательные слова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68300" y="860424"/>
            <a:ext cx="5029200" cy="182880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Именительный - 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Кто?       Что?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Родительный –    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Кого?      Чего?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Дательный -      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дать           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Кому?     Чему? 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Винительный -   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вижу 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Кого?       Что?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Творительный –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доволен 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Кем?        Чем?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Предложный - 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говорить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О ком?    О чём?</a:t>
            </a:r>
          </a:p>
        </p:txBody>
      </p:sp>
    </p:spTree>
    <p:extLst>
      <p:ext uri="{BB962C8B-B14F-4D97-AF65-F5344CB8AC3E}">
        <p14:creationId xmlns:p14="http://schemas.microsoft.com/office/powerpoint/2010/main" val="40976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399" y="173468"/>
            <a:ext cx="4973003" cy="315471"/>
          </a:xfrm>
        </p:spPr>
        <p:txBody>
          <a:bodyPr/>
          <a:lstStyle/>
          <a:p>
            <a:pPr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Три склонения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96399" y="587669"/>
            <a:ext cx="4973003" cy="2471057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1513" b="1" dirty="0" smtClean="0"/>
              <a:t>I. </a:t>
            </a:r>
            <a:r>
              <a:rPr lang="ru-RU" sz="1513" b="1" dirty="0"/>
              <a:t>склонение </a:t>
            </a:r>
            <a:r>
              <a:rPr lang="ru-RU" sz="1513" dirty="0"/>
              <a:t>– имена существительные </a:t>
            </a:r>
            <a:r>
              <a:rPr lang="ru-RU" sz="1513" b="1" dirty="0"/>
              <a:t>женского и мужского рода  </a:t>
            </a:r>
            <a:r>
              <a:rPr lang="ru-RU" sz="1513" dirty="0"/>
              <a:t>с окончаниями </a:t>
            </a:r>
            <a:r>
              <a:rPr lang="ru-RU" sz="1513" b="1" i="1" dirty="0">
                <a:solidFill>
                  <a:srgbClr val="C00000"/>
                </a:solidFill>
              </a:rPr>
              <a:t>-а, -я</a:t>
            </a:r>
            <a:r>
              <a:rPr lang="ru-RU" sz="1513" b="1" i="1" dirty="0"/>
              <a:t>:</a:t>
            </a:r>
          </a:p>
          <a:p>
            <a:pPr algn="ctr">
              <a:buNone/>
            </a:pPr>
            <a:r>
              <a:rPr lang="ru-RU" sz="1513" i="1" dirty="0">
                <a:solidFill>
                  <a:srgbClr val="002060"/>
                </a:solidFill>
              </a:rPr>
              <a:t>                              страна, земля, дедушка.</a:t>
            </a:r>
          </a:p>
          <a:p>
            <a:pPr algn="ctr"/>
            <a:r>
              <a:rPr lang="ru-RU" sz="1513" b="1" dirty="0" smtClean="0"/>
              <a:t>II. </a:t>
            </a:r>
            <a:r>
              <a:rPr lang="ru-RU" sz="1513" b="1" dirty="0"/>
              <a:t>склонение – </a:t>
            </a:r>
            <a:r>
              <a:rPr lang="ru-RU" sz="1513" dirty="0"/>
              <a:t>имена существительные </a:t>
            </a:r>
            <a:r>
              <a:rPr lang="ru-RU" sz="1513" b="1" dirty="0"/>
              <a:t>мужского рода </a:t>
            </a:r>
            <a:r>
              <a:rPr lang="ru-RU" sz="1513" dirty="0"/>
              <a:t>с нулевым окончанием и </a:t>
            </a:r>
            <a:r>
              <a:rPr lang="ru-RU" sz="1513" b="1" dirty="0"/>
              <a:t>среднего рода </a:t>
            </a:r>
            <a:r>
              <a:rPr lang="ru-RU" sz="1513" dirty="0"/>
              <a:t>с окончаниями </a:t>
            </a:r>
            <a:r>
              <a:rPr lang="ru-RU" sz="1513" b="1" i="1" dirty="0">
                <a:solidFill>
                  <a:srgbClr val="C00000"/>
                </a:solidFill>
              </a:rPr>
              <a:t>-о/-ё, -е</a:t>
            </a:r>
            <a:r>
              <a:rPr lang="ru-RU" sz="1513" b="1" i="1" dirty="0"/>
              <a:t>:</a:t>
            </a:r>
          </a:p>
          <a:p>
            <a:pPr algn="ctr">
              <a:buNone/>
            </a:pPr>
            <a:r>
              <a:rPr lang="ru-RU" sz="1513" i="1" dirty="0"/>
              <a:t>                             </a:t>
            </a:r>
            <a:r>
              <a:rPr lang="ru-RU" sz="1513" i="1" dirty="0">
                <a:solidFill>
                  <a:srgbClr val="002060"/>
                </a:solidFill>
              </a:rPr>
              <a:t>отец, день, отечество, солнце</a:t>
            </a:r>
            <a:r>
              <a:rPr lang="ru-RU" sz="1513" i="1" dirty="0"/>
              <a:t>.</a:t>
            </a:r>
          </a:p>
          <a:p>
            <a:pPr algn="ctr"/>
            <a:r>
              <a:rPr lang="ru-RU" sz="1513" b="1" dirty="0" smtClean="0"/>
              <a:t>III. </a:t>
            </a:r>
            <a:r>
              <a:rPr lang="ru-RU" sz="1513" b="1" dirty="0"/>
              <a:t>склонение – </a:t>
            </a:r>
            <a:r>
              <a:rPr lang="ru-RU" sz="1513" dirty="0"/>
              <a:t>имена существительные </a:t>
            </a:r>
            <a:r>
              <a:rPr lang="ru-RU" sz="1513" b="1" dirty="0"/>
              <a:t>женского рода </a:t>
            </a:r>
            <a:r>
              <a:rPr lang="ru-RU" sz="1513" dirty="0"/>
              <a:t>с </a:t>
            </a:r>
            <a:r>
              <a:rPr lang="ru-RU" sz="1513" b="1" i="1" dirty="0" err="1">
                <a:solidFill>
                  <a:srgbClr val="C00000"/>
                </a:solidFill>
              </a:rPr>
              <a:t>ь</a:t>
            </a:r>
            <a:r>
              <a:rPr lang="ru-RU" sz="1513" b="1" i="1" dirty="0">
                <a:solidFill>
                  <a:srgbClr val="C00000"/>
                </a:solidFill>
              </a:rPr>
              <a:t> </a:t>
            </a:r>
            <a:r>
              <a:rPr lang="ru-RU" sz="1513" dirty="0"/>
              <a:t>на конце:</a:t>
            </a:r>
          </a:p>
          <a:p>
            <a:pPr algn="ctr">
              <a:buNone/>
            </a:pPr>
            <a:r>
              <a:rPr lang="ru-RU" sz="1513" i="1" dirty="0">
                <a:solidFill>
                  <a:srgbClr val="002060"/>
                </a:solidFill>
              </a:rPr>
              <a:t>                             жизнь, степь, лошадь.</a:t>
            </a:r>
            <a:endParaRPr lang="ru-RU" sz="1513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41248" y="89384"/>
            <a:ext cx="3893820" cy="30645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555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Склонение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94851"/>
              </p:ext>
            </p:extLst>
          </p:nvPr>
        </p:nvGraphicFramePr>
        <p:xfrm>
          <a:off x="444500" y="555626"/>
          <a:ext cx="4724400" cy="25931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22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2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22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5838"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склонение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склонение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склонение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266" marR="43266" marT="21638" marB="2163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83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м.р.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ж.р.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м.р.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ср.р.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ж.р.</a:t>
                      </a:r>
                    </a:p>
                  </a:txBody>
                  <a:tcPr marL="43266" marR="43266" marT="21638" marB="2163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94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Окончание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 (-я)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    , -о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(-е)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-     </a:t>
                      </a:r>
                    </a:p>
                  </a:txBody>
                  <a:tcPr marL="43266" marR="43266" marT="21638" marB="2163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95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Примеры 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кошк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юнош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дяд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мяч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дело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мышь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дочь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ночь</a:t>
                      </a:r>
                    </a:p>
                  </a:txBody>
                  <a:tcPr marL="43266" marR="43266" marT="21638" marB="216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35300" y="1852209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6" name="Прямоугольник 5"/>
          <p:cNvSpPr/>
          <p:nvPr/>
        </p:nvSpPr>
        <p:spPr>
          <a:xfrm>
            <a:off x="4483100" y="1859638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7" name="Прямоугольник 6"/>
          <p:cNvSpPr/>
          <p:nvPr/>
        </p:nvSpPr>
        <p:spPr>
          <a:xfrm>
            <a:off x="3644900" y="2334242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8" name="Прямоугольник 7"/>
          <p:cNvSpPr/>
          <p:nvPr/>
        </p:nvSpPr>
        <p:spPr>
          <a:xfrm>
            <a:off x="4920319" y="2365942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9" name="Прямоугольник 8"/>
          <p:cNvSpPr/>
          <p:nvPr/>
        </p:nvSpPr>
        <p:spPr>
          <a:xfrm>
            <a:off x="4835066" y="2552222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10" name="Прямоугольник 9"/>
          <p:cNvSpPr/>
          <p:nvPr/>
        </p:nvSpPr>
        <p:spPr>
          <a:xfrm>
            <a:off x="4835068" y="2791831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</p:spTree>
    <p:extLst>
      <p:ext uri="{BB962C8B-B14F-4D97-AF65-F5344CB8AC3E}">
        <p14:creationId xmlns:p14="http://schemas.microsoft.com/office/powerpoint/2010/main" val="3958030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Разносклоняемые существительные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746315"/>
            <a:ext cx="2580513" cy="1908215"/>
          </a:xfrm>
        </p:spPr>
        <p:txBody>
          <a:bodyPr/>
          <a:lstStyle/>
          <a:p>
            <a:r>
              <a:rPr lang="ru-RU" sz="1600" dirty="0"/>
              <a:t>Самой маленькой </a:t>
            </a:r>
            <a:r>
              <a:rPr lang="ru-RU" sz="1600" dirty="0" smtClean="0"/>
              <a:t>группой </a:t>
            </a:r>
            <a:r>
              <a:rPr lang="ru-RU" sz="1600" dirty="0"/>
              <a:t>являются разносклоняемые </a:t>
            </a:r>
            <a:r>
              <a:rPr lang="ru-RU" sz="1600" dirty="0" smtClean="0"/>
              <a:t>существительные</a:t>
            </a:r>
            <a:r>
              <a:rPr lang="ru-RU" sz="1600" dirty="0"/>
              <a:t> </a:t>
            </a:r>
            <a:r>
              <a:rPr lang="ru-RU" sz="1600" dirty="0" smtClean="0"/>
              <a:t>– </a:t>
            </a:r>
            <a:r>
              <a:rPr lang="ru-RU" sz="1600" dirty="0"/>
              <a:t>всего 12 </a:t>
            </a:r>
            <a:r>
              <a:rPr lang="ru-RU" sz="1600" dirty="0" smtClean="0"/>
              <a:t>слов. Это </a:t>
            </a:r>
            <a:r>
              <a:rPr lang="ru-RU" sz="1600" dirty="0"/>
              <a:t>десять слов на –</a:t>
            </a:r>
            <a:r>
              <a:rPr lang="ru-RU" sz="1600" dirty="0" err="1"/>
              <a:t>мя</a:t>
            </a:r>
            <a:r>
              <a:rPr lang="ru-RU" sz="1600" dirty="0"/>
              <a:t>, слова </a:t>
            </a:r>
            <a:r>
              <a:rPr lang="ru-RU" sz="1600" b="1" dirty="0"/>
              <a:t>путь и дитя</a:t>
            </a:r>
            <a:r>
              <a:rPr lang="ru-RU" sz="1600" dirty="0"/>
              <a:t>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1723549"/>
          </a:xfrm>
        </p:spPr>
        <p:txBody>
          <a:bodyPr/>
          <a:lstStyle/>
          <a:p>
            <a:r>
              <a:rPr lang="ru-RU" sz="1600" dirty="0" smtClean="0"/>
              <a:t>Имя , бремя, темя, племя, знамя, вымя, семя, время, пламя, стремя,</a:t>
            </a:r>
          </a:p>
          <a:p>
            <a:r>
              <a:rPr lang="ru-RU" sz="1600" dirty="0" smtClean="0"/>
              <a:t>дитя- слова среднего рода</a:t>
            </a:r>
          </a:p>
          <a:p>
            <a:endParaRPr lang="ru-RU" sz="1600" dirty="0"/>
          </a:p>
          <a:p>
            <a:r>
              <a:rPr lang="ru-RU" sz="1600" dirty="0" smtClean="0"/>
              <a:t>Путь- мужского рода.</a:t>
            </a:r>
            <a:endParaRPr lang="ru-RU" sz="1600" dirty="0"/>
          </a:p>
        </p:txBody>
      </p:sp>
      <p:pic>
        <p:nvPicPr>
          <p:cNvPr id="5122" name="Picture 2" descr="Разносклоняемые существительные - 10116-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26828" r="7601" b="6505"/>
          <a:stretch/>
        </p:blipFill>
        <p:spPr bwMode="auto">
          <a:xfrm>
            <a:off x="2908998" y="713676"/>
            <a:ext cx="26289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1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Что такое разносклоняемые существительные, примеры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5800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900" y="102424"/>
            <a:ext cx="4868147" cy="315471"/>
          </a:xfrm>
        </p:spPr>
        <p:txBody>
          <a:bodyPr/>
          <a:lstStyle/>
          <a:p>
            <a:r>
              <a:rPr lang="ru-RU" dirty="0" smtClean="0"/>
              <a:t>Несклоняемые </a:t>
            </a:r>
            <a:r>
              <a:rPr lang="ru-RU" dirty="0" err="1" smtClean="0"/>
              <a:t>существителные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5410200" cy="2954655"/>
          </a:xfrm>
        </p:spPr>
        <p:txBody>
          <a:bodyPr/>
          <a:lstStyle/>
          <a:p>
            <a:r>
              <a:rPr lang="ru-RU" sz="1600" b="1" i="1" dirty="0"/>
              <a:t>Первая группа</a:t>
            </a:r>
            <a:r>
              <a:rPr lang="ru-RU" sz="1600" dirty="0"/>
              <a:t>: существительные иноязычного происхождения с конечными гласными -о, -е, -у, -ю, -и. Например: шоссе, такси, меню.</a:t>
            </a:r>
          </a:p>
          <a:p>
            <a:r>
              <a:rPr lang="ru-RU" sz="1600" b="1" i="1" dirty="0"/>
              <a:t>Вторая группа</a:t>
            </a:r>
            <a:r>
              <a:rPr lang="ru-RU" sz="1600" b="1" dirty="0"/>
              <a:t>: </a:t>
            </a:r>
            <a:r>
              <a:rPr lang="ru-RU" sz="1600" dirty="0"/>
              <a:t>русские и украинские фамилии на –о, -их (-ых): Шевченко, Долгих.</a:t>
            </a:r>
          </a:p>
          <a:p>
            <a:r>
              <a:rPr lang="ru-RU" sz="1600" b="1" i="1" dirty="0"/>
              <a:t>Третья группа</a:t>
            </a:r>
            <a:r>
              <a:rPr lang="ru-RU" sz="1600" b="1" dirty="0"/>
              <a:t>: </a:t>
            </a:r>
            <a:r>
              <a:rPr lang="ru-RU" sz="1600" dirty="0"/>
              <a:t>аббревиатуры на гласный и с опорным словом среднего и женского рода: СМИ, ООН</a:t>
            </a:r>
            <a:r>
              <a:rPr lang="ru-RU" sz="1600" dirty="0" smtClean="0"/>
              <a:t>.</a:t>
            </a:r>
          </a:p>
          <a:p>
            <a:r>
              <a:rPr lang="ru-RU" b="1" i="1" dirty="0" smtClean="0"/>
              <a:t> </a:t>
            </a:r>
            <a:r>
              <a:rPr lang="ru-RU" sz="1600" b="1" i="1" dirty="0"/>
              <a:t>Четвёртая группа</a:t>
            </a:r>
            <a:r>
              <a:rPr lang="ru-RU" sz="1600" b="1" dirty="0"/>
              <a:t>: </a:t>
            </a:r>
            <a:r>
              <a:rPr lang="ru-RU" sz="1600" dirty="0"/>
              <a:t>иноязычные сущ., обозначающие лиц женского пола и оканчивающиеся на согласный: </a:t>
            </a:r>
            <a:r>
              <a:rPr lang="ru-RU" sz="1600" dirty="0" err="1" smtClean="0"/>
              <a:t>Сарвиноз</a:t>
            </a:r>
            <a:r>
              <a:rPr lang="ru-RU" sz="1600" dirty="0" smtClean="0"/>
              <a:t>, </a:t>
            </a:r>
            <a:r>
              <a:rPr lang="ru-RU" sz="1600" dirty="0" err="1" smtClean="0"/>
              <a:t>Инобат</a:t>
            </a:r>
            <a:r>
              <a:rPr lang="ru-RU" sz="1600" dirty="0" smtClean="0"/>
              <a:t>, Рано, </a:t>
            </a:r>
            <a:r>
              <a:rPr lang="ru-RU" sz="1600" dirty="0" err="1" smtClean="0"/>
              <a:t>Мухтарам</a:t>
            </a:r>
            <a:r>
              <a:rPr lang="ru-RU" sz="1600" dirty="0" smtClean="0"/>
              <a:t>.</a:t>
            </a:r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4833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</TotalTime>
  <Words>963</Words>
  <Application>Microsoft Office PowerPoint</Application>
  <PresentationFormat>Произвольный</PresentationFormat>
  <Paragraphs>210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Русский язык </vt:lpstr>
      <vt:lpstr>Презентация PowerPoint</vt:lpstr>
      <vt:lpstr>Склонение существительных</vt:lpstr>
      <vt:lpstr>Определить падеж  помогут вспомогательные слова</vt:lpstr>
      <vt:lpstr>Три склонения</vt:lpstr>
      <vt:lpstr>Презентация PowerPoint</vt:lpstr>
      <vt:lpstr>Разносклоняемые существительные</vt:lpstr>
      <vt:lpstr>Презентация PowerPoint</vt:lpstr>
      <vt:lpstr>Несклоняемые существителные</vt:lpstr>
      <vt:lpstr>Упражнение 2 </vt:lpstr>
      <vt:lpstr>Презентация PowerPoint</vt:lpstr>
      <vt:lpstr>Просклоняйте существительные</vt:lpstr>
      <vt:lpstr>Проверьте!</vt:lpstr>
      <vt:lpstr>Трудности падежных окончаний</vt:lpstr>
      <vt:lpstr>Упражнение 4</vt:lpstr>
      <vt:lpstr>Проверьте!</vt:lpstr>
      <vt:lpstr>Презентация PowerPoint</vt:lpstr>
      <vt:lpstr>Упражнение 6</vt:lpstr>
      <vt:lpstr>Упражнение 9 (стр.36)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для самостоятельного выполнения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Учетная запись Майкрософт</cp:lastModifiedBy>
  <cp:revision>75</cp:revision>
  <dcterms:created xsi:type="dcterms:W3CDTF">2020-04-13T08:06:06Z</dcterms:created>
  <dcterms:modified xsi:type="dcterms:W3CDTF">2020-11-10T09:28:48Z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