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sldIdLst>
    <p:sldId id="362" r:id="rId2"/>
    <p:sldId id="361" r:id="rId3"/>
    <p:sldId id="510" r:id="rId4"/>
    <p:sldId id="511" r:id="rId5"/>
    <p:sldId id="537" r:id="rId6"/>
    <p:sldId id="490" r:id="rId7"/>
    <p:sldId id="538" r:id="rId8"/>
    <p:sldId id="512" r:id="rId9"/>
    <p:sldId id="513" r:id="rId10"/>
    <p:sldId id="539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6" r:id="rId23"/>
    <p:sldId id="527" r:id="rId24"/>
    <p:sldId id="525" r:id="rId25"/>
    <p:sldId id="536" r:id="rId26"/>
    <p:sldId id="528" r:id="rId27"/>
    <p:sldId id="529" r:id="rId28"/>
    <p:sldId id="530" r:id="rId29"/>
    <p:sldId id="534" r:id="rId30"/>
    <p:sldId id="531" r:id="rId31"/>
    <p:sldId id="532" r:id="rId32"/>
    <p:sldId id="533" r:id="rId33"/>
    <p:sldId id="492" r:id="rId34"/>
    <p:sldId id="535" r:id="rId35"/>
    <p:sldId id="540" r:id="rId36"/>
    <p:sldId id="541" r:id="rId37"/>
    <p:sldId id="542" r:id="rId38"/>
    <p:sldId id="481" r:id="rId39"/>
    <p:sldId id="480" r:id="rId40"/>
    <p:sldId id="543" r:id="rId41"/>
    <p:sldId id="544" r:id="rId42"/>
    <p:sldId id="545" r:id="rId43"/>
    <p:sldId id="549" r:id="rId44"/>
    <p:sldId id="546" r:id="rId45"/>
    <p:sldId id="547" r:id="rId46"/>
    <p:sldId id="548" r:id="rId47"/>
    <p:sldId id="550" r:id="rId48"/>
    <p:sldId id="551" r:id="rId49"/>
    <p:sldId id="552" r:id="rId50"/>
    <p:sldId id="553" r:id="rId51"/>
    <p:sldId id="554" r:id="rId52"/>
    <p:sldId id="555" r:id="rId53"/>
    <p:sldId id="556" r:id="rId54"/>
    <p:sldId id="557" r:id="rId55"/>
    <p:sldId id="558" r:id="rId56"/>
    <p:sldId id="567" r:id="rId57"/>
    <p:sldId id="559" r:id="rId58"/>
    <p:sldId id="560" r:id="rId59"/>
    <p:sldId id="561" r:id="rId60"/>
    <p:sldId id="562" r:id="rId61"/>
    <p:sldId id="563" r:id="rId62"/>
    <p:sldId id="564" r:id="rId63"/>
    <p:sldId id="565" r:id="rId64"/>
    <p:sldId id="566" r:id="rId65"/>
    <p:sldId id="569" r:id="rId66"/>
    <p:sldId id="568" r:id="rId6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02C304-F7EA-42D2-99C5-31CA1B2C74F8}">
          <p14:sldIdLst>
            <p14:sldId id="362"/>
            <p14:sldId id="361"/>
            <p14:sldId id="510"/>
            <p14:sldId id="511"/>
            <p14:sldId id="537"/>
            <p14:sldId id="490"/>
            <p14:sldId id="538"/>
            <p14:sldId id="512"/>
            <p14:sldId id="513"/>
            <p14:sldId id="539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6"/>
            <p14:sldId id="527"/>
            <p14:sldId id="525"/>
            <p14:sldId id="536"/>
            <p14:sldId id="528"/>
            <p14:sldId id="529"/>
            <p14:sldId id="530"/>
            <p14:sldId id="534"/>
            <p14:sldId id="531"/>
            <p14:sldId id="532"/>
            <p14:sldId id="533"/>
            <p14:sldId id="492"/>
            <p14:sldId id="535"/>
            <p14:sldId id="540"/>
            <p14:sldId id="541"/>
            <p14:sldId id="542"/>
            <p14:sldId id="481"/>
            <p14:sldId id="480"/>
            <p14:sldId id="543"/>
            <p14:sldId id="544"/>
            <p14:sldId id="545"/>
            <p14:sldId id="549"/>
            <p14:sldId id="546"/>
            <p14:sldId id="547"/>
            <p14:sldId id="548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67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9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545A-84DD-4685-A842-F803970CC266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4192-897D-4DDB-A9B9-9FCFB55F6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4" name="TextBox 3"/>
          <p:cNvSpPr txBox="1"/>
          <p:nvPr/>
        </p:nvSpPr>
        <p:spPr>
          <a:xfrm>
            <a:off x="735095" y="1531555"/>
            <a:ext cx="252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глаголов</a:t>
            </a:r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Изменение глагола по лицам и числам 4 клас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20" y="1054327"/>
            <a:ext cx="2163776" cy="18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pic>
        <p:nvPicPr>
          <p:cNvPr id="3074" name="Picture 2" descr="Как пишется правильно, &quot;будеш&quot; или &quot;будешь&quot;, с мягким знаком или без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r="2443" b="21361"/>
          <a:stretch/>
        </p:blipFill>
        <p:spPr bwMode="auto">
          <a:xfrm>
            <a:off x="110591" y="542305"/>
            <a:ext cx="55446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1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Спряжение глаголов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881" y="894311"/>
            <a:ext cx="4935243" cy="1938992"/>
          </a:xfrm>
        </p:spPr>
        <p:txBody>
          <a:bodyPr/>
          <a:lstStyle/>
          <a:p>
            <a:r>
              <a:rPr lang="ru-RU" sz="1800" dirty="0"/>
              <a:t>Изменение глаголов по лицам и числам называется спряжением. У глаголов первого спряжения в личных окончаниях гласные е (ё) и у (ю) поёшь, поёт, поём, поёте; поют. У глаголов второго спряжения в личных окончаниях гласные и </a:t>
            </a:r>
            <a:r>
              <a:rPr lang="ru-RU" sz="1800" dirty="0" err="1"/>
              <a:t>и</a:t>
            </a:r>
            <a:r>
              <a:rPr lang="ru-RU" sz="1800" dirty="0"/>
              <a:t> а (я) стоишь, стоит, стоим, стоите, стоят. </a:t>
            </a:r>
          </a:p>
        </p:txBody>
      </p:sp>
      <p:pic>
        <p:nvPicPr>
          <p:cNvPr id="1026" name="Picture 2" descr="спряжение глаголов | интернет проект BeginnerSchoo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" y="614313"/>
            <a:ext cx="51642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спряжение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86321"/>
            <a:ext cx="5164295" cy="1723549"/>
          </a:xfrm>
        </p:spPr>
        <p:txBody>
          <a:bodyPr/>
          <a:lstStyle/>
          <a:p>
            <a:r>
              <a:rPr lang="ru-RU" sz="1600" dirty="0"/>
              <a:t>Все глаголы на -</a:t>
            </a:r>
            <a:r>
              <a:rPr lang="ru-RU" sz="1600" dirty="0" err="1"/>
              <a:t>ить</a:t>
            </a:r>
            <a:r>
              <a:rPr lang="ru-RU" sz="1600" dirty="0"/>
              <a:t> относятся ко второму спряжению: ходить – ходишь, ходим, ходят. Исключение – глаголы первого спряжения брить, </a:t>
            </a:r>
            <a:r>
              <a:rPr lang="ru-RU" sz="1600" dirty="0" smtClean="0"/>
              <a:t>стелить. Ко </a:t>
            </a:r>
            <a:r>
              <a:rPr lang="ru-RU" sz="1600" dirty="0"/>
              <a:t>второму спряжению относятся также глаголы гнать, держать, дышать, слышать; смотреть, видеть, ненавидеть, вертеть, терпеть, обидеть, зависеть.</a:t>
            </a:r>
          </a:p>
        </p:txBody>
      </p:sp>
      <p:pic>
        <p:nvPicPr>
          <p:cNvPr id="2050" name="Picture 2" descr="Что такое спряжение глагола и как его определи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102424"/>
            <a:ext cx="5616624" cy="30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4988" y="316989"/>
            <a:ext cx="1702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спряжение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4929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Запишите глаголы по образцу. Не забывайте про </a:t>
            </a:r>
            <a:r>
              <a:rPr lang="ru-RU" b="1" dirty="0" smtClean="0"/>
              <a:t>глаголы исключения</a:t>
            </a:r>
            <a:r>
              <a:rPr lang="ru-RU" b="1" dirty="0"/>
              <a:t>. По словарю объясните разницу между синонимами. Составьте 3 предложения. </a:t>
            </a:r>
            <a:endParaRPr lang="ru-RU" b="1" dirty="0" smtClean="0"/>
          </a:p>
          <a:p>
            <a:r>
              <a:rPr lang="ru-RU" sz="1800" dirty="0" smtClean="0"/>
              <a:t>Воображать </a:t>
            </a:r>
            <a:r>
              <a:rPr lang="ru-RU" sz="1800" dirty="0"/>
              <a:t>(-</a:t>
            </a:r>
            <a:r>
              <a:rPr lang="ru-RU" sz="1800" dirty="0" err="1"/>
              <a:t>ать</a:t>
            </a:r>
            <a:r>
              <a:rPr lang="ru-RU" sz="1800" dirty="0"/>
              <a:t>, 1 </a:t>
            </a:r>
            <a:r>
              <a:rPr lang="ru-RU" sz="1800" dirty="0" err="1"/>
              <a:t>спр</a:t>
            </a:r>
            <a:r>
              <a:rPr lang="ru-RU" sz="1800" dirty="0"/>
              <a:t>.) – ты воображаешь, они воображают; мечтать, фантазировать, выдумывать. </a:t>
            </a:r>
            <a:endParaRPr lang="ru-RU" sz="1800" dirty="0" smtClean="0"/>
          </a:p>
          <a:p>
            <a:r>
              <a:rPr lang="ru-RU" sz="1800" dirty="0" smtClean="0"/>
              <a:t>Смотреть</a:t>
            </a:r>
            <a:r>
              <a:rPr lang="ru-RU" sz="1800" dirty="0"/>
              <a:t>, видеть, глядеть, рассматривать. Спорить, возражать, противоречить, протестовать. </a:t>
            </a:r>
            <a:endParaRPr lang="ru-RU" sz="1800" dirty="0" smtClean="0"/>
          </a:p>
          <a:p>
            <a:r>
              <a:rPr lang="ru-RU" sz="1800" dirty="0" smtClean="0"/>
              <a:t>Говорить</a:t>
            </a:r>
            <a:r>
              <a:rPr lang="ru-RU" sz="1800" dirty="0"/>
              <a:t>, разговаривать, беседовать, болтать. </a:t>
            </a:r>
          </a:p>
        </p:txBody>
      </p:sp>
    </p:spTree>
    <p:extLst>
      <p:ext uri="{BB962C8B-B14F-4D97-AF65-F5344CB8AC3E}">
        <p14:creationId xmlns:p14="http://schemas.microsoft.com/office/powerpoint/2010/main" val="19634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031325"/>
          </a:xfrm>
        </p:spPr>
        <p:txBody>
          <a:bodyPr/>
          <a:lstStyle/>
          <a:p>
            <a:r>
              <a:rPr lang="ru-RU" b="1" dirty="0" smtClean="0"/>
              <a:t>По </a:t>
            </a:r>
            <a:r>
              <a:rPr lang="ru-RU" b="1" dirty="0"/>
              <a:t>словарю объясните разницу между синонимами. Составьте 3 предложения. </a:t>
            </a:r>
            <a:endParaRPr lang="ru-RU" b="1" dirty="0" smtClean="0"/>
          </a:p>
          <a:p>
            <a:r>
              <a:rPr lang="ru-RU" sz="1800" dirty="0" smtClean="0"/>
              <a:t>Воображать </a:t>
            </a:r>
            <a:r>
              <a:rPr lang="ru-RU" sz="1800" dirty="0"/>
              <a:t>(-</a:t>
            </a:r>
            <a:r>
              <a:rPr lang="ru-RU" sz="1800" dirty="0" err="1"/>
              <a:t>ать</a:t>
            </a:r>
            <a:r>
              <a:rPr lang="ru-RU" sz="1800" dirty="0"/>
              <a:t>, 1 </a:t>
            </a:r>
            <a:r>
              <a:rPr lang="ru-RU" sz="1800" dirty="0" err="1"/>
              <a:t>спр</a:t>
            </a:r>
            <a:r>
              <a:rPr lang="ru-RU" sz="1800" dirty="0"/>
              <a:t>.) – ты воображаешь, они воображают; </a:t>
            </a:r>
            <a:r>
              <a:rPr lang="ru-RU" sz="1800" dirty="0" smtClean="0"/>
              <a:t>мечтать (-</a:t>
            </a:r>
            <a:r>
              <a:rPr lang="ru-RU" sz="1800" dirty="0" err="1" smtClean="0"/>
              <a:t>ать</a:t>
            </a:r>
            <a:r>
              <a:rPr lang="ru-RU" sz="1800" dirty="0" smtClean="0"/>
              <a:t>, 1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мечта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они мечта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т; фантазировать (-</a:t>
            </a:r>
            <a:r>
              <a:rPr lang="ru-RU" sz="1800" dirty="0" err="1" smtClean="0"/>
              <a:t>ать</a:t>
            </a:r>
            <a:r>
              <a:rPr lang="ru-RU" sz="1800" dirty="0" smtClean="0"/>
              <a:t>, 1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фантазиру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они фантазиру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т; выдумывать (-ать,1спр.) – ты выдумыва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</a:t>
            </a:r>
            <a:r>
              <a:rPr lang="ru-RU" sz="1800" dirty="0"/>
              <a:t>о</a:t>
            </a:r>
            <a:r>
              <a:rPr lang="ru-RU" sz="1800" dirty="0" smtClean="0"/>
              <a:t>ни выдумыва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 . </a:t>
            </a:r>
          </a:p>
        </p:txBody>
      </p:sp>
    </p:spTree>
    <p:extLst>
      <p:ext uri="{BB962C8B-B14F-4D97-AF65-F5344CB8AC3E}">
        <p14:creationId xmlns:p14="http://schemas.microsoft.com/office/powerpoint/2010/main" val="36392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1661993"/>
          </a:xfrm>
        </p:spPr>
        <p:txBody>
          <a:bodyPr/>
          <a:lstStyle/>
          <a:p>
            <a:r>
              <a:rPr lang="ru-RU" sz="1800" dirty="0" smtClean="0"/>
              <a:t>Смотреть (-</a:t>
            </a:r>
            <a:r>
              <a:rPr lang="ru-RU" sz="1800" dirty="0" err="1" smtClean="0"/>
              <a:t>еть</a:t>
            </a:r>
            <a:r>
              <a:rPr lang="ru-RU" sz="1800" dirty="0" smtClean="0"/>
              <a:t>, глагол </a:t>
            </a:r>
            <a:r>
              <a:rPr lang="ru-RU" sz="1800" dirty="0" err="1" smtClean="0"/>
              <a:t>искл</a:t>
            </a:r>
            <a:r>
              <a:rPr lang="ru-RU" sz="1800" dirty="0" smtClean="0"/>
              <a:t>., 2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смотр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шь, они смотр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т; видеть (-</a:t>
            </a:r>
            <a:r>
              <a:rPr lang="ru-RU" sz="1800" dirty="0" err="1" smtClean="0"/>
              <a:t>еть</a:t>
            </a:r>
            <a:r>
              <a:rPr lang="ru-RU" sz="1800" dirty="0" smtClean="0"/>
              <a:t>, глагол искл.,2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-  ты вид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шь, они вид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т; глядеть</a:t>
            </a:r>
          </a:p>
          <a:p>
            <a:r>
              <a:rPr lang="ru-RU" sz="1800" dirty="0" smtClean="0"/>
              <a:t>(-</a:t>
            </a:r>
            <a:r>
              <a:rPr lang="ru-RU" sz="1800" dirty="0" err="1" smtClean="0"/>
              <a:t>еть</a:t>
            </a:r>
            <a:r>
              <a:rPr lang="ru-RU" sz="1800" dirty="0" smtClean="0"/>
              <a:t>, глагол </a:t>
            </a:r>
            <a:r>
              <a:rPr lang="ru-RU" sz="1800" dirty="0" err="1" smtClean="0"/>
              <a:t>искл</a:t>
            </a:r>
            <a:r>
              <a:rPr lang="ru-RU" sz="1800" dirty="0" smtClean="0"/>
              <a:t>., 2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гляд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шь, они гляд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т; рассматривать(-</a:t>
            </a:r>
            <a:r>
              <a:rPr lang="ru-RU" sz="1800" dirty="0" err="1" smtClean="0"/>
              <a:t>ать</a:t>
            </a:r>
            <a:r>
              <a:rPr lang="ru-RU" sz="1800" dirty="0" smtClean="0"/>
              <a:t>, 1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рассматрива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они рассматрива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т. </a:t>
            </a:r>
          </a:p>
        </p:txBody>
      </p:sp>
    </p:spTree>
    <p:extLst>
      <p:ext uri="{BB962C8B-B14F-4D97-AF65-F5344CB8AC3E}">
        <p14:creationId xmlns:p14="http://schemas.microsoft.com/office/powerpoint/2010/main" val="14270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1938992"/>
          </a:xfrm>
        </p:spPr>
        <p:txBody>
          <a:bodyPr/>
          <a:lstStyle/>
          <a:p>
            <a:r>
              <a:rPr lang="ru-RU" sz="1800" dirty="0"/>
              <a:t>Спорить (-</a:t>
            </a:r>
            <a:r>
              <a:rPr lang="ru-RU" sz="1800" dirty="0" err="1"/>
              <a:t>ить</a:t>
            </a:r>
            <a:r>
              <a:rPr lang="ru-RU" sz="1800" dirty="0"/>
              <a:t>, 2 </a:t>
            </a:r>
            <a:r>
              <a:rPr lang="ru-RU" sz="1800" dirty="0" err="1"/>
              <a:t>спр</a:t>
            </a:r>
            <a:r>
              <a:rPr lang="ru-RU" sz="1800" dirty="0"/>
              <a:t>.) – ты спор</a:t>
            </a:r>
            <a:r>
              <a:rPr lang="ru-RU" sz="1800" dirty="0">
                <a:solidFill>
                  <a:srgbClr val="FF0000"/>
                </a:solidFill>
              </a:rPr>
              <a:t>и</a:t>
            </a:r>
            <a:r>
              <a:rPr lang="ru-RU" sz="1800" dirty="0"/>
              <a:t>шь, они спор</a:t>
            </a:r>
            <a:r>
              <a:rPr lang="ru-RU" sz="1800" dirty="0">
                <a:solidFill>
                  <a:srgbClr val="FF0000"/>
                </a:solidFill>
              </a:rPr>
              <a:t>я</a:t>
            </a:r>
            <a:r>
              <a:rPr lang="ru-RU" sz="1800" dirty="0"/>
              <a:t>т; возражать (-</a:t>
            </a:r>
            <a:r>
              <a:rPr lang="ru-RU" sz="1800" dirty="0" err="1"/>
              <a:t>ать</a:t>
            </a:r>
            <a:r>
              <a:rPr lang="ru-RU" sz="1800" dirty="0"/>
              <a:t>, 1 </a:t>
            </a:r>
            <a:r>
              <a:rPr lang="ru-RU" sz="1800" dirty="0" err="1"/>
              <a:t>спр</a:t>
            </a:r>
            <a:r>
              <a:rPr lang="ru-RU" sz="1800" dirty="0"/>
              <a:t>.) – ты возражаешь, они возражают; </a:t>
            </a:r>
            <a:r>
              <a:rPr lang="ru-RU" sz="1800" dirty="0" smtClean="0"/>
              <a:t>противоречить (-</a:t>
            </a:r>
            <a:r>
              <a:rPr lang="ru-RU" sz="1800" dirty="0" err="1" smtClean="0"/>
              <a:t>ить</a:t>
            </a:r>
            <a:r>
              <a:rPr lang="ru-RU" sz="1800" dirty="0" smtClean="0"/>
              <a:t>, 2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противореч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шь, они противореч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т;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ротестовать (-</a:t>
            </a:r>
            <a:r>
              <a:rPr lang="ru-RU" sz="1800" dirty="0" err="1" smtClean="0"/>
              <a:t>ать</a:t>
            </a:r>
            <a:r>
              <a:rPr lang="ru-RU" sz="1800" dirty="0" smtClean="0"/>
              <a:t>, 1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протесту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они протесту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т.  </a:t>
            </a:r>
            <a:endParaRPr lang="ru-RU" sz="1800" dirty="0"/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1552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215991"/>
          </a:xfrm>
        </p:spPr>
        <p:txBody>
          <a:bodyPr/>
          <a:lstStyle/>
          <a:p>
            <a:r>
              <a:rPr lang="ru-RU" sz="1800" dirty="0" smtClean="0"/>
              <a:t>Говорить (-</a:t>
            </a:r>
            <a:r>
              <a:rPr lang="ru-RU" sz="1800" dirty="0" err="1" smtClean="0"/>
              <a:t>ить</a:t>
            </a:r>
            <a:r>
              <a:rPr lang="ru-RU" sz="1800" dirty="0" smtClean="0"/>
              <a:t>, 2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говор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шь, они говор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т; разговаривать (-</a:t>
            </a:r>
            <a:r>
              <a:rPr lang="ru-RU" sz="1800" dirty="0" err="1" smtClean="0"/>
              <a:t>ать</a:t>
            </a:r>
            <a:r>
              <a:rPr lang="ru-RU" sz="1800" dirty="0" smtClean="0"/>
              <a:t>, 1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разговарива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они разговарива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т; беседовать (-</a:t>
            </a:r>
            <a:r>
              <a:rPr lang="ru-RU" sz="1800" dirty="0" err="1" smtClean="0"/>
              <a:t>ать</a:t>
            </a:r>
            <a:r>
              <a:rPr lang="ru-RU" sz="1800" dirty="0" smtClean="0"/>
              <a:t>, 1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беседу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они беседу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т; болтать (-</a:t>
            </a:r>
            <a:r>
              <a:rPr lang="ru-RU" sz="1800" dirty="0" err="1" smtClean="0"/>
              <a:t>ать</a:t>
            </a:r>
            <a:r>
              <a:rPr lang="ru-RU" sz="1800" dirty="0" smtClean="0"/>
              <a:t>, 1 </a:t>
            </a:r>
            <a:r>
              <a:rPr lang="ru-RU" sz="1800" dirty="0" err="1" smtClean="0"/>
              <a:t>спр</a:t>
            </a:r>
            <a:r>
              <a:rPr lang="ru-RU" sz="1800" dirty="0" smtClean="0"/>
              <a:t>.) – ты болта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шь, </a:t>
            </a:r>
            <a:r>
              <a:rPr lang="ru-RU" sz="1800" dirty="0"/>
              <a:t>о</a:t>
            </a:r>
            <a:r>
              <a:rPr lang="ru-RU" sz="1800" dirty="0" smtClean="0"/>
              <a:t>ни болта</a:t>
            </a:r>
            <a:r>
              <a:rPr lang="ru-RU" sz="1800" dirty="0" smtClean="0">
                <a:solidFill>
                  <a:srgbClr val="FF0000"/>
                </a:solidFill>
              </a:rPr>
              <a:t>ю</a:t>
            </a:r>
            <a:r>
              <a:rPr lang="ru-RU" sz="1800" dirty="0" smtClean="0"/>
              <a:t>т. </a:t>
            </a:r>
            <a:endParaRPr lang="ru-RU" sz="1800" dirty="0"/>
          </a:p>
          <a:p>
            <a:endParaRPr lang="ru-RU" sz="1800" dirty="0"/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578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830337"/>
            <a:ext cx="5049768" cy="1231106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ru-RU" sz="2000" dirty="0" smtClean="0"/>
              <a:t>Глаголы </a:t>
            </a:r>
            <a:r>
              <a:rPr lang="ru-RU" sz="2000" dirty="0"/>
              <a:t>2 лица в единственном </a:t>
            </a:r>
            <a:r>
              <a:rPr lang="ru-RU" sz="2000" dirty="0" smtClean="0"/>
              <a:t>числе</a:t>
            </a:r>
          </a:p>
          <a:p>
            <a:pPr algn="ctr"/>
            <a:r>
              <a:rPr lang="ru-RU" sz="2000" dirty="0" smtClean="0"/>
              <a:t>      имеют </a:t>
            </a:r>
            <a:r>
              <a:rPr lang="ru-RU" sz="2000" dirty="0"/>
              <a:t>окончание -еш</a:t>
            </a:r>
            <a:r>
              <a:rPr lang="ru-RU" sz="2000" dirty="0">
                <a:solidFill>
                  <a:srgbClr val="FF0000"/>
                </a:solidFill>
              </a:rPr>
              <a:t>ь</a:t>
            </a:r>
            <a:r>
              <a:rPr lang="ru-RU" sz="2000" dirty="0"/>
              <a:t>/-иш</a:t>
            </a:r>
            <a:r>
              <a:rPr lang="ru-RU" sz="2000" dirty="0">
                <a:solidFill>
                  <a:srgbClr val="FF0000"/>
                </a:solidFill>
              </a:rPr>
              <a:t>ь</a:t>
            </a:r>
            <a:r>
              <a:rPr lang="ru-RU" sz="2000" dirty="0"/>
              <a:t>:  </a:t>
            </a:r>
            <a:endParaRPr lang="ru-RU" sz="2000" dirty="0" smtClean="0"/>
          </a:p>
          <a:p>
            <a:pPr algn="ctr"/>
            <a:r>
              <a:rPr lang="ru-RU" sz="2000" dirty="0" smtClean="0"/>
              <a:t>мечтаеш</a:t>
            </a:r>
            <a:r>
              <a:rPr lang="ru-RU" sz="2000" dirty="0" smtClean="0">
                <a:solidFill>
                  <a:srgbClr val="FF0000"/>
                </a:solidFill>
              </a:rPr>
              <a:t>ь</a:t>
            </a:r>
            <a:r>
              <a:rPr lang="ru-RU" sz="2000" dirty="0"/>
              <a:t>, спориш</a:t>
            </a:r>
            <a:r>
              <a:rPr lang="ru-RU" sz="2000" dirty="0">
                <a:solidFill>
                  <a:srgbClr val="FF0000"/>
                </a:solidFill>
              </a:rPr>
              <a:t>ь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67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5" y="614313"/>
            <a:ext cx="5318452" cy="252376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Составьте по пословицам высказывания, адресованные другу. Объясните правописание окончаний глаголов</a:t>
            </a:r>
            <a:r>
              <a:rPr lang="ru-RU" b="1" dirty="0" smtClean="0"/>
              <a:t>.</a:t>
            </a:r>
            <a:r>
              <a:rPr lang="ru-RU" dirty="0" smtClean="0"/>
              <a:t>– </a:t>
            </a:r>
            <a:r>
              <a:rPr lang="ru-RU" dirty="0"/>
              <a:t>Образец: За недобрым </a:t>
            </a:r>
            <a:r>
              <a:rPr lang="ru-RU" dirty="0" err="1"/>
              <a:t>пойдёш</a:t>
            </a:r>
            <a:r>
              <a:rPr lang="ru-RU" dirty="0"/>
              <a:t>... – худого </a:t>
            </a:r>
            <a:r>
              <a:rPr lang="ru-RU" dirty="0" err="1"/>
              <a:t>наберёш</a:t>
            </a:r>
            <a:r>
              <a:rPr lang="ru-RU" dirty="0"/>
              <a:t>... . </a:t>
            </a:r>
            <a:r>
              <a:rPr lang="ru-RU" dirty="0" smtClean="0"/>
              <a:t>Мансур</a:t>
            </a:r>
            <a:r>
              <a:rPr lang="ru-RU" dirty="0"/>
              <a:t>, если ты за недобрым пойдёшь, то худого наберёшь. </a:t>
            </a:r>
            <a:endParaRPr lang="ru-RU" dirty="0" smtClean="0"/>
          </a:p>
          <a:p>
            <a:r>
              <a:rPr lang="ru-RU" sz="1600" dirty="0" smtClean="0"/>
              <a:t>1</a:t>
            </a:r>
            <a:r>
              <a:rPr lang="ru-RU" sz="1600" dirty="0"/>
              <a:t>. </a:t>
            </a:r>
            <a:r>
              <a:rPr lang="ru-RU" sz="1600" dirty="0" err="1"/>
              <a:t>Поживёш</a:t>
            </a:r>
            <a:r>
              <a:rPr lang="ru-RU" sz="1600" dirty="0"/>
              <a:t>... – </a:t>
            </a:r>
            <a:r>
              <a:rPr lang="ru-RU" sz="1600" dirty="0" err="1"/>
              <a:t>увидиш</a:t>
            </a:r>
            <a:r>
              <a:rPr lang="ru-RU" sz="1600" dirty="0"/>
              <a:t>... , </a:t>
            </a:r>
            <a:r>
              <a:rPr lang="ru-RU" sz="1600" dirty="0" err="1"/>
              <a:t>подождёш</a:t>
            </a:r>
            <a:r>
              <a:rPr lang="ru-RU" sz="1600" dirty="0"/>
              <a:t>... – </a:t>
            </a:r>
            <a:r>
              <a:rPr lang="ru-RU" sz="1600" dirty="0" err="1"/>
              <a:t>услышиш</a:t>
            </a:r>
            <a:r>
              <a:rPr lang="ru-RU" sz="1600" dirty="0"/>
              <a:t>... . 2. Сонливого не </a:t>
            </a:r>
            <a:r>
              <a:rPr lang="ru-RU" sz="1600" dirty="0" err="1"/>
              <a:t>разбудиш</a:t>
            </a:r>
            <a:r>
              <a:rPr lang="ru-RU" sz="1600" dirty="0"/>
              <a:t>... , ленивого не </a:t>
            </a:r>
            <a:r>
              <a:rPr lang="ru-RU" sz="1600" dirty="0" err="1"/>
              <a:t>заставиш</a:t>
            </a:r>
            <a:r>
              <a:rPr lang="ru-RU" sz="1600" dirty="0"/>
              <a:t>... . 3. Не всегда говори, что </a:t>
            </a:r>
            <a:r>
              <a:rPr lang="ru-RU" sz="1600" dirty="0" err="1"/>
              <a:t>знаеш</a:t>
            </a:r>
            <a:r>
              <a:rPr lang="ru-RU" sz="1600" dirty="0"/>
              <a:t>... , но всегда знай, что </a:t>
            </a:r>
            <a:r>
              <a:rPr lang="ru-RU" sz="1600" dirty="0" err="1"/>
              <a:t>говориш</a:t>
            </a:r>
            <a:r>
              <a:rPr lang="ru-RU" sz="1600" dirty="0"/>
              <a:t>... . 4. В умной беседе ума </a:t>
            </a:r>
            <a:r>
              <a:rPr lang="ru-RU" sz="1600" dirty="0" err="1"/>
              <a:t>наберёш</a:t>
            </a:r>
            <a:r>
              <a:rPr lang="ru-RU" sz="1600" dirty="0"/>
              <a:t>...</a:t>
            </a:r>
            <a:r>
              <a:rPr lang="ru-RU" sz="1600" dirty="0" err="1"/>
              <a:t>ся</a:t>
            </a:r>
            <a:r>
              <a:rPr lang="ru-RU" sz="1600" dirty="0"/>
              <a:t>, в глупой и свой </a:t>
            </a:r>
            <a:r>
              <a:rPr lang="ru-RU" sz="1600" dirty="0" err="1"/>
              <a:t>растеряеш</a:t>
            </a:r>
            <a:r>
              <a:rPr lang="ru-RU" sz="1600" dirty="0"/>
              <a:t>... . 5. Потерянного времени не </a:t>
            </a:r>
            <a:r>
              <a:rPr lang="ru-RU" sz="1600" dirty="0" err="1"/>
              <a:t>вернёш</a:t>
            </a:r>
            <a:r>
              <a:rPr lang="ru-RU" sz="1600" dirty="0"/>
              <a:t>... . 6. Правды не </a:t>
            </a:r>
            <a:r>
              <a:rPr lang="ru-RU" sz="1600" dirty="0" err="1"/>
              <a:t>скроеш</a:t>
            </a:r>
            <a:r>
              <a:rPr lang="ru-RU" sz="1600" dirty="0"/>
              <a:t>... 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07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193899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/>
              <a:t>н</a:t>
            </a:r>
            <a:r>
              <a:rPr lang="ru-RU" sz="1800" dirty="0" smtClean="0"/>
              <a:t>аучимся правильно писать глаголы с не,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з</a:t>
            </a:r>
            <a:r>
              <a:rPr lang="ru-RU" sz="1800" dirty="0" smtClean="0"/>
              <a:t>апомним основные правила правописания глаголов,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н</a:t>
            </a:r>
            <a:r>
              <a:rPr lang="ru-RU" sz="1800" dirty="0" smtClean="0"/>
              <a:t>аучимся определять 1 и 2 спряжение глаголов и грамотно </a:t>
            </a:r>
            <a:r>
              <a:rPr lang="ru-RU" sz="1800" dirty="0" err="1" smtClean="0"/>
              <a:t>спряжать</a:t>
            </a:r>
            <a:r>
              <a:rPr lang="ru-RU" sz="1800" dirty="0" smtClean="0"/>
              <a:t> глаголы.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Узнаем о разноспрягаемых и </a:t>
            </a:r>
            <a:r>
              <a:rPr lang="ru-RU" sz="1800" dirty="0" err="1" smtClean="0"/>
              <a:t>особоспрягаемых</a:t>
            </a:r>
            <a:r>
              <a:rPr lang="ru-RU" sz="1800" dirty="0" smtClean="0"/>
              <a:t> глаголах</a:t>
            </a:r>
          </a:p>
        </p:txBody>
      </p:sp>
    </p:spTree>
    <p:extLst>
      <p:ext uri="{BB962C8B-B14F-4D97-AF65-F5344CB8AC3E}">
        <p14:creationId xmlns:p14="http://schemas.microsoft.com/office/powerpoint/2010/main" val="3812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5" y="614313"/>
            <a:ext cx="5318452" cy="2215991"/>
          </a:xfrm>
        </p:spPr>
        <p:txBody>
          <a:bodyPr/>
          <a:lstStyle/>
          <a:p>
            <a:r>
              <a:rPr lang="ru-RU" sz="1600" dirty="0" smtClean="0"/>
              <a:t>1. Анвар, если ты с моё поживёш</a:t>
            </a:r>
            <a:r>
              <a:rPr lang="ru-RU" sz="1600" dirty="0"/>
              <a:t>ь</a:t>
            </a:r>
            <a:r>
              <a:rPr lang="ru-RU" sz="1600" dirty="0" smtClean="0"/>
              <a:t> – то увидиш</a:t>
            </a:r>
            <a:r>
              <a:rPr lang="ru-RU" sz="1600" dirty="0"/>
              <a:t>ь</a:t>
            </a:r>
            <a:r>
              <a:rPr lang="ru-RU" sz="1600" dirty="0" smtClean="0"/>
              <a:t> </a:t>
            </a:r>
            <a:r>
              <a:rPr lang="ru-RU" sz="1600" dirty="0"/>
              <a:t>, </a:t>
            </a:r>
            <a:r>
              <a:rPr lang="ru-RU" sz="1600" dirty="0" smtClean="0"/>
              <a:t>подождёш</a:t>
            </a:r>
            <a:r>
              <a:rPr lang="ru-RU" sz="1600" dirty="0"/>
              <a:t>ь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услышишь. </a:t>
            </a:r>
            <a:r>
              <a:rPr lang="ru-RU" sz="1600" dirty="0"/>
              <a:t>2</a:t>
            </a:r>
            <a:r>
              <a:rPr lang="ru-RU" sz="1600" dirty="0" smtClean="0"/>
              <a:t>. </a:t>
            </a:r>
            <a:r>
              <a:rPr lang="ru-RU" sz="1600" dirty="0" err="1" smtClean="0"/>
              <a:t>Азиз</a:t>
            </a:r>
            <a:r>
              <a:rPr lang="ru-RU" sz="1600" dirty="0" smtClean="0"/>
              <a:t>, сонливого </a:t>
            </a:r>
            <a:r>
              <a:rPr lang="ru-RU" sz="1600" dirty="0"/>
              <a:t>не </a:t>
            </a:r>
            <a:r>
              <a:rPr lang="ru-RU" sz="1600" dirty="0" smtClean="0"/>
              <a:t>разбудиш</a:t>
            </a:r>
            <a:r>
              <a:rPr lang="ru-RU" sz="1600" dirty="0"/>
              <a:t>ь</a:t>
            </a:r>
            <a:r>
              <a:rPr lang="ru-RU" sz="1600" dirty="0" smtClean="0"/>
              <a:t>, </a:t>
            </a:r>
            <a:r>
              <a:rPr lang="ru-RU" sz="1600" dirty="0"/>
              <a:t>ленивого не </a:t>
            </a:r>
            <a:r>
              <a:rPr lang="ru-RU" sz="1600" dirty="0" smtClean="0"/>
              <a:t>заставиш</a:t>
            </a:r>
            <a:r>
              <a:rPr lang="ru-RU" sz="1600" dirty="0"/>
              <a:t>ь</a:t>
            </a:r>
            <a:r>
              <a:rPr lang="ru-RU" sz="1600" dirty="0" smtClean="0"/>
              <a:t>. </a:t>
            </a:r>
            <a:r>
              <a:rPr lang="ru-RU" sz="1600" dirty="0"/>
              <a:t>3. </a:t>
            </a:r>
            <a:r>
              <a:rPr lang="ru-RU" sz="1600" dirty="0" err="1" smtClean="0"/>
              <a:t>Зафар</a:t>
            </a:r>
            <a:r>
              <a:rPr lang="ru-RU" sz="1600" dirty="0" smtClean="0"/>
              <a:t>, не </a:t>
            </a:r>
            <a:r>
              <a:rPr lang="ru-RU" sz="1600" dirty="0"/>
              <a:t>всегда говори, что </a:t>
            </a:r>
            <a:r>
              <a:rPr lang="ru-RU" sz="1600" dirty="0" smtClean="0"/>
              <a:t>знаеш</a:t>
            </a:r>
            <a:r>
              <a:rPr lang="ru-RU" sz="1600" dirty="0"/>
              <a:t>ь</a:t>
            </a:r>
            <a:r>
              <a:rPr lang="ru-RU" sz="1600" dirty="0" smtClean="0"/>
              <a:t>, </a:t>
            </a:r>
            <a:r>
              <a:rPr lang="ru-RU" sz="1600" dirty="0"/>
              <a:t>но всегда знай, что </a:t>
            </a:r>
            <a:r>
              <a:rPr lang="ru-RU" sz="1600" dirty="0" smtClean="0"/>
              <a:t>говориш</a:t>
            </a:r>
            <a:r>
              <a:rPr lang="ru-RU" sz="1600" dirty="0"/>
              <a:t>ь</a:t>
            </a:r>
            <a:r>
              <a:rPr lang="ru-RU" sz="1600" dirty="0" smtClean="0"/>
              <a:t>. 4.Рустам,если ты в </a:t>
            </a:r>
            <a:r>
              <a:rPr lang="ru-RU" sz="1600" dirty="0"/>
              <a:t>умной беседе ума </a:t>
            </a:r>
            <a:r>
              <a:rPr lang="ru-RU" sz="1600" dirty="0" smtClean="0"/>
              <a:t>наберёшься</a:t>
            </a:r>
            <a:r>
              <a:rPr lang="ru-RU" sz="1600" dirty="0"/>
              <a:t>, </a:t>
            </a:r>
            <a:r>
              <a:rPr lang="ru-RU" sz="1600" dirty="0" smtClean="0"/>
              <a:t>то в </a:t>
            </a:r>
            <a:r>
              <a:rPr lang="ru-RU" sz="1600" dirty="0"/>
              <a:t>глупой и свой </a:t>
            </a:r>
            <a:r>
              <a:rPr lang="ru-RU" sz="1600" dirty="0" smtClean="0"/>
              <a:t>растеряеш</a:t>
            </a:r>
            <a:r>
              <a:rPr lang="ru-RU" sz="1600" dirty="0"/>
              <a:t>ь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5</a:t>
            </a:r>
            <a:r>
              <a:rPr lang="ru-RU" sz="1600" dirty="0"/>
              <a:t>. </a:t>
            </a:r>
            <a:r>
              <a:rPr lang="ru-RU" sz="1600" dirty="0" err="1" smtClean="0"/>
              <a:t>Ильхом</a:t>
            </a:r>
            <a:r>
              <a:rPr lang="ru-RU" sz="1600" dirty="0" smtClean="0"/>
              <a:t>, если ты  потеряешь время,  то </a:t>
            </a:r>
            <a:r>
              <a:rPr lang="ru-RU" sz="1600" dirty="0"/>
              <a:t>не </a:t>
            </a:r>
            <a:r>
              <a:rPr lang="ru-RU" sz="1600" dirty="0" smtClean="0"/>
              <a:t>вернёшь его. </a:t>
            </a:r>
            <a:r>
              <a:rPr lang="ru-RU" sz="1600" dirty="0"/>
              <a:t>6. </a:t>
            </a:r>
            <a:r>
              <a:rPr lang="ru-RU" sz="1600" dirty="0" err="1" smtClean="0"/>
              <a:t>Ислом</a:t>
            </a:r>
            <a:r>
              <a:rPr lang="ru-RU" sz="1600" dirty="0" smtClean="0"/>
              <a:t>, правды </a:t>
            </a:r>
            <a:r>
              <a:rPr lang="ru-RU" sz="1600" dirty="0"/>
              <a:t>не </a:t>
            </a:r>
            <a:r>
              <a:rPr lang="ru-RU" sz="1600" dirty="0" smtClean="0"/>
              <a:t>скроеш</a:t>
            </a:r>
            <a:r>
              <a:rPr lang="ru-RU" sz="1600" dirty="0"/>
              <a:t>ь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46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6" y="614313"/>
            <a:ext cx="5343525" cy="143827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839" y="2077962"/>
            <a:ext cx="4935243" cy="492443"/>
          </a:xfrm>
        </p:spPr>
        <p:txBody>
          <a:bodyPr/>
          <a:lstStyle/>
          <a:p>
            <a:r>
              <a:rPr lang="ru-RU" sz="1600" b="1" dirty="0"/>
              <a:t>Кашу маслом не испортишь</a:t>
            </a:r>
            <a:r>
              <a:rPr lang="ru-RU" sz="1600" dirty="0"/>
              <a:t> ( </a:t>
            </a:r>
            <a:r>
              <a:rPr lang="ru-RU" sz="1600" i="1" dirty="0"/>
              <a:t>погов.</a:t>
            </a:r>
            <a:r>
              <a:rPr lang="ru-RU" sz="1600" dirty="0"/>
              <a:t>) — что-л. хорошее не помешает и в большом количестве.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5276" y="2762940"/>
            <a:ext cx="3835776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ru-RU" altLang="ru-RU" dirty="0" err="1" smtClean="0">
                <a:solidFill>
                  <a:srgbClr val="202124"/>
                </a:solidFill>
                <a:latin typeface="inherit"/>
              </a:rPr>
              <a:t>В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</a:t>
            </a:r>
            <a:r>
              <a:rPr kumimoji="0" lang="uz-Latn-UZ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‘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tqani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sariyog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‘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bilan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buzolmaysiz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ru-RU" altLang="ru-RU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472608" cy="2893100"/>
          </a:xfrm>
        </p:spPr>
        <p:txBody>
          <a:bodyPr/>
          <a:lstStyle/>
          <a:p>
            <a:r>
              <a:rPr lang="ru-RU" b="1" dirty="0"/>
              <a:t>Запишите русские пословицы, употребив глаголы в повелительном наклонении по образцу. Есть ли в родном языке похожие пословицы? </a:t>
            </a:r>
            <a:r>
              <a:rPr lang="ru-RU" dirty="0"/>
              <a:t>Образец: С людьми (советуешься), а своего ума не (теряешь). – С людьми советуйся, в своего ума не теряй.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sz="1600" dirty="0"/>
              <a:t>. Семь раз (отмеришь), один раз (отрежешь). 2. Не (будешь) овцой, так и волк не съест. 3. Век (живёшь), век (учишься). 4. Сначала (подумаешь), а </a:t>
            </a:r>
            <a:r>
              <a:rPr lang="ru-RU" sz="1600" dirty="0" smtClean="0"/>
              <a:t>потом </a:t>
            </a:r>
            <a:r>
              <a:rPr lang="ru-RU" sz="1600" dirty="0"/>
              <a:t>(говоришь). 5. За правое дело (стоишь) смело. 6. Не (сидишь) на печи – будешь есть калачи. 7. Сегодняшнее дело не (откладываешь) на завтра.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75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472608" cy="1938992"/>
          </a:xfrm>
        </p:spPr>
        <p:txBody>
          <a:bodyPr/>
          <a:lstStyle/>
          <a:p>
            <a:r>
              <a:rPr lang="ru-RU" sz="1600" dirty="0" smtClean="0"/>
              <a:t>1</a:t>
            </a:r>
            <a:r>
              <a:rPr lang="ru-RU" sz="1600" dirty="0"/>
              <a:t>. </a:t>
            </a:r>
            <a:r>
              <a:rPr lang="ru-RU" sz="1800" dirty="0"/>
              <a:t>Семь раз </a:t>
            </a:r>
            <a:r>
              <a:rPr lang="ru-RU" sz="1800" dirty="0" smtClean="0"/>
              <a:t>отмерь, один </a:t>
            </a:r>
            <a:r>
              <a:rPr lang="ru-RU" sz="1800" dirty="0"/>
              <a:t>раз </a:t>
            </a:r>
            <a:r>
              <a:rPr lang="ru-RU" sz="1800" dirty="0" smtClean="0"/>
              <a:t>отрежь. </a:t>
            </a:r>
            <a:r>
              <a:rPr lang="ru-RU" sz="1800" dirty="0"/>
              <a:t>2. Не </a:t>
            </a:r>
            <a:r>
              <a:rPr lang="ru-RU" sz="1800" dirty="0" smtClean="0"/>
              <a:t>будь </a:t>
            </a:r>
            <a:r>
              <a:rPr lang="ru-RU" sz="1800" dirty="0"/>
              <a:t>овцой, так и волк не съест. 3. Век </a:t>
            </a:r>
            <a:r>
              <a:rPr lang="ru-RU" sz="1800" dirty="0" smtClean="0"/>
              <a:t>живи, </a:t>
            </a:r>
            <a:r>
              <a:rPr lang="ru-RU" sz="1800" dirty="0"/>
              <a:t>век </a:t>
            </a:r>
            <a:r>
              <a:rPr lang="ru-RU" sz="1800" dirty="0" smtClean="0"/>
              <a:t>учись. </a:t>
            </a:r>
            <a:r>
              <a:rPr lang="ru-RU" sz="1800" dirty="0"/>
              <a:t>4. Сначала </a:t>
            </a:r>
            <a:r>
              <a:rPr lang="ru-RU" sz="1800" dirty="0" smtClean="0"/>
              <a:t>подумай, </a:t>
            </a:r>
            <a:r>
              <a:rPr lang="ru-RU" sz="1800" dirty="0"/>
              <a:t>а </a:t>
            </a:r>
            <a:r>
              <a:rPr lang="ru-RU" sz="1800" dirty="0" smtClean="0"/>
              <a:t>потом говори. </a:t>
            </a:r>
            <a:r>
              <a:rPr lang="ru-RU" sz="1800" dirty="0"/>
              <a:t>5. За правое дело </a:t>
            </a:r>
            <a:r>
              <a:rPr lang="ru-RU" sz="1800" dirty="0" smtClean="0"/>
              <a:t>стой </a:t>
            </a:r>
            <a:r>
              <a:rPr lang="ru-RU" sz="1800" dirty="0"/>
              <a:t>смело. 6. Не </a:t>
            </a:r>
            <a:r>
              <a:rPr lang="ru-RU" sz="1800" dirty="0" smtClean="0"/>
              <a:t>сиди </a:t>
            </a:r>
            <a:r>
              <a:rPr lang="ru-RU" sz="1800" dirty="0"/>
              <a:t>на печи – будешь есть калачи. 7. Сегодняшнее дело не </a:t>
            </a:r>
            <a:r>
              <a:rPr lang="ru-RU" sz="1800" dirty="0" smtClean="0"/>
              <a:t>откладывай </a:t>
            </a:r>
            <a:r>
              <a:rPr lang="ru-RU" sz="1800" dirty="0"/>
              <a:t>на завтра.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956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686321"/>
            <a:ext cx="4935243" cy="1723549"/>
          </a:xfrm>
        </p:spPr>
        <p:txBody>
          <a:bodyPr/>
          <a:lstStyle/>
          <a:p>
            <a:pPr algn="ctr"/>
            <a:r>
              <a:rPr lang="ru-RU" sz="2000" dirty="0"/>
              <a:t>В глаголах повелительного наклонения пишется суффикс </a:t>
            </a:r>
            <a:r>
              <a:rPr lang="ru-RU" sz="2000" b="1" dirty="0"/>
              <a:t>й, и </a:t>
            </a:r>
            <a:endParaRPr lang="uz-Latn-UZ" sz="2000" b="1" dirty="0" smtClean="0"/>
          </a:p>
          <a:p>
            <a:pPr algn="ctr"/>
            <a:r>
              <a:rPr lang="ru-RU" sz="2000" dirty="0" smtClean="0"/>
              <a:t>или </a:t>
            </a:r>
            <a:r>
              <a:rPr lang="ru-RU" sz="2000" b="1" dirty="0"/>
              <a:t>ь</a:t>
            </a:r>
            <a:r>
              <a:rPr lang="ru-RU" sz="2000" dirty="0"/>
              <a:t> (мягкий знак). </a:t>
            </a:r>
            <a:endParaRPr lang="uz-Latn-UZ" sz="2000" dirty="0" smtClean="0"/>
          </a:p>
          <a:p>
            <a:pPr algn="ctr"/>
            <a:r>
              <a:rPr lang="ru-RU" sz="2000" dirty="0" smtClean="0"/>
              <a:t>Принес</a:t>
            </a: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/>
              <a:t>, помогите; сдела</a:t>
            </a:r>
            <a:r>
              <a:rPr lang="ru-RU" sz="2000" dirty="0">
                <a:solidFill>
                  <a:srgbClr val="FF0000"/>
                </a:solidFill>
              </a:rPr>
              <a:t>й</a:t>
            </a:r>
            <a:r>
              <a:rPr lang="ru-RU" sz="2000" dirty="0"/>
              <a:t>, помогайте; отреж</a:t>
            </a:r>
            <a:r>
              <a:rPr lang="ru-RU" sz="2000" dirty="0">
                <a:solidFill>
                  <a:srgbClr val="FF0000"/>
                </a:solidFill>
              </a:rPr>
              <a:t>ь</a:t>
            </a:r>
            <a:r>
              <a:rPr lang="ru-RU" sz="2000" dirty="0"/>
              <a:t>, остав</a:t>
            </a:r>
            <a:r>
              <a:rPr lang="ru-RU" sz="2000" dirty="0">
                <a:solidFill>
                  <a:srgbClr val="FF0000"/>
                </a:solidFill>
              </a:rPr>
              <a:t>ь</a:t>
            </a:r>
            <a:r>
              <a:rPr lang="ru-RU" sz="2000" dirty="0"/>
              <a:t>.</a:t>
            </a:r>
          </a:p>
          <a:p>
            <a:pPr algn="ctr"/>
            <a:r>
              <a:rPr lang="uz-Latn-UZ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85. Повелительное наклон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622493"/>
            <a:ext cx="5616624" cy="25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5" y="741234"/>
            <a:ext cx="5472607" cy="18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5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3083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Вставьте пропущенные глаголы хотеть и бежать в нужной форме. Правильно пишите личные окончания глаголов. </a:t>
            </a:r>
            <a:endParaRPr lang="ru-RU" b="1" dirty="0" smtClean="0"/>
          </a:p>
          <a:p>
            <a:r>
              <a:rPr lang="ru-RU" sz="1800" dirty="0" smtClean="0"/>
              <a:t>1</a:t>
            </a:r>
            <a:r>
              <a:rPr lang="ru-RU" sz="1800" dirty="0"/>
              <a:t>. Поступай, как … . 2. Спортсмены … к финишу. 3. После окончания школы брат … поступить в институт. 4. Не … ли вы почитать журнал? 5. Если … быть здоров, закаляйся. 6. Если вы … знать больше – читайте книги. 7. Сегодня мы … кросс. 8. Люди всей планеты … жить в мире. </a:t>
            </a:r>
          </a:p>
        </p:txBody>
      </p:sp>
    </p:spTree>
    <p:extLst>
      <p:ext uri="{BB962C8B-B14F-4D97-AF65-F5344CB8AC3E}">
        <p14:creationId xmlns:p14="http://schemas.microsoft.com/office/powerpoint/2010/main" val="5437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5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1938992"/>
          </a:xfrm>
        </p:spPr>
        <p:txBody>
          <a:bodyPr/>
          <a:lstStyle/>
          <a:p>
            <a:r>
              <a:rPr lang="ru-RU" sz="1800" dirty="0" smtClean="0"/>
              <a:t>1</a:t>
            </a:r>
            <a:r>
              <a:rPr lang="ru-RU" sz="1800" dirty="0"/>
              <a:t>. Поступай, как </a:t>
            </a:r>
            <a:r>
              <a:rPr lang="ru-RU" sz="1800" dirty="0" smtClean="0"/>
              <a:t>хочешь </a:t>
            </a:r>
            <a:r>
              <a:rPr lang="ru-RU" sz="1800" dirty="0"/>
              <a:t>. 2. Спортсмены </a:t>
            </a:r>
            <a:r>
              <a:rPr lang="ru-RU" sz="1800" dirty="0" smtClean="0"/>
              <a:t>бегут </a:t>
            </a:r>
            <a:r>
              <a:rPr lang="ru-RU" sz="1800" dirty="0"/>
              <a:t>к финишу. 3. После окончания школы брат </a:t>
            </a:r>
            <a:r>
              <a:rPr lang="ru-RU" sz="1800" dirty="0" smtClean="0"/>
              <a:t>хочет </a:t>
            </a:r>
            <a:r>
              <a:rPr lang="ru-RU" sz="1800" dirty="0"/>
              <a:t>поступить в институт. 4. Не </a:t>
            </a:r>
            <a:r>
              <a:rPr lang="ru-RU" sz="1800" dirty="0" smtClean="0"/>
              <a:t>хотите </a:t>
            </a:r>
            <a:r>
              <a:rPr lang="ru-RU" sz="1800" dirty="0"/>
              <a:t>ли вы почитать журнал? 5. Если </a:t>
            </a:r>
            <a:r>
              <a:rPr lang="ru-RU" sz="1800" dirty="0" smtClean="0"/>
              <a:t>хочешь </a:t>
            </a:r>
            <a:r>
              <a:rPr lang="ru-RU" sz="1800" dirty="0"/>
              <a:t>быть здоров, закаляйся. 6. Если вы </a:t>
            </a:r>
            <a:r>
              <a:rPr lang="ru-RU" sz="1800" dirty="0" smtClean="0"/>
              <a:t>хотите </a:t>
            </a:r>
            <a:r>
              <a:rPr lang="ru-RU" sz="1800" dirty="0"/>
              <a:t>знать больше – читайте книги. 7. Сегодня мы </a:t>
            </a:r>
            <a:r>
              <a:rPr lang="ru-RU" sz="1800" dirty="0" smtClean="0"/>
              <a:t>бежим </a:t>
            </a:r>
            <a:r>
              <a:rPr lang="ru-RU" sz="1800" dirty="0"/>
              <a:t>кросс. 8. Люди всей планеты </a:t>
            </a:r>
            <a:r>
              <a:rPr lang="ru-RU" sz="1800" dirty="0" smtClean="0"/>
              <a:t>хотят </a:t>
            </a:r>
            <a:r>
              <a:rPr lang="ru-RU" sz="1800" dirty="0"/>
              <a:t>жить в мире. </a:t>
            </a:r>
          </a:p>
        </p:txBody>
      </p:sp>
    </p:spTree>
    <p:extLst>
      <p:ext uri="{BB962C8B-B14F-4D97-AF65-F5344CB8AC3E}">
        <p14:creationId xmlns:p14="http://schemas.microsoft.com/office/powerpoint/2010/main" val="29380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723176"/>
            <a:ext cx="4935243" cy="2215991"/>
          </a:xfrm>
        </p:spPr>
        <p:txBody>
          <a:bodyPr/>
          <a:lstStyle/>
          <a:p>
            <a:r>
              <a:rPr lang="ru-RU" sz="1800" dirty="0"/>
              <a:t>зерцало = зеркало </a:t>
            </a:r>
            <a:endParaRPr lang="ru-RU" sz="1800" dirty="0" smtClean="0"/>
          </a:p>
          <a:p>
            <a:r>
              <a:rPr lang="ru-RU" sz="1800" dirty="0" smtClean="0"/>
              <a:t>приличный </a:t>
            </a:r>
            <a:r>
              <a:rPr lang="ru-RU" sz="1800" dirty="0"/>
              <a:t>– </a:t>
            </a:r>
            <a:r>
              <a:rPr lang="en-US" sz="1800" dirty="0" err="1"/>
              <a:t>odobli</a:t>
            </a:r>
            <a:r>
              <a:rPr lang="en-US" sz="1800" dirty="0"/>
              <a:t>, </a:t>
            </a:r>
            <a:r>
              <a:rPr lang="en-US" sz="1800" dirty="0" err="1"/>
              <a:t>tartibli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откликаться </a:t>
            </a:r>
            <a:r>
              <a:rPr lang="ru-RU" sz="1800" dirty="0"/>
              <a:t>– </a:t>
            </a:r>
            <a:r>
              <a:rPr lang="en-US" sz="1800" dirty="0" err="1"/>
              <a:t>javob</a:t>
            </a:r>
            <a:r>
              <a:rPr lang="en-US" sz="1800" dirty="0"/>
              <a:t> </a:t>
            </a:r>
            <a:r>
              <a:rPr lang="en-US" sz="1800" dirty="0" err="1"/>
              <a:t>bermoq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воздержаться </a:t>
            </a:r>
            <a:r>
              <a:rPr lang="ru-RU" sz="1800" dirty="0"/>
              <a:t>– </a:t>
            </a:r>
            <a:r>
              <a:rPr lang="en-US" sz="1800" dirty="0" err="1"/>
              <a:t>o‘zini</a:t>
            </a:r>
            <a:r>
              <a:rPr lang="en-US" sz="1800" dirty="0"/>
              <a:t> </a:t>
            </a:r>
            <a:r>
              <a:rPr lang="en-US" sz="1800" dirty="0" err="1"/>
              <a:t>tiymoq</a:t>
            </a:r>
            <a:r>
              <a:rPr lang="en-US" sz="1800" dirty="0"/>
              <a:t> </a:t>
            </a:r>
          </a:p>
          <a:p>
            <a:r>
              <a:rPr lang="ru-RU" sz="1800" dirty="0"/>
              <a:t>держаться в обществе – </a:t>
            </a:r>
            <a:r>
              <a:rPr lang="en-US" sz="1800" dirty="0" err="1"/>
              <a:t>odamlar</a:t>
            </a:r>
            <a:r>
              <a:rPr lang="en-US" sz="1800" dirty="0"/>
              <a:t> </a:t>
            </a:r>
            <a:r>
              <a:rPr lang="en-US" sz="1800" dirty="0" err="1"/>
              <a:t>orasida</a:t>
            </a:r>
            <a:r>
              <a:rPr lang="en-US" sz="1800" dirty="0"/>
              <a:t> </a:t>
            </a:r>
            <a:r>
              <a:rPr lang="en-US" sz="1800" dirty="0" err="1"/>
              <a:t>o‘zini</a:t>
            </a:r>
            <a:r>
              <a:rPr lang="en-US" sz="1800" dirty="0"/>
              <a:t> </a:t>
            </a:r>
            <a:r>
              <a:rPr lang="en-US" sz="1800" dirty="0" err="1"/>
              <a:t>tutish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содержать </a:t>
            </a:r>
            <a:r>
              <a:rPr lang="ru-RU" sz="1800" dirty="0"/>
              <a:t>– </a:t>
            </a:r>
            <a:r>
              <a:rPr lang="en-US" sz="1800" dirty="0" err="1" smtClean="0"/>
              <a:t>boqmoq</a:t>
            </a:r>
            <a:endParaRPr lang="ru-RU" sz="1800" dirty="0" smtClean="0"/>
          </a:p>
          <a:p>
            <a:r>
              <a:rPr lang="ru-RU" sz="1800" dirty="0" smtClean="0"/>
              <a:t>чавкать </a:t>
            </a:r>
            <a:r>
              <a:rPr lang="ru-RU" sz="1800" dirty="0"/>
              <a:t>– </a:t>
            </a:r>
            <a:r>
              <a:rPr lang="en-US" sz="1800" dirty="0" err="1"/>
              <a:t>chapillatmoq</a:t>
            </a:r>
            <a:r>
              <a:rPr lang="en-US" sz="1800" dirty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953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Проверим упражнение 9(стр.67)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6"/>
            <a:ext cx="5472608" cy="252376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Восстановите предложения, употребив глаголы в настоящем времени. Можно </a:t>
            </a:r>
            <a:r>
              <a:rPr lang="ru-RU" b="1" dirty="0"/>
              <a:t>ли сказать, что это «историческое» настоящее время? </a:t>
            </a:r>
            <a:endParaRPr lang="ru-RU" b="1" dirty="0" smtClean="0"/>
          </a:p>
          <a:p>
            <a:r>
              <a:rPr lang="ru-RU" dirty="0" smtClean="0"/>
              <a:t>1</a:t>
            </a:r>
            <a:r>
              <a:rPr lang="ru-RU" sz="1400" dirty="0"/>
              <a:t>. </a:t>
            </a:r>
            <a:r>
              <a:rPr lang="ru-RU" sz="1400" dirty="0" smtClean="0"/>
              <a:t>В </a:t>
            </a:r>
            <a:r>
              <a:rPr lang="ru-RU" sz="1400" dirty="0"/>
              <a:t>1441 году известный историк </a:t>
            </a:r>
            <a:r>
              <a:rPr lang="ru-RU" sz="1400" dirty="0" err="1"/>
              <a:t>Абд</a:t>
            </a:r>
            <a:r>
              <a:rPr lang="ru-RU" sz="1400" dirty="0"/>
              <a:t>-ар </a:t>
            </a:r>
            <a:r>
              <a:rPr lang="ru-RU" sz="1400" dirty="0" err="1"/>
              <a:t>Раззак</a:t>
            </a:r>
            <a:r>
              <a:rPr lang="ru-RU" sz="1400" dirty="0"/>
              <a:t> </a:t>
            </a:r>
            <a:r>
              <a:rPr lang="ru-RU" sz="1400" dirty="0" err="1"/>
              <a:t>Самарканди</a:t>
            </a:r>
            <a:r>
              <a:rPr lang="ru-RU" sz="1400" dirty="0"/>
              <a:t> </a:t>
            </a:r>
            <a:r>
              <a:rPr lang="ru-RU" sz="1400" dirty="0" smtClean="0"/>
              <a:t>путешествует </a:t>
            </a:r>
            <a:r>
              <a:rPr lang="ru-RU" sz="1400" dirty="0"/>
              <a:t>по Индии по приказу </a:t>
            </a:r>
            <a:r>
              <a:rPr lang="ru-RU" sz="1400" dirty="0" err="1"/>
              <a:t>Шахруха</a:t>
            </a:r>
            <a:r>
              <a:rPr lang="ru-RU" sz="1400" dirty="0"/>
              <a:t>. 2. </a:t>
            </a:r>
            <a:r>
              <a:rPr lang="ru-RU" sz="1400" dirty="0" err="1"/>
              <a:t>Хондемира</a:t>
            </a:r>
            <a:r>
              <a:rPr lang="ru-RU" sz="1400" dirty="0"/>
              <a:t>, как и его знаменитого деда </a:t>
            </a:r>
            <a:r>
              <a:rPr lang="ru-RU" sz="1400" dirty="0" err="1"/>
              <a:t>Мирхонда</a:t>
            </a:r>
            <a:r>
              <a:rPr lang="ru-RU" sz="1400" dirty="0"/>
              <a:t>, </a:t>
            </a:r>
            <a:r>
              <a:rPr lang="ru-RU" sz="1400" dirty="0" smtClean="0"/>
              <a:t>интересует </a:t>
            </a:r>
            <a:r>
              <a:rPr lang="ru-RU" sz="1400" dirty="0"/>
              <a:t>история </a:t>
            </a:r>
            <a:r>
              <a:rPr lang="ru-RU" sz="1400" dirty="0" err="1"/>
              <a:t>Тимуридов</a:t>
            </a:r>
            <a:r>
              <a:rPr lang="ru-RU" sz="1400" dirty="0"/>
              <a:t>. 3. Всю свою жизнь великий исламский учёный аль </a:t>
            </a:r>
            <a:r>
              <a:rPr lang="ru-RU" sz="1400" dirty="0" err="1"/>
              <a:t>Бухари</a:t>
            </a:r>
            <a:r>
              <a:rPr lang="ru-RU" sz="1400" dirty="0"/>
              <a:t> </a:t>
            </a:r>
            <a:r>
              <a:rPr lang="ru-RU" sz="1400" dirty="0" smtClean="0"/>
              <a:t>исследует </a:t>
            </a:r>
            <a:r>
              <a:rPr lang="ru-RU" sz="1400" dirty="0"/>
              <a:t>предания о жизни пророка. 4. </a:t>
            </a:r>
            <a:r>
              <a:rPr lang="ru-RU" sz="1400" dirty="0" err="1"/>
              <a:t>Шарафаддин</a:t>
            </a:r>
            <a:r>
              <a:rPr lang="ru-RU" sz="1400" dirty="0"/>
              <a:t> </a:t>
            </a:r>
            <a:r>
              <a:rPr lang="ru-RU" sz="1400" dirty="0" err="1"/>
              <a:t>Язди</a:t>
            </a:r>
            <a:r>
              <a:rPr lang="ru-RU" sz="1400" dirty="0"/>
              <a:t> не раз </a:t>
            </a:r>
            <a:r>
              <a:rPr lang="ru-RU" sz="1400" dirty="0" smtClean="0"/>
              <a:t>беседует </a:t>
            </a:r>
            <a:r>
              <a:rPr lang="ru-RU" sz="1400" dirty="0"/>
              <a:t>с </a:t>
            </a:r>
            <a:r>
              <a:rPr lang="ru-RU" sz="1400" dirty="0" err="1"/>
              <a:t>Шахрухом</a:t>
            </a:r>
            <a:r>
              <a:rPr lang="ru-RU" sz="1400" dirty="0"/>
              <a:t> о походах Тимура. 5. Книга «</a:t>
            </a:r>
            <a:r>
              <a:rPr lang="ru-RU" sz="1400" dirty="0" err="1"/>
              <a:t>Зафар-наме</a:t>
            </a:r>
            <a:r>
              <a:rPr lang="ru-RU" sz="1400" dirty="0"/>
              <a:t>» </a:t>
            </a:r>
            <a:r>
              <a:rPr lang="ru-RU" sz="1400" dirty="0" smtClean="0"/>
              <a:t>рисует </a:t>
            </a:r>
            <a:r>
              <a:rPr lang="ru-RU" sz="1400" dirty="0"/>
              <a:t>идеальный образ правителя Самарканда. 6. Известный историк-искусствовед Галина Пугаченкова </a:t>
            </a:r>
            <a:r>
              <a:rPr lang="ru-RU" sz="1400" dirty="0" smtClean="0"/>
              <a:t>рекомендует </a:t>
            </a:r>
            <a:r>
              <a:rPr lang="ru-RU" sz="1400" dirty="0"/>
              <a:t>молодым специалистам изучать архитектуру </a:t>
            </a:r>
            <a:r>
              <a:rPr lang="ru-RU" sz="1400" dirty="0" err="1"/>
              <a:t>Тимуридов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0334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908" y="614314"/>
            <a:ext cx="2664296" cy="2712244"/>
          </a:xfrm>
        </p:spPr>
        <p:txBody>
          <a:bodyPr/>
          <a:lstStyle/>
          <a:p>
            <a:r>
              <a:rPr lang="ru-RU" sz="1400" dirty="0"/>
              <a:t>Первый учебник русского этикета был составлен по приказу Петра I в 1717 году. Книга «Юности честное зерцало» давала советы молодым дворянам, как нужно держаться в обществе: «Никто себя сам много не хвали. Ожидай, пока другие со стороны похвалят. </a:t>
            </a:r>
          </a:p>
        </p:txBody>
      </p:sp>
      <p:pic>
        <p:nvPicPr>
          <p:cNvPr id="4098" name="Picture 2" descr="Юности честное зерца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1" y="74123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0892" y="614313"/>
            <a:ext cx="2808312" cy="2712150"/>
          </a:xfrm>
        </p:spPr>
        <p:txBody>
          <a:bodyPr/>
          <a:lstStyle/>
          <a:p>
            <a:r>
              <a:rPr lang="ru-RU" sz="1600" dirty="0"/>
              <a:t>Не облизывай пальцы. Над </a:t>
            </a:r>
            <a:r>
              <a:rPr lang="ru-RU" sz="1600" dirty="0" err="1"/>
              <a:t>едою</a:t>
            </a:r>
            <a:r>
              <a:rPr lang="ru-RU" sz="1600" dirty="0"/>
              <a:t> не чавкай, не проглотив куска, не говори. Около своей тарелки не делай заборы из костей, хлеба и прочего. В еде не усердствуй. Лучше воздержись, чем недоеденное оставлять на тарелке». </a:t>
            </a:r>
          </a:p>
        </p:txBody>
      </p:sp>
      <p:pic>
        <p:nvPicPr>
          <p:cNvPr id="5122" name="Picture 2" descr="Руками не шалить. Советы юношам из книги «Юности честное зерцало» 1717 года  | Образование | Общество | Аргументы и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5" y="725458"/>
            <a:ext cx="2454911" cy="20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Юности честное зерцало история, факты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48" name="Picture 4" descr="февраля по указу Петра I вышла книга Юности честное зерцало первый русский  учебник этикета для молодежи а также моральный и культурный кодекс Вместо  дурных компаний мотовства пьянства и грубости иностранные языки верхов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14313"/>
            <a:ext cx="5400600" cy="25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91" y="2722193"/>
            <a:ext cx="4607532" cy="841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Презентация к уроку русского языка по теме &quot;Условное наклонени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0" b="17528"/>
          <a:stretch/>
        </p:blipFill>
        <p:spPr bwMode="auto">
          <a:xfrm>
            <a:off x="37292" y="15084"/>
            <a:ext cx="5725927" cy="322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788" y="-10071"/>
            <a:ext cx="2952328" cy="3363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7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297" y="686321"/>
            <a:ext cx="4935243" cy="830997"/>
          </a:xfrm>
        </p:spPr>
        <p:txBody>
          <a:bodyPr/>
          <a:lstStyle/>
          <a:p>
            <a:pPr algn="ctr"/>
            <a:r>
              <a:rPr lang="ru-RU" sz="1800" dirty="0" smtClean="0"/>
              <a:t>Напишите </a:t>
            </a:r>
            <a:r>
              <a:rPr lang="ru-RU" sz="1800" dirty="0"/>
              <a:t>5 предложений о правилах поведения за столом, употребив глаголы в повелительном наклонении. </a:t>
            </a:r>
          </a:p>
        </p:txBody>
      </p:sp>
      <p:pic>
        <p:nvPicPr>
          <p:cNvPr id="4098" name="Picture 2" descr="Правила поведения за столом / Этикет за столом / Etiquette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64" y="1622425"/>
            <a:ext cx="2319581" cy="13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4" name="TextBox 3"/>
          <p:cNvSpPr txBox="1"/>
          <p:nvPr/>
        </p:nvSpPr>
        <p:spPr>
          <a:xfrm>
            <a:off x="735095" y="1531555"/>
            <a:ext cx="252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глаголов</a:t>
            </a:r>
            <a:endPara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Изменение глагола по лицам и числам 4 клас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20" y="1054327"/>
            <a:ext cx="2163776" cy="18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0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138499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 smtClean="0"/>
              <a:t>повторим </a:t>
            </a:r>
            <a:r>
              <a:rPr lang="ru-RU" sz="1800" dirty="0" smtClean="0"/>
              <a:t>основные правила правописания </a:t>
            </a:r>
            <a:r>
              <a:rPr lang="ru-RU" sz="1800" dirty="0" smtClean="0"/>
              <a:t>глаголов;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проспрягаем глаголы 1 и 2 </a:t>
            </a:r>
            <a:r>
              <a:rPr lang="ru-RU" sz="1800" dirty="0" err="1" smtClean="0"/>
              <a:t>спржения</a:t>
            </a:r>
            <a:r>
              <a:rPr lang="ru-RU" sz="1800" dirty="0"/>
              <a:t>;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/>
              <a:t>н</a:t>
            </a:r>
            <a:r>
              <a:rPr lang="ru-RU" sz="1800" dirty="0" smtClean="0"/>
              <a:t>аучимся определять виды глагола.</a:t>
            </a:r>
            <a:endParaRPr lang="ru-RU" sz="1800" dirty="0"/>
          </a:p>
          <a:p>
            <a:pPr marL="285750" indent="-285750">
              <a:buFontTx/>
              <a:buChar char="-"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12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6876" y="686321"/>
            <a:ext cx="2755653" cy="2585323"/>
          </a:xfrm>
        </p:spPr>
        <p:txBody>
          <a:bodyPr/>
          <a:lstStyle/>
          <a:p>
            <a:r>
              <a:rPr lang="ru-RU" sz="1400" dirty="0"/>
              <a:t>За стол </a:t>
            </a:r>
            <a:r>
              <a:rPr lang="ru-RU" sz="1400" dirty="0" smtClean="0"/>
              <a:t> садись </a:t>
            </a:r>
            <a:r>
              <a:rPr lang="ru-RU" sz="1400" dirty="0"/>
              <a:t>с чистыми руками. </a:t>
            </a:r>
          </a:p>
          <a:p>
            <a:r>
              <a:rPr lang="ru-RU" sz="1400" dirty="0"/>
              <a:t>Сидеть за столом необходимо на удобном расстоянии друг от друга. </a:t>
            </a:r>
            <a:r>
              <a:rPr lang="ru-RU" sz="1400" dirty="0" smtClean="0"/>
              <a:t>Следите</a:t>
            </a:r>
            <a:r>
              <a:rPr lang="ru-RU" sz="1400" dirty="0"/>
              <a:t> за своей посадкой за столом. </a:t>
            </a:r>
          </a:p>
          <a:p>
            <a:r>
              <a:rPr lang="ru-RU" sz="1400" dirty="0"/>
              <a:t>Не вытягивайте ноги под столом.</a:t>
            </a:r>
          </a:p>
          <a:p>
            <a:r>
              <a:rPr lang="ru-RU" sz="1400" dirty="0"/>
              <a:t>Салфетку </a:t>
            </a:r>
            <a:r>
              <a:rPr lang="ru-RU" sz="1400" dirty="0" smtClean="0"/>
              <a:t>положите </a:t>
            </a:r>
            <a:r>
              <a:rPr lang="ru-RU" sz="1400" dirty="0"/>
              <a:t>на колени, и </a:t>
            </a:r>
            <a:r>
              <a:rPr lang="ru-RU" sz="1400" dirty="0" smtClean="0"/>
              <a:t>подносите </a:t>
            </a:r>
            <a:r>
              <a:rPr lang="ru-RU" sz="1400" dirty="0"/>
              <a:t>ее ко рту, когда в этом возникает </a:t>
            </a:r>
            <a:r>
              <a:rPr lang="ru-RU" sz="1400" dirty="0" smtClean="0"/>
              <a:t>необходимость.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122" name="Picture 2" descr="Понятие этикета при потреблении пищи. Правила поведения за столом (№1) |  Труд. Реферат, доклад, сообщение, краткое содержание, конспект, сочинение,  ГДЗ, тест, книга | iEssa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709161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29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732" y="686321"/>
            <a:ext cx="4127251" cy="2173890"/>
          </a:xfrm>
        </p:spPr>
        <p:txBody>
          <a:bodyPr>
            <a:noAutofit/>
          </a:bodyPr>
          <a:lstStyle/>
          <a:p>
            <a:pPr algn="l"/>
            <a:r>
              <a:rPr lang="ru-RU" sz="2555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2555" dirty="0" smtClean="0">
                <a:solidFill>
                  <a:srgbClr val="C00000"/>
                </a:solidFill>
                <a:cs typeface="Aharoni" pitchFamily="2" charset="-79"/>
              </a:rPr>
              <a:t>Глагол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– это самостоятельная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sz="1798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часть речи,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  которая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обозначает</a:t>
            </a:r>
            <a:br>
              <a:rPr lang="ru-RU" sz="1798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действие предмета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и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отвечает на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                вопросы </a:t>
            </a: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1798" dirty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       Что делать? Что сделать? </a:t>
            </a:r>
            <a:br>
              <a:rPr lang="ru-RU" sz="1798" dirty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       </a:t>
            </a:r>
            <a:r>
              <a:rPr lang="ru-RU" sz="1798" dirty="0" smtClean="0">
                <a:solidFill>
                  <a:srgbClr val="C00000"/>
                </a:solidFill>
                <a:cs typeface="Aharoni" pitchFamily="2" charset="-79"/>
              </a:rPr>
              <a:t>Что </a:t>
            </a: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делает? Что сделает?</a:t>
            </a:r>
          </a:p>
        </p:txBody>
      </p:sp>
      <p:pic>
        <p:nvPicPr>
          <p:cNvPr id="2050" name="Picture 2" descr="https://veterinar-balakovo.ru/wp-content/uploads/2016/12/FewGhBHRjes-768x10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58329"/>
            <a:ext cx="946932" cy="13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ГЛАГОЛ - это... Что такое глагол в русском язык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47659"/>
            <a:ext cx="5616624" cy="31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6299" y="2670223"/>
            <a:ext cx="4488849" cy="5705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Презентация Правописание НЕ с деепричастиями - русский язык,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542305"/>
            <a:ext cx="5544616" cy="25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92" y="2259584"/>
            <a:ext cx="4474116" cy="9541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Совершенный и несовершенный вид глагола - как определить, таблица,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" y="31080"/>
            <a:ext cx="5691212" cy="31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4710" y="2723978"/>
            <a:ext cx="801442" cy="44134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6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4"/>
            <a:ext cx="5246443" cy="2432016"/>
          </a:xfrm>
        </p:spPr>
        <p:txBody>
          <a:bodyPr/>
          <a:lstStyle/>
          <a:p>
            <a:pPr fontAlgn="base"/>
            <a:r>
              <a:rPr lang="ru-RU" sz="1600" dirty="0"/>
              <a:t>Глаголы совершенного вида отвечают на вопрос </a:t>
            </a:r>
            <a:r>
              <a:rPr lang="ru-RU" sz="1600" i="1" dirty="0"/>
              <a:t>что сделать?</a:t>
            </a:r>
            <a:r>
              <a:rPr lang="ru-RU" sz="1600" dirty="0"/>
              <a:t> Они называют</a:t>
            </a:r>
          </a:p>
          <a:p>
            <a:pPr fontAlgn="base"/>
            <a:r>
              <a:rPr lang="ru-RU" sz="1600" dirty="0"/>
              <a:t>действие, ограниченное пределом в какой-либо момент его осуществления;</a:t>
            </a:r>
          </a:p>
          <a:p>
            <a:pPr fontAlgn="base"/>
            <a:r>
              <a:rPr lang="ru-RU" sz="1600" dirty="0"/>
              <a:t>обозначают результат, законченность всего </a:t>
            </a:r>
            <a:r>
              <a:rPr lang="ru-RU" sz="1600" dirty="0" smtClean="0"/>
              <a:t>действия.</a:t>
            </a:r>
            <a:endParaRPr lang="ru-RU" sz="1600" dirty="0"/>
          </a:p>
          <a:p>
            <a:pPr fontAlgn="base"/>
            <a:r>
              <a:rPr lang="ru-RU" sz="1600" b="1" dirty="0"/>
              <a:t>Например:</a:t>
            </a:r>
            <a:endParaRPr lang="ru-RU" sz="1600" dirty="0"/>
          </a:p>
          <a:p>
            <a:pPr fontAlgn="base"/>
            <a:r>
              <a:rPr lang="ru-RU" sz="1600" i="1" dirty="0"/>
              <a:t>что сделать? </a:t>
            </a:r>
            <a:r>
              <a:rPr lang="ru-RU" sz="1600" i="1" dirty="0" smtClean="0"/>
              <a:t> </a:t>
            </a:r>
            <a:r>
              <a:rPr lang="ru-RU" sz="1600" i="1" dirty="0"/>
              <a:t>бросить, купить;</a:t>
            </a:r>
            <a:endParaRPr lang="ru-RU" sz="1600" dirty="0"/>
          </a:p>
          <a:p>
            <a:pPr fontAlgn="base"/>
            <a:r>
              <a:rPr lang="ru-RU" sz="1600" i="1" dirty="0"/>
              <a:t>что сделать? обозначить, </a:t>
            </a:r>
            <a:r>
              <a:rPr lang="ru-RU" sz="1600" i="1" dirty="0" smtClean="0"/>
              <a:t>ответить.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1157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42305"/>
            <a:ext cx="5246444" cy="2123658"/>
          </a:xfrm>
        </p:spPr>
        <p:txBody>
          <a:bodyPr/>
          <a:lstStyle/>
          <a:p>
            <a:pPr fontAlgn="base"/>
            <a:r>
              <a:rPr lang="ru-RU" sz="1800" dirty="0"/>
              <a:t>Глаголы несовершенного вида отвечают на вопрос </a:t>
            </a:r>
            <a:r>
              <a:rPr lang="ru-RU" sz="1800" i="1" dirty="0"/>
              <a:t>что делать?</a:t>
            </a:r>
            <a:r>
              <a:rPr lang="ru-RU" sz="1800" dirty="0"/>
              <a:t> Эти слова обозначают</a:t>
            </a:r>
          </a:p>
          <a:p>
            <a:pPr fontAlgn="base"/>
            <a:r>
              <a:rPr lang="ru-RU" sz="1800" dirty="0"/>
              <a:t>действие в протяженности, без указания на его </a:t>
            </a:r>
            <a:r>
              <a:rPr lang="ru-RU" sz="1800" dirty="0" err="1" smtClean="0"/>
              <a:t>предел;незаконченность</a:t>
            </a:r>
            <a:r>
              <a:rPr lang="ru-RU" sz="1800" dirty="0" smtClean="0"/>
              <a:t> </a:t>
            </a:r>
            <a:r>
              <a:rPr lang="ru-RU" sz="1800" dirty="0"/>
              <a:t>действия.</a:t>
            </a:r>
          </a:p>
          <a:p>
            <a:pPr fontAlgn="base"/>
            <a:r>
              <a:rPr lang="ru-RU" sz="1800" b="1" dirty="0"/>
              <a:t>Например:</a:t>
            </a:r>
            <a:endParaRPr lang="ru-RU" sz="1800" dirty="0"/>
          </a:p>
          <a:p>
            <a:pPr fontAlgn="base"/>
            <a:r>
              <a:rPr lang="ru-RU" sz="1800" i="1" dirty="0"/>
              <a:t>что делать? учить, красить, </a:t>
            </a:r>
            <a:r>
              <a:rPr lang="ru-RU" sz="1800" i="1" dirty="0" smtClean="0"/>
              <a:t>бегать;</a:t>
            </a:r>
            <a:endParaRPr lang="ru-RU" sz="1800" dirty="0"/>
          </a:p>
          <a:p>
            <a:pPr fontAlgn="base"/>
            <a:r>
              <a:rPr lang="ru-RU" sz="1800" i="1" dirty="0"/>
              <a:t>что делать? нести, ползти. 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201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8" y="614313"/>
            <a:ext cx="56166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7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695" y="2660348"/>
            <a:ext cx="4948031" cy="810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Виды глаго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" y="31947"/>
            <a:ext cx="5729808" cy="31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39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628" y="1036156"/>
            <a:ext cx="4752528" cy="110799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глаголам несовершенного вида можно подставить слово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«буду»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например: «петь» — «буду петь» (несовершенный вид).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глаголам совершенного вида слово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«буду»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подставить нельзя,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например: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«спеть»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нельзя сказать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«буду спеть»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(совершенный вид).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82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Видовые пары глаголов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99" y="837778"/>
            <a:ext cx="2680047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14" y="822995"/>
            <a:ext cx="2556594" cy="14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Видовые пары глаголов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8" y="614313"/>
            <a:ext cx="3266223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6" y="614313"/>
            <a:ext cx="3610352" cy="19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472608" cy="23083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Прочитайте пары глаголов и скажите, как образуются глаголы совершенного вида.</a:t>
            </a:r>
          </a:p>
          <a:p>
            <a:r>
              <a:rPr lang="ru-RU" sz="1800" dirty="0"/>
              <a:t>Делать – сделать, писать – написать, читать – прочитать, учить – выучить, учиться – научиться, играть – сыграть, готовить – приготовить. </a:t>
            </a:r>
            <a:endParaRPr lang="ru-RU" sz="1800" dirty="0" smtClean="0"/>
          </a:p>
          <a:p>
            <a:r>
              <a:rPr lang="ru-RU" sz="1800" dirty="0" smtClean="0"/>
              <a:t>Решать </a:t>
            </a:r>
            <a:r>
              <a:rPr lang="ru-RU" sz="1800" dirty="0"/>
              <a:t>– решить, повторять – повторить, отвечать – ответить, узнавать – узнать, придумывать – придумать. </a:t>
            </a:r>
            <a:endParaRPr lang="ru-RU" sz="1800" dirty="0" smtClean="0"/>
          </a:p>
          <a:p>
            <a:r>
              <a:rPr lang="ru-RU" sz="1800" dirty="0" smtClean="0"/>
              <a:t>Брать </a:t>
            </a:r>
            <a:r>
              <a:rPr lang="ru-RU" sz="1800" dirty="0"/>
              <a:t>– взять, говорить – сказать, искать – найти. </a:t>
            </a:r>
          </a:p>
        </p:txBody>
      </p:sp>
    </p:spTree>
    <p:extLst>
      <p:ext uri="{BB962C8B-B14F-4D97-AF65-F5344CB8AC3E}">
        <p14:creationId xmlns:p14="http://schemas.microsoft.com/office/powerpoint/2010/main" val="30223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308324"/>
          </a:xfrm>
        </p:spPr>
        <p:txBody>
          <a:bodyPr/>
          <a:lstStyle/>
          <a:p>
            <a:r>
              <a:rPr lang="ru-RU" b="1" dirty="0"/>
              <a:t>Подберите видовую пару глаголам несовершенного вида по образцу.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1800" dirty="0" smtClean="0"/>
              <a:t>Решать </a:t>
            </a:r>
            <a:r>
              <a:rPr lang="ru-RU" sz="1800" dirty="0"/>
              <a:t>– решить; изучать, бросать, кончать, проверять. </a:t>
            </a:r>
            <a:endParaRPr lang="ru-RU" sz="1800" dirty="0" smtClean="0"/>
          </a:p>
          <a:p>
            <a:r>
              <a:rPr lang="ru-RU" sz="1800" dirty="0" smtClean="0"/>
              <a:t>Изображать </a:t>
            </a:r>
            <a:r>
              <a:rPr lang="ru-RU" sz="1800" dirty="0"/>
              <a:t>– изобразить; побеждать (д-</a:t>
            </a:r>
            <a:r>
              <a:rPr lang="ru-RU" sz="1800" dirty="0" err="1"/>
              <a:t>жд</a:t>
            </a:r>
            <a:r>
              <a:rPr lang="ru-RU" sz="1800" dirty="0"/>
              <a:t>), убеждать (д-</a:t>
            </a:r>
            <a:r>
              <a:rPr lang="ru-RU" sz="1800" dirty="0" err="1"/>
              <a:t>жд</a:t>
            </a:r>
            <a:r>
              <a:rPr lang="ru-RU" sz="1800" dirty="0"/>
              <a:t>), защищать (т-щ), посещать (т-щ), отвечать (т-ч), замечать (т-ч). </a:t>
            </a:r>
            <a:endParaRPr lang="ru-RU" sz="1800" dirty="0" smtClean="0"/>
          </a:p>
          <a:p>
            <a:r>
              <a:rPr lang="ru-RU" sz="1800" dirty="0" smtClean="0"/>
              <a:t>Отказывать </a:t>
            </a:r>
            <a:r>
              <a:rPr lang="ru-RU" sz="1800" dirty="0"/>
              <a:t>– отказать; показывать, рассказывать, испытывать. </a:t>
            </a:r>
          </a:p>
        </p:txBody>
      </p:sp>
    </p:spTree>
    <p:extLst>
      <p:ext uri="{BB962C8B-B14F-4D97-AF65-F5344CB8AC3E}">
        <p14:creationId xmlns:p14="http://schemas.microsoft.com/office/powerpoint/2010/main" val="33697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974353"/>
            <a:ext cx="5049769" cy="1661993"/>
          </a:xfrm>
        </p:spPr>
        <p:txBody>
          <a:bodyPr/>
          <a:lstStyle/>
          <a:p>
            <a:r>
              <a:rPr lang="ru-RU" sz="1800" dirty="0"/>
              <a:t>Слова </a:t>
            </a:r>
            <a:r>
              <a:rPr lang="ru-RU" sz="1800" b="1" i="1" dirty="0"/>
              <a:t>надо, нужно, можно, нельзя </a:t>
            </a:r>
            <a:r>
              <a:rPr lang="ru-RU" sz="1800" dirty="0"/>
              <a:t>сочетаются с глаголами в неопределённой форме. В глаголах неопределённой формы всегда пишется мягкий знак: </a:t>
            </a:r>
            <a:r>
              <a:rPr lang="ru-RU" sz="1800" i="1" dirty="0"/>
              <a:t>любит</a:t>
            </a:r>
            <a:r>
              <a:rPr lang="ru-RU" sz="1800" i="1" dirty="0">
                <a:solidFill>
                  <a:srgbClr val="FF0000"/>
                </a:solidFill>
              </a:rPr>
              <a:t>ь</a:t>
            </a:r>
            <a:r>
              <a:rPr lang="ru-RU" sz="1800" i="1" dirty="0"/>
              <a:t>, береч</a:t>
            </a:r>
            <a:r>
              <a:rPr lang="ru-RU" sz="1800" i="1" dirty="0">
                <a:solidFill>
                  <a:srgbClr val="FF0000"/>
                </a:solidFill>
              </a:rPr>
              <a:t>ь</a:t>
            </a:r>
            <a:r>
              <a:rPr lang="ru-RU" sz="1800" i="1" dirty="0"/>
              <a:t>, радоват</a:t>
            </a:r>
            <a:r>
              <a:rPr lang="ru-RU" sz="1800" i="1" dirty="0">
                <a:solidFill>
                  <a:srgbClr val="FF0000"/>
                </a:solidFill>
              </a:rPr>
              <a:t>ь</a:t>
            </a:r>
            <a:r>
              <a:rPr lang="ru-RU" sz="1800" i="1" dirty="0"/>
              <a:t>ся.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392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677656"/>
          </a:xfrm>
        </p:spPr>
        <p:txBody>
          <a:bodyPr/>
          <a:lstStyle/>
          <a:p>
            <a:r>
              <a:rPr lang="ru-RU" b="1" dirty="0"/>
              <a:t>Подберите видовую пару глаголам несовершенного вида по образцу.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1800" dirty="0" smtClean="0"/>
              <a:t>Решать </a:t>
            </a:r>
            <a:r>
              <a:rPr lang="ru-RU" sz="1800" dirty="0"/>
              <a:t>– решить; </a:t>
            </a:r>
            <a:r>
              <a:rPr lang="ru-RU" sz="1800" dirty="0" smtClean="0"/>
              <a:t>изучать - изучить, бросать - бросить, кончать - кончить, проверять - проверить. </a:t>
            </a:r>
          </a:p>
          <a:p>
            <a:r>
              <a:rPr lang="ru-RU" sz="1800" dirty="0" smtClean="0"/>
              <a:t>Изображать </a:t>
            </a:r>
            <a:r>
              <a:rPr lang="ru-RU" sz="1800" dirty="0"/>
              <a:t>– изобразить; побеждать </a:t>
            </a:r>
            <a:r>
              <a:rPr lang="ru-RU" sz="1800" dirty="0" smtClean="0"/>
              <a:t>- победить, </a:t>
            </a:r>
            <a:r>
              <a:rPr lang="ru-RU" sz="1800" dirty="0"/>
              <a:t>убеждать </a:t>
            </a:r>
            <a:r>
              <a:rPr lang="ru-RU" sz="1800" dirty="0" smtClean="0"/>
              <a:t>– убедить, защищать – защитить, посещать – посетить, отвечать - ответить, </a:t>
            </a:r>
            <a:r>
              <a:rPr lang="ru-RU" sz="1800" dirty="0"/>
              <a:t>замечать </a:t>
            </a:r>
            <a:r>
              <a:rPr lang="ru-RU" sz="1800" dirty="0" smtClean="0"/>
              <a:t>- заметить. </a:t>
            </a:r>
          </a:p>
          <a:p>
            <a:r>
              <a:rPr lang="ru-RU" sz="1800" dirty="0" smtClean="0"/>
              <a:t>Отказывать </a:t>
            </a:r>
            <a:r>
              <a:rPr lang="ru-RU" sz="1800" dirty="0"/>
              <a:t>– отказать; </a:t>
            </a:r>
            <a:r>
              <a:rPr lang="ru-RU" sz="1800" dirty="0" smtClean="0"/>
              <a:t>показывать - показать, рассказывать - рассказать, испытывать - испытать.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56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472608" cy="255454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1400" dirty="0" smtClean="0"/>
              <a:t>.Однажды </a:t>
            </a:r>
            <a:r>
              <a:rPr lang="ru-RU" sz="1400" dirty="0"/>
              <a:t>ребята … лабораторию Института генетики.  Они часто … больного товарища. (посетили, посещали) 2. В этой четверти мы будем … творчество </a:t>
            </a:r>
            <a:r>
              <a:rPr lang="ru-RU" sz="1400" dirty="0" err="1"/>
              <a:t>А.С.Пушкина</a:t>
            </a:r>
            <a:r>
              <a:rPr lang="ru-RU" sz="1400" dirty="0"/>
              <a:t>. Сегодня мы должны … строение сердца. (изучать, изучить) 3. Весь день ребята … название школьной стенгазеты. Как-то раз Санжар и </a:t>
            </a:r>
            <a:r>
              <a:rPr lang="ru-RU" sz="1400" dirty="0" err="1"/>
              <a:t>Фарход</a:t>
            </a:r>
            <a:r>
              <a:rPr lang="ru-RU" sz="1400" dirty="0"/>
              <a:t> … новую игру. (придумывали, придумали) 4. Наш выпускник … в этом году на международной олимпиаде. Несколько лет подряд … ученик другой школы. (победил, побеждал) 5. На заводе постоянно … разные модели автомобилей. Через месяц здесь … последнее изобретение инженеров. (испытывают, испытают).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58329"/>
            <a:ext cx="5400600" cy="233910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1400" dirty="0" smtClean="0"/>
              <a:t>.Однажды </a:t>
            </a:r>
            <a:r>
              <a:rPr lang="ru-RU" sz="1400" dirty="0"/>
              <a:t>ребята </a:t>
            </a:r>
            <a:r>
              <a:rPr lang="ru-RU" sz="1400" b="1" i="1" dirty="0" smtClean="0"/>
              <a:t>посетили</a:t>
            </a:r>
            <a:r>
              <a:rPr lang="ru-RU" sz="1400" dirty="0" smtClean="0"/>
              <a:t> </a:t>
            </a:r>
            <a:r>
              <a:rPr lang="ru-RU" sz="1400" dirty="0"/>
              <a:t>лабораторию Института генетики.  Они часто </a:t>
            </a:r>
            <a:r>
              <a:rPr lang="ru-RU" sz="1400" b="1" i="1" dirty="0" smtClean="0"/>
              <a:t>посещали</a:t>
            </a:r>
            <a:r>
              <a:rPr lang="ru-RU" sz="1400" dirty="0" smtClean="0"/>
              <a:t> больного </a:t>
            </a:r>
            <a:r>
              <a:rPr lang="ru-RU" sz="1400" dirty="0"/>
              <a:t>товарища. </a:t>
            </a:r>
            <a:r>
              <a:rPr lang="ru-RU" sz="1400" dirty="0" smtClean="0"/>
              <a:t>2</a:t>
            </a:r>
            <a:r>
              <a:rPr lang="ru-RU" sz="1400" dirty="0"/>
              <a:t>. В этой четверти мы будем </a:t>
            </a:r>
            <a:r>
              <a:rPr lang="ru-RU" sz="1400" b="1" i="1" dirty="0" smtClean="0"/>
              <a:t>изучать</a:t>
            </a:r>
            <a:r>
              <a:rPr lang="ru-RU" sz="1400" dirty="0" smtClean="0"/>
              <a:t> </a:t>
            </a:r>
            <a:r>
              <a:rPr lang="ru-RU" sz="1400" dirty="0"/>
              <a:t>творчество </a:t>
            </a:r>
            <a:r>
              <a:rPr lang="ru-RU" sz="1400" dirty="0" err="1"/>
              <a:t>А.С.Пушкина</a:t>
            </a:r>
            <a:r>
              <a:rPr lang="ru-RU" sz="1400" dirty="0"/>
              <a:t>. Сегодня мы должны </a:t>
            </a:r>
            <a:r>
              <a:rPr lang="ru-RU" sz="1400" b="1" i="1" dirty="0" smtClean="0"/>
              <a:t>изучить</a:t>
            </a:r>
            <a:r>
              <a:rPr lang="ru-RU" sz="1400" dirty="0" smtClean="0"/>
              <a:t> </a:t>
            </a:r>
            <a:r>
              <a:rPr lang="ru-RU" sz="1400" dirty="0"/>
              <a:t>строение сердца. </a:t>
            </a:r>
            <a:r>
              <a:rPr lang="ru-RU" sz="1400" dirty="0" smtClean="0"/>
              <a:t>3</a:t>
            </a:r>
            <a:r>
              <a:rPr lang="ru-RU" sz="1400" dirty="0"/>
              <a:t>. Весь день ребята </a:t>
            </a:r>
            <a:r>
              <a:rPr lang="ru-RU" sz="1400" b="1" i="1" dirty="0" smtClean="0"/>
              <a:t>придумывали</a:t>
            </a:r>
            <a:r>
              <a:rPr lang="ru-RU" sz="1400" dirty="0" smtClean="0"/>
              <a:t> </a:t>
            </a:r>
            <a:r>
              <a:rPr lang="ru-RU" sz="1400" dirty="0"/>
              <a:t>название школьной стенгазеты. Как-то раз Санжар и </a:t>
            </a:r>
            <a:r>
              <a:rPr lang="ru-RU" sz="1400" dirty="0" err="1"/>
              <a:t>Фарход</a:t>
            </a:r>
            <a:r>
              <a:rPr lang="ru-RU" sz="1400" dirty="0"/>
              <a:t> </a:t>
            </a:r>
            <a:r>
              <a:rPr lang="ru-RU" sz="1400" b="1" i="1" dirty="0" smtClean="0"/>
              <a:t>придумали</a:t>
            </a:r>
            <a:r>
              <a:rPr lang="ru-RU" sz="1400" dirty="0" smtClean="0"/>
              <a:t> </a:t>
            </a:r>
            <a:r>
              <a:rPr lang="ru-RU" sz="1400" dirty="0"/>
              <a:t>новую игру. </a:t>
            </a:r>
            <a:r>
              <a:rPr lang="ru-RU" sz="1400" dirty="0" smtClean="0"/>
              <a:t>4</a:t>
            </a:r>
            <a:r>
              <a:rPr lang="ru-RU" sz="1400" dirty="0"/>
              <a:t>. Наш выпускник </a:t>
            </a:r>
            <a:r>
              <a:rPr lang="ru-RU" sz="1400" b="1" i="1" dirty="0" smtClean="0"/>
              <a:t>победил</a:t>
            </a:r>
            <a:r>
              <a:rPr lang="ru-RU" sz="1400" dirty="0" smtClean="0"/>
              <a:t> </a:t>
            </a:r>
            <a:r>
              <a:rPr lang="ru-RU" sz="1400" dirty="0"/>
              <a:t>в этом году на международной олимпиаде. Несколько лет подряд </a:t>
            </a:r>
            <a:r>
              <a:rPr lang="ru-RU" sz="1400" b="1" i="1" dirty="0" smtClean="0"/>
              <a:t>побеждал</a:t>
            </a:r>
            <a:r>
              <a:rPr lang="ru-RU" sz="1400" dirty="0" smtClean="0"/>
              <a:t> </a:t>
            </a:r>
            <a:r>
              <a:rPr lang="ru-RU" sz="1400" dirty="0"/>
              <a:t>ученик другой школы. </a:t>
            </a:r>
            <a:r>
              <a:rPr lang="ru-RU" sz="1400" dirty="0" smtClean="0"/>
              <a:t>5</a:t>
            </a:r>
            <a:r>
              <a:rPr lang="ru-RU" sz="1400" dirty="0"/>
              <a:t>. На заводе постоянно </a:t>
            </a:r>
            <a:r>
              <a:rPr lang="ru-RU" sz="1400" b="1" i="1" dirty="0" smtClean="0"/>
              <a:t>испытывают</a:t>
            </a:r>
            <a:r>
              <a:rPr lang="ru-RU" sz="1400" dirty="0" smtClean="0"/>
              <a:t> </a:t>
            </a:r>
            <a:r>
              <a:rPr lang="ru-RU" sz="1400" dirty="0"/>
              <a:t>разные модели автомобилей. Через месяц здесь </a:t>
            </a:r>
            <a:r>
              <a:rPr lang="ru-RU" sz="1400" b="1" i="1" dirty="0" smtClean="0"/>
              <a:t>испытают</a:t>
            </a:r>
            <a:r>
              <a:rPr lang="ru-RU" sz="1400" dirty="0" smtClean="0"/>
              <a:t> </a:t>
            </a:r>
            <a:r>
              <a:rPr lang="ru-RU" sz="1400" dirty="0"/>
              <a:t>последнее изобретение инженеров.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Не путайте!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2" y="614313"/>
            <a:ext cx="446449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3"/>
            <a:ext cx="5318452" cy="209288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Какие однокоренные глаголы с приставками нужно вставить в предложения? </a:t>
            </a:r>
            <a:endParaRPr lang="ru-RU" b="1" dirty="0" smtClean="0"/>
          </a:p>
          <a:p>
            <a:r>
              <a:rPr lang="ru-RU" dirty="0" smtClean="0"/>
              <a:t>1</a:t>
            </a:r>
            <a:r>
              <a:rPr lang="ru-RU" sz="1600" dirty="0" smtClean="0"/>
              <a:t>. Мы </a:t>
            </a:r>
            <a:r>
              <a:rPr lang="ru-RU" sz="1600" dirty="0"/>
              <a:t>должны … эту работу вовремя. 2. Мне нужно … всё до конца, и тогда я буду свободен. 3.Тебе надо … это упражнение заново, потому что ты допустил ошибки. 4. К этому чайнику нужно … ручку. 5. Дырку в стене придётся … до вечера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400" dirty="0"/>
              <a:t>Слова для справок: сделать, приделать, переделать, заделать, доделать. </a:t>
            </a:r>
          </a:p>
        </p:txBody>
      </p:sp>
    </p:spTree>
    <p:extLst>
      <p:ext uri="{BB962C8B-B14F-4D97-AF65-F5344CB8AC3E}">
        <p14:creationId xmlns:p14="http://schemas.microsoft.com/office/powerpoint/2010/main" val="30493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3"/>
            <a:ext cx="5318452" cy="2215991"/>
          </a:xfrm>
        </p:spPr>
        <p:txBody>
          <a:bodyPr/>
          <a:lstStyle/>
          <a:p>
            <a:r>
              <a:rPr lang="ru-RU" sz="1800" dirty="0" smtClean="0"/>
              <a:t>1. Мы </a:t>
            </a:r>
            <a:r>
              <a:rPr lang="ru-RU" sz="1800" dirty="0"/>
              <a:t>должны </a:t>
            </a:r>
            <a:r>
              <a:rPr lang="ru-RU" sz="1800" b="1" i="1" dirty="0" smtClean="0"/>
              <a:t>сделать </a:t>
            </a:r>
            <a:r>
              <a:rPr lang="ru-RU" sz="1800" dirty="0"/>
              <a:t>эту работу вовремя.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Мне нужно </a:t>
            </a:r>
            <a:r>
              <a:rPr lang="ru-RU" sz="1800" b="1" i="1" dirty="0" smtClean="0"/>
              <a:t>доделать</a:t>
            </a:r>
            <a:r>
              <a:rPr lang="ru-RU" sz="1800" dirty="0" smtClean="0"/>
              <a:t> </a:t>
            </a:r>
            <a:r>
              <a:rPr lang="ru-RU" sz="1800" dirty="0"/>
              <a:t>всё до конца, и тогда я буду свободен. 3.Тебе надо</a:t>
            </a:r>
            <a:r>
              <a:rPr lang="ru-RU" sz="1800" b="1" i="1" dirty="0"/>
              <a:t> </a:t>
            </a:r>
            <a:r>
              <a:rPr lang="ru-RU" sz="1800" b="1" i="1" dirty="0" smtClean="0"/>
              <a:t>переделать </a:t>
            </a:r>
            <a:r>
              <a:rPr lang="ru-RU" sz="1800" dirty="0"/>
              <a:t>это упражнение заново, потому что ты допустил ошибки. 4. К этому чайнику нужно </a:t>
            </a:r>
            <a:r>
              <a:rPr lang="ru-RU" sz="1800" b="1" i="1" dirty="0" smtClean="0"/>
              <a:t>приделать</a:t>
            </a:r>
            <a:r>
              <a:rPr lang="ru-RU" sz="1800" dirty="0" smtClean="0"/>
              <a:t> </a:t>
            </a:r>
            <a:r>
              <a:rPr lang="ru-RU" sz="1800" dirty="0"/>
              <a:t>ручку. 5. Дырку в стене придётся </a:t>
            </a:r>
            <a:r>
              <a:rPr lang="ru-RU" sz="1800" b="1" i="1" dirty="0" smtClean="0"/>
              <a:t>заделать</a:t>
            </a:r>
            <a:r>
              <a:rPr lang="ru-RU" sz="1800" dirty="0" smtClean="0"/>
              <a:t> </a:t>
            </a:r>
            <a:r>
              <a:rPr lang="ru-RU" sz="1800" dirty="0"/>
              <a:t>до вечера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76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42306"/>
            <a:ext cx="5049769" cy="2708434"/>
          </a:xfrm>
        </p:spPr>
        <p:txBody>
          <a:bodyPr/>
          <a:lstStyle/>
          <a:p>
            <a:r>
              <a:rPr lang="ru-RU" sz="1600" dirty="0"/>
              <a:t>небосклон – </a:t>
            </a:r>
            <a:r>
              <a:rPr lang="ru-RU" sz="1600" dirty="0" err="1" smtClean="0"/>
              <a:t>ufq</a:t>
            </a:r>
            <a:endParaRPr lang="ru-RU" sz="1600" dirty="0" smtClean="0"/>
          </a:p>
          <a:p>
            <a:r>
              <a:rPr lang="ru-RU" sz="1600" dirty="0" smtClean="0"/>
              <a:t>представить </a:t>
            </a:r>
            <a:r>
              <a:rPr lang="ru-RU" sz="1600" dirty="0"/>
              <a:t>= </a:t>
            </a:r>
            <a:r>
              <a:rPr lang="ru-RU" sz="1600" dirty="0" smtClean="0"/>
              <a:t>показать</a:t>
            </a:r>
          </a:p>
          <a:p>
            <a:r>
              <a:rPr lang="ru-RU" sz="1600" dirty="0" smtClean="0"/>
              <a:t>абсолютно </a:t>
            </a:r>
            <a:r>
              <a:rPr lang="ru-RU" sz="1600" dirty="0"/>
              <a:t>– </a:t>
            </a:r>
            <a:r>
              <a:rPr lang="ru-RU" sz="1600" dirty="0" err="1"/>
              <a:t>mutlaqo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преемник </a:t>
            </a:r>
            <a:r>
              <a:rPr lang="ru-RU" sz="1600" dirty="0"/>
              <a:t>– </a:t>
            </a:r>
            <a:r>
              <a:rPr lang="ru-RU" sz="1600" dirty="0" err="1"/>
              <a:t>voris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вычисление </a:t>
            </a:r>
            <a:r>
              <a:rPr lang="ru-RU" sz="1600" dirty="0"/>
              <a:t>– </a:t>
            </a:r>
            <a:r>
              <a:rPr lang="ru-RU" sz="1600" dirty="0" err="1"/>
              <a:t>hisoblash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продолжатель </a:t>
            </a:r>
            <a:r>
              <a:rPr lang="ru-RU" sz="1600" dirty="0"/>
              <a:t>– </a:t>
            </a:r>
            <a:r>
              <a:rPr lang="ru-RU" sz="1600" dirty="0" err="1"/>
              <a:t>davomchi</a:t>
            </a:r>
            <a:endParaRPr lang="ru-RU" sz="1600" dirty="0"/>
          </a:p>
          <a:p>
            <a:r>
              <a:rPr lang="ru-RU" sz="1600" dirty="0"/>
              <a:t>оригинальность – </a:t>
            </a:r>
            <a:r>
              <a:rPr lang="ru-RU" sz="1600" dirty="0" err="1"/>
              <a:t>o‘ziga</a:t>
            </a:r>
            <a:r>
              <a:rPr lang="ru-RU" sz="1600" dirty="0"/>
              <a:t> </a:t>
            </a:r>
            <a:r>
              <a:rPr lang="ru-RU" sz="1600" dirty="0" err="1" smtClean="0"/>
              <a:t>xos</a:t>
            </a:r>
            <a:endParaRPr lang="ru-RU" sz="1600" dirty="0"/>
          </a:p>
          <a:p>
            <a:r>
              <a:rPr lang="ru-RU" sz="1600" dirty="0" smtClean="0"/>
              <a:t>хронология =</a:t>
            </a:r>
            <a:r>
              <a:rPr lang="ru-RU" sz="1600" dirty="0"/>
              <a:t> </a:t>
            </a:r>
            <a:r>
              <a:rPr lang="ru-RU" sz="1600" dirty="0" smtClean="0"/>
              <a:t>перечень </a:t>
            </a:r>
            <a:r>
              <a:rPr lang="ru-RU" sz="1600" dirty="0"/>
              <a:t>событий в их временной последовательности </a:t>
            </a:r>
            <a:endParaRPr lang="ru-RU" sz="1600" dirty="0" smtClean="0"/>
          </a:p>
          <a:p>
            <a:r>
              <a:rPr lang="ru-RU" sz="1600" dirty="0" smtClean="0"/>
              <a:t>санскрит = </a:t>
            </a:r>
            <a:r>
              <a:rPr lang="ru-RU" sz="1600" dirty="0"/>
              <a:t>древний литературный язык Индии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86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899" y="614313"/>
            <a:ext cx="2539629" cy="2462213"/>
          </a:xfrm>
        </p:spPr>
        <p:txBody>
          <a:bodyPr/>
          <a:lstStyle/>
          <a:p>
            <a:r>
              <a:rPr lang="ru-RU" sz="1600" dirty="0"/>
              <a:t>Учёные Востока внесли большой вклад в развитие мировой науки. В средние века учёные стран Ближнего и Среднего Востока изучили научное наследие Индии, Китая и Древней Греции и стали преемниками </a:t>
            </a:r>
            <a:r>
              <a:rPr lang="ru-RU" sz="1600" dirty="0" err="1"/>
              <a:t>Ариабхаты</a:t>
            </a:r>
            <a:r>
              <a:rPr lang="ru-RU" sz="1600" dirty="0"/>
              <a:t>, Пифагора и Эвклида. </a:t>
            </a:r>
          </a:p>
        </p:txBody>
      </p:sp>
      <p:pic>
        <p:nvPicPr>
          <p:cNvPr id="10242" name="Picture 2" descr="Аньези, Ариабхата, Арх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614313"/>
            <a:ext cx="1800200" cy="23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илософия Пифагора (кратк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41233"/>
            <a:ext cx="2664295" cy="21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Портрет Евклида (арт.ПУ-21) купить в Москве с доставкой: выгодные цены в  интернет-магазине АзбукаДек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741233"/>
            <a:ext cx="2160240" cy="21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Евклид – основоположник геометрии - интересные люди, Евклид, геометрия,  древнегреческий уче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741232"/>
            <a:ext cx="2160240" cy="21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741234"/>
            <a:ext cx="2827661" cy="1938992"/>
          </a:xfrm>
        </p:spPr>
        <p:txBody>
          <a:bodyPr/>
          <a:lstStyle/>
          <a:p>
            <a:r>
              <a:rPr lang="ru-RU" sz="1800" dirty="0"/>
              <a:t>Мухаммед аль Хорезми (787–850) сыграл ведущую роль в развитии математики. Аль-Хорезми впервые представил алгебру как самостоятельную науку. </a:t>
            </a:r>
          </a:p>
        </p:txBody>
      </p:sp>
      <p:pic>
        <p:nvPicPr>
          <p:cNvPr id="13314" name="Picture 2" descr="Министерство по развитию информационных технологий и коммуникаций  &lt;br&gt;Республики Узбеки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9" y="742598"/>
            <a:ext cx="2245893" cy="18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ГЛАГОЛ - это... Что такое глагол в русском язык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" y="31651"/>
            <a:ext cx="5661248" cy="31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614313"/>
            <a:ext cx="2611637" cy="1723549"/>
          </a:xfrm>
        </p:spPr>
        <p:txBody>
          <a:bodyPr/>
          <a:lstStyle/>
          <a:p>
            <a:r>
              <a:rPr lang="ru-RU" sz="1600" dirty="0"/>
              <a:t>Омар Хайям (1048–1131) создавал знаменитые </a:t>
            </a:r>
            <a:r>
              <a:rPr lang="ru-RU" sz="1600" dirty="0" err="1"/>
              <a:t>рубаи</a:t>
            </a:r>
            <a:r>
              <a:rPr lang="ru-RU" sz="1600" dirty="0"/>
              <a:t>, но был ещё и великим математиком, астрономом, продолжателем идей </a:t>
            </a:r>
            <a:endParaRPr lang="ru-RU" sz="1600" dirty="0" smtClean="0"/>
          </a:p>
          <a:p>
            <a:r>
              <a:rPr lang="ru-RU" sz="1600" dirty="0" smtClean="0"/>
              <a:t>аль Хорезми.</a:t>
            </a:r>
            <a:endParaRPr lang="ru-RU" sz="1600" dirty="0"/>
          </a:p>
        </p:txBody>
      </p:sp>
      <p:pic>
        <p:nvPicPr>
          <p:cNvPr id="14340" name="Picture 4" descr="Омар Хайям - цитаты | ANTRI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612527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614313"/>
            <a:ext cx="2952328" cy="3177625"/>
          </a:xfrm>
        </p:spPr>
        <p:txBody>
          <a:bodyPr/>
          <a:lstStyle/>
          <a:p>
            <a:r>
              <a:rPr lang="ru-RU" sz="1600" dirty="0"/>
              <a:t>Знаменитый учёный-энциклопедист </a:t>
            </a:r>
            <a:r>
              <a:rPr lang="ru-RU" sz="1600" dirty="0" err="1"/>
              <a:t>Беруни</a:t>
            </a:r>
            <a:r>
              <a:rPr lang="ru-RU" sz="1600" dirty="0"/>
              <a:t> (973–1050) внимательно изучал математические труды на санскрите и создал «Канон </a:t>
            </a:r>
            <a:r>
              <a:rPr lang="ru-RU" sz="1600" dirty="0" err="1"/>
              <a:t>Маъсуда</a:t>
            </a:r>
            <a:r>
              <a:rPr lang="ru-RU" sz="1600" dirty="0"/>
              <a:t>». Эта книга уделяла внимание не только астрономии, хронологии, географии, но и тригонометрии. </a:t>
            </a:r>
          </a:p>
        </p:txBody>
      </p:sp>
      <p:pic>
        <p:nvPicPr>
          <p:cNvPr id="4" name="Picture 2" descr="18 мая – день рождения Омара Хайя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t="1706" r="15105"/>
          <a:stretch/>
        </p:blipFill>
        <p:spPr bwMode="auto">
          <a:xfrm>
            <a:off x="298743" y="741234"/>
            <a:ext cx="2160240" cy="21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1083504"/>
            <a:ext cx="2827661" cy="1231106"/>
          </a:xfrm>
        </p:spPr>
        <p:txBody>
          <a:bodyPr/>
          <a:lstStyle/>
          <a:p>
            <a:r>
              <a:rPr lang="ru-RU" sz="2000" dirty="0"/>
              <a:t>Самаркандскую школу математиков прославили Улугбек и </a:t>
            </a:r>
            <a:r>
              <a:rPr lang="ru-RU" sz="2000" dirty="0" err="1"/>
              <a:t>Джамшид</a:t>
            </a:r>
            <a:r>
              <a:rPr lang="ru-RU" sz="2000" dirty="0"/>
              <a:t> аль Каши. </a:t>
            </a:r>
          </a:p>
        </p:txBody>
      </p:sp>
      <p:pic>
        <p:nvPicPr>
          <p:cNvPr id="15362" name="Picture 2" descr="Улугбек: астроном и шахид | Телеграф | Вокруг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58329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Жамшид ал-Каши (1380-142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2" y="741233"/>
            <a:ext cx="2109093" cy="20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908" y="686321"/>
            <a:ext cx="2736304" cy="2215991"/>
          </a:xfrm>
        </p:spPr>
        <p:txBody>
          <a:bodyPr/>
          <a:lstStyle/>
          <a:p>
            <a:r>
              <a:rPr lang="ru-RU" sz="1600" dirty="0"/>
              <a:t>Много нового внесли в науку академики Т.Н. Кары Ниязи, Т.А. </a:t>
            </a:r>
            <a:r>
              <a:rPr lang="ru-RU" sz="1600" dirty="0" err="1"/>
              <a:t>Сарымсаков</a:t>
            </a:r>
            <a:r>
              <a:rPr lang="ru-RU" sz="1600" dirty="0"/>
              <a:t>. А молодое поколение математиков Узбекистана уже сейчас удивляет весь мир. </a:t>
            </a:r>
          </a:p>
        </p:txBody>
      </p:sp>
      <p:pic>
        <p:nvPicPr>
          <p:cNvPr id="17410" name="Picture 2" descr="Кары-Ниязов, Ташмухамед Нияз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6" y="601815"/>
            <a:ext cx="2078092" cy="24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Сарымсаков Ташмухамед Алие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6" y="601815"/>
            <a:ext cx="2097216" cy="24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614314"/>
            <a:ext cx="4987901" cy="2369880"/>
          </a:xfrm>
        </p:spPr>
        <p:txBody>
          <a:bodyPr/>
          <a:lstStyle/>
          <a:p>
            <a:r>
              <a:rPr lang="ru-RU" sz="1400" dirty="0"/>
              <a:t>Студент факультета математики Национального университета Узбекистана </a:t>
            </a:r>
            <a:r>
              <a:rPr lang="ru-RU" sz="1400" dirty="0" err="1"/>
              <a:t>Хакимбой</a:t>
            </a:r>
            <a:r>
              <a:rPr lang="ru-RU" sz="1400" dirty="0"/>
              <a:t> </a:t>
            </a:r>
            <a:r>
              <a:rPr lang="ru-RU" sz="1400" dirty="0" err="1"/>
              <a:t>Эгамберганов</a:t>
            </a:r>
            <a:r>
              <a:rPr lang="ru-RU" sz="1400" dirty="0"/>
              <a:t> три года подряд получал первые места на международных олимпиадах по математике. За решение задачи по комбинаторике члены жюри поначалу поставили ноль баллов, но потом пришли к выводу, что задача решена правильно. Просто при решении был применён абсолютно новый подход. За оригинальность мышления юноша из Хорезма, который удивил всех оригинальным ходом мысли, получил золотую медаль.</a:t>
            </a:r>
          </a:p>
          <a:p>
            <a:endParaRPr lang="ru-RU" sz="1400" dirty="0"/>
          </a:p>
        </p:txBody>
      </p:sp>
      <p:pic>
        <p:nvPicPr>
          <p:cNvPr id="18434" name="Picture 2" descr="Istiqlolning iste'dodli farzandlari - gulxan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4" y="614314"/>
            <a:ext cx="52169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41234"/>
            <a:ext cx="5246443" cy="2215991"/>
          </a:xfrm>
        </p:spPr>
        <p:txBody>
          <a:bodyPr/>
          <a:lstStyle/>
          <a:p>
            <a:r>
              <a:rPr lang="ru-RU" sz="1600" dirty="0" smtClean="0"/>
              <a:t>1.Почему </a:t>
            </a:r>
            <a:r>
              <a:rPr lang="ru-RU" sz="1600" dirty="0"/>
              <a:t>считается, что в истории математики ведущую роль играли </a:t>
            </a:r>
            <a:r>
              <a:rPr lang="ru-RU" sz="1600" dirty="0" smtClean="0"/>
              <a:t>учёные </a:t>
            </a:r>
            <a:r>
              <a:rPr lang="ru-RU" sz="1600" dirty="0"/>
              <a:t>Востока? </a:t>
            </a:r>
            <a:endParaRPr lang="ru-RU" sz="1600" dirty="0" smtClean="0"/>
          </a:p>
          <a:p>
            <a:r>
              <a:rPr lang="ru-RU" sz="1600" dirty="0" smtClean="0"/>
              <a:t>2.В </a:t>
            </a:r>
            <a:r>
              <a:rPr lang="ru-RU" sz="1600" dirty="0"/>
              <a:t>чем состоит заслуга </a:t>
            </a:r>
            <a:r>
              <a:rPr lang="ru-RU" sz="1600" dirty="0" smtClean="0"/>
              <a:t>аль </a:t>
            </a:r>
            <a:r>
              <a:rPr lang="ru-RU" sz="1600" dirty="0"/>
              <a:t>Хорезми? </a:t>
            </a:r>
            <a:endParaRPr lang="ru-RU" sz="1600" dirty="0" smtClean="0"/>
          </a:p>
          <a:p>
            <a:r>
              <a:rPr lang="ru-RU" sz="1600" dirty="0" smtClean="0"/>
              <a:t>3.Что </a:t>
            </a:r>
            <a:r>
              <a:rPr lang="ru-RU" sz="1600" dirty="0"/>
              <a:t>помогло </a:t>
            </a:r>
            <a:r>
              <a:rPr lang="ru-RU" sz="1600" dirty="0" err="1"/>
              <a:t>Беруни</a:t>
            </a:r>
            <a:r>
              <a:rPr lang="ru-RU" sz="1600" dirty="0"/>
              <a:t> написать «Канон </a:t>
            </a:r>
            <a:r>
              <a:rPr lang="ru-RU" sz="1600" dirty="0" err="1"/>
              <a:t>Маъсуда</a:t>
            </a:r>
            <a:r>
              <a:rPr lang="ru-RU" sz="1600" dirty="0" smtClean="0"/>
              <a:t>»?.</a:t>
            </a:r>
            <a:endParaRPr lang="ru-RU" sz="1600" dirty="0"/>
          </a:p>
          <a:p>
            <a:r>
              <a:rPr lang="ru-RU" sz="1600" dirty="0" smtClean="0"/>
              <a:t>4.Какие </a:t>
            </a:r>
            <a:r>
              <a:rPr lang="ru-RU" sz="1600" dirty="0"/>
              <a:t>учёные прославили самаркандскую школу математики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5.За </a:t>
            </a:r>
            <a:r>
              <a:rPr lang="ru-RU" sz="1600" dirty="0"/>
              <a:t>что получил золотую </a:t>
            </a:r>
            <a:r>
              <a:rPr lang="ru-RU" sz="1600" dirty="0" smtClean="0"/>
              <a:t>медаль  </a:t>
            </a:r>
            <a:r>
              <a:rPr lang="ru-RU" sz="1600" dirty="0"/>
              <a:t>международной олимпиады студент из </a:t>
            </a:r>
            <a:r>
              <a:rPr lang="ru-RU" sz="1600" dirty="0" smtClean="0"/>
              <a:t>Узбекистана</a:t>
            </a:r>
            <a:r>
              <a:rPr lang="ru-RU" sz="1600" dirty="0"/>
              <a:t>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36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77328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</a:t>
            </a:r>
            <a:r>
              <a:rPr lang="ru-RU" sz="1600" dirty="0"/>
              <a:t>9. </a:t>
            </a:r>
            <a:r>
              <a:rPr lang="ru-RU" sz="1600" dirty="0" smtClean="0"/>
              <a:t>(стр.74)</a:t>
            </a:r>
          </a:p>
          <a:p>
            <a:pPr algn="ctr"/>
            <a:r>
              <a:rPr lang="ru-RU" sz="1600" dirty="0" smtClean="0"/>
              <a:t>Ответить на вопросы по тексту письменно.</a:t>
            </a:r>
          </a:p>
          <a:p>
            <a:pPr algn="ctr"/>
            <a:r>
              <a:rPr lang="ru-RU" sz="1600" dirty="0" smtClean="0"/>
              <a:t>По </a:t>
            </a:r>
            <a:r>
              <a:rPr lang="ru-RU" sz="1600" dirty="0"/>
              <a:t>материалам учебников, справочных изданий, Интернета подготовьте рассказ о ваших сверстниках, которые достигли больших успехов </a:t>
            </a:r>
            <a:endParaRPr lang="ru-RU" sz="1600" dirty="0" smtClean="0"/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учёбе. </a:t>
            </a:r>
          </a:p>
        </p:txBody>
      </p:sp>
    </p:spTree>
    <p:extLst>
      <p:ext uri="{BB962C8B-B14F-4D97-AF65-F5344CB8AC3E}">
        <p14:creationId xmlns:p14="http://schemas.microsoft.com/office/powerpoint/2010/main" val="36945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780" y="102424"/>
            <a:ext cx="3662267" cy="315471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dirty="0" err="1" smtClean="0"/>
              <a:t>тся</a:t>
            </a:r>
            <a:r>
              <a:rPr lang="ru-RU" dirty="0" smtClean="0"/>
              <a:t>   -</a:t>
            </a:r>
            <a:r>
              <a:rPr lang="ru-RU" dirty="0" err="1" smtClean="0"/>
              <a:t>ться</a:t>
            </a:r>
            <a:endParaRPr lang="ru-RU" dirty="0"/>
          </a:p>
        </p:txBody>
      </p:sp>
      <p:pic>
        <p:nvPicPr>
          <p:cNvPr id="2050" name="Picture 2" descr="Когда в глаголах надо писать ТСЯ а когда ТЬСЯ. Простой лайфхак. |  ПодМосквич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7" y="614313"/>
            <a:ext cx="4896544" cy="25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553998"/>
          </a:xfrm>
        </p:spPr>
        <p:txBody>
          <a:bodyPr/>
          <a:lstStyle/>
          <a:p>
            <a:r>
              <a:rPr lang="ru-RU" b="1" dirty="0"/>
              <a:t>В стихотворении Н. </a:t>
            </a:r>
            <a:r>
              <a:rPr lang="ru-RU" b="1" dirty="0" err="1"/>
              <a:t>Рыленкова</a:t>
            </a:r>
            <a:r>
              <a:rPr lang="ru-RU" b="1" dirty="0"/>
              <a:t> найдите глаголы в неопределённой форме. Спишите, вставляя пропущенные буквы.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" y="974353"/>
            <a:ext cx="4680520" cy="211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33348"/>
            <a:ext cx="2251598" cy="1384995"/>
          </a:xfrm>
        </p:spPr>
        <p:txBody>
          <a:bodyPr/>
          <a:lstStyle/>
          <a:p>
            <a:r>
              <a:rPr lang="ru-RU" sz="1800" dirty="0"/>
              <a:t>На доброе </a:t>
            </a:r>
            <a:r>
              <a:rPr lang="ru-RU" sz="1800" dirty="0" smtClean="0"/>
              <a:t>слово</a:t>
            </a:r>
          </a:p>
          <a:p>
            <a:r>
              <a:rPr lang="ru-RU" sz="1800" dirty="0" smtClean="0"/>
              <a:t>Не </a:t>
            </a:r>
            <a:r>
              <a:rPr lang="ru-RU" sz="1800" dirty="0"/>
              <a:t>надо </a:t>
            </a:r>
            <a:r>
              <a:rPr lang="ru-RU" sz="1800" u="sng" dirty="0" smtClean="0"/>
              <a:t>скупит</a:t>
            </a:r>
            <a:r>
              <a:rPr lang="ru-RU" sz="1800" u="sng" dirty="0" smtClean="0">
                <a:solidFill>
                  <a:srgbClr val="FF0000"/>
                </a:solidFill>
              </a:rPr>
              <a:t>ь</a:t>
            </a:r>
            <a:r>
              <a:rPr lang="ru-RU" sz="1800" u="sng" dirty="0" smtClean="0"/>
              <a:t>ся</a:t>
            </a:r>
            <a:r>
              <a:rPr lang="ru-RU" sz="1800" u="sng" dirty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u="sng" dirty="0" smtClean="0"/>
              <a:t>Сказать</a:t>
            </a:r>
            <a:r>
              <a:rPr lang="ru-RU" sz="1800" dirty="0" smtClean="0"/>
              <a:t> </a:t>
            </a:r>
            <a:r>
              <a:rPr lang="ru-RU" sz="1800" dirty="0"/>
              <a:t>это слово </a:t>
            </a:r>
            <a:r>
              <a:rPr lang="ru-RU" sz="1800" dirty="0" smtClean="0"/>
              <a:t>–</a:t>
            </a:r>
          </a:p>
          <a:p>
            <a:r>
              <a:rPr lang="ru-RU" sz="1800" dirty="0" smtClean="0"/>
              <a:t>Что </a:t>
            </a:r>
            <a:r>
              <a:rPr lang="ru-RU" sz="1800" dirty="0"/>
              <a:t>дать </a:t>
            </a:r>
            <a:r>
              <a:rPr lang="ru-RU" sz="1800" u="sng" dirty="0"/>
              <a:t>напиться.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1694433"/>
            <a:ext cx="417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словом обидным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торопит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ся,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завтра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Себя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самого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стыдит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0892" y="642154"/>
            <a:ext cx="28829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Колется — безл., 3 л. ед. ч. от гл. колоться, несов.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касаться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чем-либо острым, причиняя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боль.</a:t>
            </a:r>
          </a:p>
          <a:p>
            <a:r>
              <a:rPr lang="ru-RU" sz="1200" dirty="0" smtClean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Говорится</a:t>
            </a:r>
            <a:r>
              <a:rPr lang="ru-RU" sz="1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когда хочется что-то сделать, но страшно, потому что это связано с какой-то опасностью, с риском.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2463</Words>
  <Application>Microsoft Office PowerPoint</Application>
  <PresentationFormat>Произвольный</PresentationFormat>
  <Paragraphs>176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Aharoni</vt:lpstr>
      <vt:lpstr>Arial</vt:lpstr>
      <vt:lpstr>Calibri</vt:lpstr>
      <vt:lpstr>inherit</vt:lpstr>
      <vt:lpstr>Office Theme</vt:lpstr>
      <vt:lpstr>Русский язык</vt:lpstr>
      <vt:lpstr>Сегодня на уроке мы</vt:lpstr>
      <vt:lpstr>Проверим упражнение 9(стр.67)</vt:lpstr>
      <vt:lpstr>Запомните!</vt:lpstr>
      <vt:lpstr>Запомните!</vt:lpstr>
      <vt:lpstr>Презентация PowerPoint</vt:lpstr>
      <vt:lpstr>-тся   -ться</vt:lpstr>
      <vt:lpstr>Упражнение 1</vt:lpstr>
      <vt:lpstr>Презентация PowerPoint</vt:lpstr>
      <vt:lpstr>Запомните!</vt:lpstr>
      <vt:lpstr>Спряжение глаголов</vt:lpstr>
      <vt:lpstr>II спряжение</vt:lpstr>
      <vt:lpstr>Упражнение 2</vt:lpstr>
      <vt:lpstr>Упражнение 2</vt:lpstr>
      <vt:lpstr>Упражнение 2</vt:lpstr>
      <vt:lpstr>Упражнение 2</vt:lpstr>
      <vt:lpstr>Упражнение 2</vt:lpstr>
      <vt:lpstr>Запомните!</vt:lpstr>
      <vt:lpstr>Упражнение 3</vt:lpstr>
      <vt:lpstr>Упражнение 3</vt:lpstr>
      <vt:lpstr>Презентация PowerPoint</vt:lpstr>
      <vt:lpstr>Упражнение 4</vt:lpstr>
      <vt:lpstr>Упражнение 4</vt:lpstr>
      <vt:lpstr>Презентация PowerPoint</vt:lpstr>
      <vt:lpstr>Презентация PowerPoint</vt:lpstr>
      <vt:lpstr>Презентация PowerPoint</vt:lpstr>
      <vt:lpstr>Упражнение 5  </vt:lpstr>
      <vt:lpstr>Упражнение 5  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Русский язык</vt:lpstr>
      <vt:lpstr>Сегодня на уроке мы</vt:lpstr>
      <vt:lpstr>Презентация PowerPoint</vt:lpstr>
      <vt:lpstr> Глагол – это самостоятельная  часть речи,   которая обозначает действие предмета и отвечает на                 вопросы         Что делать? Что сделать?         Что делает? Что сделает?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Видовые пары глаголов</vt:lpstr>
      <vt:lpstr>Видовые пары глаголов</vt:lpstr>
      <vt:lpstr>Упражнение 1</vt:lpstr>
      <vt:lpstr>Упражнение 2</vt:lpstr>
      <vt:lpstr>Упражнение 2</vt:lpstr>
      <vt:lpstr>Упражнение 3</vt:lpstr>
      <vt:lpstr>Упражнение 3</vt:lpstr>
      <vt:lpstr>Не путайте!</vt:lpstr>
      <vt:lpstr>Упражнение 4</vt:lpstr>
      <vt:lpstr>Упражнение 4</vt:lpstr>
      <vt:lpstr>Словарная работа</vt:lpstr>
      <vt:lpstr>Упражнение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237</cp:revision>
  <dcterms:created xsi:type="dcterms:W3CDTF">2020-04-13T08:06:06Z</dcterms:created>
  <dcterms:modified xsi:type="dcterms:W3CDTF">2021-01-12T04:35:52Z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