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04" r:id="rId2"/>
    <p:sldId id="303" r:id="rId3"/>
    <p:sldId id="435" r:id="rId4"/>
    <p:sldId id="445" r:id="rId5"/>
    <p:sldId id="464" r:id="rId6"/>
    <p:sldId id="465" r:id="rId7"/>
    <p:sldId id="466" r:id="rId8"/>
    <p:sldId id="467" r:id="rId9"/>
    <p:sldId id="468" r:id="rId10"/>
    <p:sldId id="502" r:id="rId11"/>
    <p:sldId id="456" r:id="rId12"/>
    <p:sldId id="472" r:id="rId13"/>
    <p:sldId id="482" r:id="rId14"/>
    <p:sldId id="476" r:id="rId15"/>
    <p:sldId id="498" r:id="rId16"/>
    <p:sldId id="499" r:id="rId17"/>
    <p:sldId id="385" r:id="rId18"/>
    <p:sldId id="485" r:id="rId19"/>
    <p:sldId id="487" r:id="rId20"/>
    <p:sldId id="488" r:id="rId21"/>
    <p:sldId id="490" r:id="rId22"/>
    <p:sldId id="489" r:id="rId23"/>
    <p:sldId id="475" r:id="rId24"/>
    <p:sldId id="493" r:id="rId25"/>
    <p:sldId id="494" r:id="rId26"/>
    <p:sldId id="495" r:id="rId27"/>
    <p:sldId id="496" r:id="rId28"/>
    <p:sldId id="497" r:id="rId29"/>
    <p:sldId id="500" r:id="rId30"/>
    <p:sldId id="491" r:id="rId31"/>
    <p:sldId id="477" r:id="rId32"/>
    <p:sldId id="473" r:id="rId33"/>
    <p:sldId id="483" r:id="rId34"/>
    <p:sldId id="480" r:id="rId35"/>
    <p:sldId id="484" r:id="rId36"/>
    <p:sldId id="481" r:id="rId37"/>
    <p:sldId id="501" r:id="rId38"/>
    <p:sldId id="443" r:id="rId39"/>
    <p:sldId id="444" r:id="rId40"/>
    <p:sldId id="432" r:id="rId41"/>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894" y="11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C9954146-0DE9-4986-81AD-88E5DA05FE5E}" type="datetimeFigureOut">
              <a:rPr lang="ru-RU" smtClean="0"/>
              <a:pPr/>
              <a:t>21.12.2020</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DB69188B-7358-4C8C-86D6-01195D935521}" type="slidenum">
              <a:rPr lang="ru-RU" smtClean="0"/>
              <a:pPr/>
              <a:t>‹#›</a:t>
            </a:fld>
            <a:endParaRPr lang="ru-RU"/>
          </a:p>
        </p:txBody>
      </p:sp>
    </p:spTree>
    <p:extLst>
      <p:ext uri="{BB962C8B-B14F-4D97-AF65-F5344CB8AC3E}">
        <p14:creationId xmlns:p14="http://schemas.microsoft.com/office/powerpoint/2010/main" val="182128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69188B-7358-4C8C-86D6-01195D935521}" type="slidenum">
              <a:rPr lang="ru-RU" smtClean="0"/>
              <a:pPr/>
              <a:t>3</a:t>
            </a:fld>
            <a:endParaRPr lang="ru-RU"/>
          </a:p>
        </p:txBody>
      </p:sp>
    </p:spTree>
    <p:extLst>
      <p:ext uri="{BB962C8B-B14F-4D97-AF65-F5344CB8AC3E}">
        <p14:creationId xmlns:p14="http://schemas.microsoft.com/office/powerpoint/2010/main" val="73974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435" y="1008007"/>
            <a:ext cx="4900930" cy="3154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864870" y="1838749"/>
            <a:ext cx="4036060" cy="184666"/>
          </a:xfrm>
        </p:spPr>
        <p:txBody>
          <a:bodyPr/>
          <a:lstStyle>
            <a:lvl1pPr marL="0" indent="0" algn="ctr">
              <a:buNone/>
              <a:defRPr>
                <a:solidFill>
                  <a:schemeClr val="tx1">
                    <a:tint val="75000"/>
                  </a:schemeClr>
                </a:solidFill>
              </a:defRPr>
            </a:lvl1pPr>
            <a:lvl2pPr marL="216301" indent="0" algn="ctr">
              <a:buNone/>
              <a:defRPr>
                <a:solidFill>
                  <a:schemeClr val="tx1">
                    <a:tint val="75000"/>
                  </a:schemeClr>
                </a:solidFill>
              </a:defRPr>
            </a:lvl2pPr>
            <a:lvl3pPr marL="432603" indent="0" algn="ctr">
              <a:buNone/>
              <a:defRPr>
                <a:solidFill>
                  <a:schemeClr val="tx1">
                    <a:tint val="75000"/>
                  </a:schemeClr>
                </a:solidFill>
              </a:defRPr>
            </a:lvl3pPr>
            <a:lvl4pPr marL="648904" indent="0" algn="ctr">
              <a:buNone/>
              <a:defRPr>
                <a:solidFill>
                  <a:schemeClr val="tx1">
                    <a:tint val="75000"/>
                  </a:schemeClr>
                </a:solidFill>
              </a:defRPr>
            </a:lvl4pPr>
            <a:lvl5pPr marL="865205" indent="0" algn="ctr">
              <a:buNone/>
              <a:defRPr>
                <a:solidFill>
                  <a:schemeClr val="tx1">
                    <a:tint val="75000"/>
                  </a:schemeClr>
                </a:solidFill>
              </a:defRPr>
            </a:lvl5pPr>
            <a:lvl6pPr marL="1081507" indent="0" algn="ctr">
              <a:buNone/>
              <a:defRPr>
                <a:solidFill>
                  <a:schemeClr val="tx1">
                    <a:tint val="75000"/>
                  </a:schemeClr>
                </a:solidFill>
              </a:defRPr>
            </a:lvl6pPr>
            <a:lvl7pPr marL="1297808" indent="0" algn="ctr">
              <a:buNone/>
              <a:defRPr>
                <a:solidFill>
                  <a:schemeClr val="tx1">
                    <a:tint val="75000"/>
                  </a:schemeClr>
                </a:solidFill>
              </a:defRPr>
            </a:lvl7pPr>
            <a:lvl8pPr marL="1514109" indent="0" algn="ctr">
              <a:buNone/>
              <a:defRPr>
                <a:solidFill>
                  <a:schemeClr val="tx1">
                    <a:tint val="75000"/>
                  </a:schemeClr>
                </a:solidFill>
              </a:defRPr>
            </a:lvl8pPr>
            <a:lvl9pPr marL="173041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288290" y="3017710"/>
            <a:ext cx="1326134" cy="276999"/>
          </a:xfrm>
        </p:spPr>
        <p:txBody>
          <a:bodyPr/>
          <a:lstStyle/>
          <a:p>
            <a:fld id="{5B106E36-FD25-4E2D-B0AA-010F637433A0}" type="datetimeFigureOut">
              <a:rPr lang="ru-RU" smtClean="0"/>
              <a:pPr/>
              <a:t>21.12.2020</a:t>
            </a:fld>
            <a:endParaRPr lang="ru-RU"/>
          </a:p>
        </p:txBody>
      </p:sp>
      <p:sp>
        <p:nvSpPr>
          <p:cNvPr id="5" name="Нижний колонтитул 4"/>
          <p:cNvSpPr>
            <a:spLocks noGrp="1"/>
          </p:cNvSpPr>
          <p:nvPr>
            <p:ph type="ftr" sz="quarter" idx="11"/>
          </p:nvPr>
        </p:nvSpPr>
        <p:spPr>
          <a:xfrm>
            <a:off x="1960372" y="3017710"/>
            <a:ext cx="1845056" cy="276999"/>
          </a:xfrm>
        </p:spPr>
        <p:txBody>
          <a:bodyPr/>
          <a:lstStyle/>
          <a:p>
            <a:endParaRPr lang="ru-RU"/>
          </a:p>
        </p:txBody>
      </p:sp>
      <p:sp>
        <p:nvSpPr>
          <p:cNvPr id="6" name="Номер слайда 5"/>
          <p:cNvSpPr>
            <a:spLocks noGrp="1"/>
          </p:cNvSpPr>
          <p:nvPr>
            <p:ph type="sldNum" sz="quarter" idx="12"/>
          </p:nvPr>
        </p:nvSpPr>
        <p:spPr>
          <a:xfrm>
            <a:off x="4151376" y="3017710"/>
            <a:ext cx="1326134" cy="276999"/>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6866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288290" y="854375"/>
            <a:ext cx="2547563" cy="174663"/>
          </a:xfrm>
        </p:spPr>
        <p:txBody>
          <a:bodyPr anchor="b"/>
          <a:lstStyle>
            <a:lvl1pPr marL="0" indent="0">
              <a:buNone/>
              <a:defRPr sz="1135" b="1"/>
            </a:lvl1pPr>
            <a:lvl2pPr marL="216301" indent="0">
              <a:buNone/>
              <a:defRPr sz="946" b="1"/>
            </a:lvl2pPr>
            <a:lvl3pPr marL="432603" indent="0">
              <a:buNone/>
              <a:defRPr sz="852" b="1"/>
            </a:lvl3pPr>
            <a:lvl4pPr marL="648904" indent="0">
              <a:buNone/>
              <a:defRPr sz="757" b="1"/>
            </a:lvl4pPr>
            <a:lvl5pPr marL="865205" indent="0">
              <a:buNone/>
              <a:defRPr sz="757" b="1"/>
            </a:lvl5pPr>
            <a:lvl6pPr marL="1081507" indent="0">
              <a:buNone/>
              <a:defRPr sz="757" b="1"/>
            </a:lvl6pPr>
            <a:lvl7pPr marL="1297808" indent="0">
              <a:buNone/>
              <a:defRPr sz="757" b="1"/>
            </a:lvl7pPr>
            <a:lvl8pPr marL="1514109" indent="0">
              <a:buNone/>
              <a:defRPr sz="757" b="1"/>
            </a:lvl8pPr>
            <a:lvl9pPr marL="1730411" indent="0">
              <a:buNone/>
              <a:defRPr sz="757" b="1"/>
            </a:lvl9pPr>
          </a:lstStyle>
          <a:p>
            <a:pPr lvl="0"/>
            <a:r>
              <a:rPr lang="ru-RU" smtClean="0"/>
              <a:t>Образец текста</a:t>
            </a:r>
          </a:p>
        </p:txBody>
      </p:sp>
      <p:sp>
        <p:nvSpPr>
          <p:cNvPr id="4" name="Содержимое 3"/>
          <p:cNvSpPr>
            <a:spLocks noGrp="1"/>
          </p:cNvSpPr>
          <p:nvPr>
            <p:ph sz="half" idx="2"/>
          </p:nvPr>
        </p:nvSpPr>
        <p:spPr>
          <a:xfrm>
            <a:off x="288290" y="1029038"/>
            <a:ext cx="2547563" cy="684355"/>
          </a:xfrm>
        </p:spPr>
        <p:txBody>
          <a:bodyPr/>
          <a:lstStyle>
            <a:lvl1pPr>
              <a:defRPr sz="1135"/>
            </a:lvl1pPr>
            <a:lvl2pPr>
              <a:defRPr sz="946"/>
            </a:lvl2pPr>
            <a:lvl3pPr>
              <a:defRPr sz="852"/>
            </a:lvl3pPr>
            <a:lvl4pPr>
              <a:defRPr sz="757"/>
            </a:lvl4pPr>
            <a:lvl5pPr>
              <a:defRPr sz="757"/>
            </a:lvl5pPr>
            <a:lvl6pPr>
              <a:defRPr sz="757"/>
            </a:lvl6pPr>
            <a:lvl7pPr>
              <a:defRPr sz="757"/>
            </a:lvl7pPr>
            <a:lvl8pPr>
              <a:defRPr sz="757"/>
            </a:lvl8pPr>
            <a:lvl9pPr>
              <a:defRPr sz="75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928946" y="854375"/>
            <a:ext cx="2548564" cy="174663"/>
          </a:xfrm>
        </p:spPr>
        <p:txBody>
          <a:bodyPr anchor="b"/>
          <a:lstStyle>
            <a:lvl1pPr marL="0" indent="0">
              <a:buNone/>
              <a:defRPr sz="1135" b="1"/>
            </a:lvl1pPr>
            <a:lvl2pPr marL="216301" indent="0">
              <a:buNone/>
              <a:defRPr sz="946" b="1"/>
            </a:lvl2pPr>
            <a:lvl3pPr marL="432603" indent="0">
              <a:buNone/>
              <a:defRPr sz="852" b="1"/>
            </a:lvl3pPr>
            <a:lvl4pPr marL="648904" indent="0">
              <a:buNone/>
              <a:defRPr sz="757" b="1"/>
            </a:lvl4pPr>
            <a:lvl5pPr marL="865205" indent="0">
              <a:buNone/>
              <a:defRPr sz="757" b="1"/>
            </a:lvl5pPr>
            <a:lvl6pPr marL="1081507" indent="0">
              <a:buNone/>
              <a:defRPr sz="757" b="1"/>
            </a:lvl6pPr>
            <a:lvl7pPr marL="1297808" indent="0">
              <a:buNone/>
              <a:defRPr sz="757" b="1"/>
            </a:lvl7pPr>
            <a:lvl8pPr marL="1514109" indent="0">
              <a:buNone/>
              <a:defRPr sz="757" b="1"/>
            </a:lvl8pPr>
            <a:lvl9pPr marL="1730411" indent="0">
              <a:buNone/>
              <a:defRPr sz="757" b="1"/>
            </a:lvl9pPr>
          </a:lstStyle>
          <a:p>
            <a:pPr lvl="0"/>
            <a:r>
              <a:rPr lang="ru-RU" smtClean="0"/>
              <a:t>Образец текста</a:t>
            </a:r>
          </a:p>
        </p:txBody>
      </p:sp>
      <p:sp>
        <p:nvSpPr>
          <p:cNvPr id="6" name="Содержимое 5"/>
          <p:cNvSpPr>
            <a:spLocks noGrp="1"/>
          </p:cNvSpPr>
          <p:nvPr>
            <p:ph sz="quarter" idx="4"/>
          </p:nvPr>
        </p:nvSpPr>
        <p:spPr>
          <a:xfrm>
            <a:off x="2928946" y="1029038"/>
            <a:ext cx="2548564" cy="684355"/>
          </a:xfrm>
        </p:spPr>
        <p:txBody>
          <a:bodyPr/>
          <a:lstStyle>
            <a:lvl1pPr>
              <a:defRPr sz="1135"/>
            </a:lvl1pPr>
            <a:lvl2pPr>
              <a:defRPr sz="946"/>
            </a:lvl2pPr>
            <a:lvl3pPr>
              <a:defRPr sz="852"/>
            </a:lvl3pPr>
            <a:lvl4pPr>
              <a:defRPr sz="757"/>
            </a:lvl4pPr>
            <a:lvl5pPr>
              <a:defRPr sz="757"/>
            </a:lvl5pPr>
            <a:lvl6pPr>
              <a:defRPr sz="757"/>
            </a:lvl6pPr>
            <a:lvl7pPr>
              <a:defRPr sz="757"/>
            </a:lvl7pPr>
            <a:lvl8pPr>
              <a:defRPr sz="757"/>
            </a:lvl8pPr>
            <a:lvl9pPr>
              <a:defRPr sz="75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288290" y="3017710"/>
            <a:ext cx="1326134" cy="276999"/>
          </a:xfrm>
        </p:spPr>
        <p:txBody>
          <a:bodyPr/>
          <a:lstStyle/>
          <a:p>
            <a:fld id="{5B106E36-FD25-4E2D-B0AA-010F637433A0}" type="datetimeFigureOut">
              <a:rPr lang="ru-RU" smtClean="0"/>
              <a:pPr/>
              <a:t>21.12.2020</a:t>
            </a:fld>
            <a:endParaRPr lang="ru-RU"/>
          </a:p>
        </p:txBody>
      </p:sp>
      <p:sp>
        <p:nvSpPr>
          <p:cNvPr id="8" name="Нижний колонтитул 7"/>
          <p:cNvSpPr>
            <a:spLocks noGrp="1"/>
          </p:cNvSpPr>
          <p:nvPr>
            <p:ph type="ftr" sz="quarter" idx="11"/>
          </p:nvPr>
        </p:nvSpPr>
        <p:spPr>
          <a:xfrm>
            <a:off x="1960372" y="3017710"/>
            <a:ext cx="1845056" cy="276999"/>
          </a:xfrm>
        </p:spPr>
        <p:txBody>
          <a:bodyPr/>
          <a:lstStyle/>
          <a:p>
            <a:endParaRPr lang="ru-RU"/>
          </a:p>
        </p:txBody>
      </p:sp>
      <p:sp>
        <p:nvSpPr>
          <p:cNvPr id="9" name="Номер слайда 8"/>
          <p:cNvSpPr>
            <a:spLocks noGrp="1"/>
          </p:cNvSpPr>
          <p:nvPr>
            <p:ph type="sldNum" sz="quarter" idx="12"/>
          </p:nvPr>
        </p:nvSpPr>
        <p:spPr>
          <a:xfrm>
            <a:off x="4151376" y="3017710"/>
            <a:ext cx="1326134" cy="276999"/>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6169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12/21/2020</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3443"/>
            <a:ext cx="5765799" cy="103635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dirty="0"/>
          </a:p>
        </p:txBody>
      </p:sp>
      <p:sp>
        <p:nvSpPr>
          <p:cNvPr id="3" name="object 3"/>
          <p:cNvSpPr txBox="1">
            <a:spLocks noGrp="1"/>
          </p:cNvSpPr>
          <p:nvPr>
            <p:ph type="title"/>
          </p:nvPr>
        </p:nvSpPr>
        <p:spPr>
          <a:xfrm>
            <a:off x="1282700" y="70293"/>
            <a:ext cx="3157830" cy="853111"/>
          </a:xfrm>
          <a:prstGeom prst="rect">
            <a:avLst/>
          </a:prstGeom>
        </p:spPr>
        <p:txBody>
          <a:bodyPr vert="horz" wrap="square" lIns="0" tIns="14597" rIns="0" bIns="0" rtlCol="0" anchor="ctr">
            <a:spAutoFit/>
          </a:bodyPr>
          <a:lstStyle/>
          <a:p>
            <a:pPr marL="12693">
              <a:spcBef>
                <a:spcPts val="114"/>
              </a:spcBef>
            </a:pPr>
            <a:r>
              <a:rPr sz="3398" spc="-5" dirty="0" err="1">
                <a:latin typeface="Arial" panose="020B0604020202020204" pitchFamily="34" charset="0"/>
                <a:cs typeface="Arial" panose="020B0604020202020204" pitchFamily="34" charset="0"/>
              </a:rPr>
              <a:t>Русский</a:t>
            </a:r>
            <a:r>
              <a:rPr sz="3398" spc="-55" dirty="0">
                <a:latin typeface="Arial" panose="020B0604020202020204" pitchFamily="34" charset="0"/>
                <a:cs typeface="Arial" panose="020B0604020202020204" pitchFamily="34" charset="0"/>
              </a:rPr>
              <a:t> </a:t>
            </a:r>
            <a:r>
              <a:rPr sz="3398" spc="10" dirty="0" err="1">
                <a:latin typeface="Arial" panose="020B0604020202020204" pitchFamily="34" charset="0"/>
                <a:cs typeface="Arial" panose="020B0604020202020204" pitchFamily="34" charset="0"/>
              </a:rPr>
              <a:t>язык</a:t>
            </a:r>
            <a:r>
              <a:rPr lang="ru-RU" sz="3398" spc="10" dirty="0">
                <a:latin typeface="Arial" panose="020B0604020202020204" pitchFamily="34" charset="0"/>
                <a:cs typeface="Arial" panose="020B0604020202020204" pitchFamily="34" charset="0"/>
              </a:rPr>
              <a:t/>
            </a:r>
            <a:br>
              <a:rPr lang="ru-RU" sz="3398" spc="10" dirty="0">
                <a:latin typeface="Arial" panose="020B0604020202020204" pitchFamily="34" charset="0"/>
                <a:cs typeface="Arial" panose="020B0604020202020204" pitchFamily="34" charset="0"/>
              </a:rPr>
            </a:br>
            <a:r>
              <a:rPr lang="ru-RU" spc="10" dirty="0" smtClean="0">
                <a:latin typeface="Arial" panose="020B0604020202020204" pitchFamily="34" charset="0"/>
                <a:cs typeface="Arial" panose="020B0604020202020204" pitchFamily="34" charset="0"/>
              </a:rPr>
              <a:t>литературное чтение</a:t>
            </a:r>
            <a:endParaRPr b="1" dirty="0">
              <a:solidFill>
                <a:schemeClr val="bg1"/>
              </a:solidFill>
              <a:latin typeface="Arial" panose="020B0604020202020204" pitchFamily="34" charset="0"/>
              <a:cs typeface="Arial" panose="020B0604020202020204" pitchFamily="34" charset="0"/>
            </a:endParaRPr>
          </a:p>
        </p:txBody>
      </p:sp>
      <p:sp>
        <p:nvSpPr>
          <p:cNvPr id="5" name="object 5"/>
          <p:cNvSpPr/>
          <p:nvPr/>
        </p:nvSpPr>
        <p:spPr>
          <a:xfrm>
            <a:off x="159912" y="1262926"/>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797360" y="249697"/>
            <a:ext cx="507339" cy="362142"/>
          </a:xfrm>
          <a:prstGeom prst="rect">
            <a:avLst/>
          </a:prstGeom>
        </p:spPr>
        <p:txBody>
          <a:bodyPr vert="horz" wrap="square" lIns="0" tIns="15867" rIns="0" bIns="0" rtlCol="0">
            <a:spAutoFit/>
          </a:bodyPr>
          <a:lstStyle/>
          <a:p>
            <a:pPr>
              <a:spcBef>
                <a:spcPts val="125"/>
              </a:spcBef>
            </a:pPr>
            <a:r>
              <a:rPr lang="ru-RU" sz="2249" b="1" spc="10" dirty="0">
                <a:solidFill>
                  <a:srgbClr val="FFFFFF"/>
                </a:solidFill>
                <a:latin typeface="Arial"/>
                <a:cs typeface="Arial"/>
              </a:rPr>
              <a:t>10</a:t>
            </a:r>
            <a:endParaRPr sz="2249" dirty="0">
              <a:latin typeface="Arial"/>
              <a:cs typeface="Arial"/>
            </a:endParaRPr>
          </a:p>
        </p:txBody>
      </p:sp>
      <p:sp>
        <p:nvSpPr>
          <p:cNvPr id="14" name="object 14"/>
          <p:cNvSpPr txBox="1"/>
          <p:nvPr/>
        </p:nvSpPr>
        <p:spPr>
          <a:xfrm>
            <a:off x="4797359" y="542482"/>
            <a:ext cx="439205" cy="212232"/>
          </a:xfrm>
          <a:prstGeom prst="rect">
            <a:avLst/>
          </a:prstGeom>
        </p:spPr>
        <p:txBody>
          <a:bodyPr vert="horz" wrap="square" lIns="0" tIns="12059" rIns="0" bIns="0" rtlCol="0">
            <a:spAutoFit/>
          </a:bodyPr>
          <a:lstStyle/>
          <a:p>
            <a:pPr>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dirty="0">
              <a:latin typeface="Arial"/>
              <a:cs typeface="Arial"/>
            </a:endParaRPr>
          </a:p>
        </p:txBody>
      </p:sp>
      <p:pic>
        <p:nvPicPr>
          <p:cNvPr id="16" name="Picture 6" descr="A.S.Pushki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961" t="333" r="37593"/>
          <a:stretch/>
        </p:blipFill>
        <p:spPr bwMode="auto">
          <a:xfrm>
            <a:off x="196531" y="229372"/>
            <a:ext cx="637253" cy="55571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511924" y="1262926"/>
            <a:ext cx="2847618" cy="1896417"/>
          </a:xfrm>
        </p:spPr>
        <p:txBody>
          <a:bodyPr/>
          <a:lstStyle/>
          <a:p>
            <a:pPr algn="ctr"/>
            <a:r>
              <a:rPr lang="ru-RU" sz="2000" dirty="0" smtClean="0">
                <a:solidFill>
                  <a:schemeClr val="tx2">
                    <a:lumMod val="75000"/>
                  </a:schemeClr>
                </a:solidFill>
                <a:latin typeface="Arial" panose="020B0604020202020204" pitchFamily="34" charset="0"/>
                <a:cs typeface="Arial" panose="020B0604020202020204" pitchFamily="34" charset="0"/>
              </a:rPr>
              <a:t>Николай Алексеевич Некрасов</a:t>
            </a:r>
            <a:endParaRPr lang="ru-RU" sz="2000" dirty="0">
              <a:solidFill>
                <a:schemeClr val="tx2">
                  <a:lumMod val="75000"/>
                </a:schemeClr>
              </a:solidFill>
              <a:latin typeface="Arial" panose="020B0604020202020204" pitchFamily="34" charset="0"/>
              <a:cs typeface="Arial" panose="020B0604020202020204" pitchFamily="34" charset="0"/>
            </a:endParaRPr>
          </a:p>
          <a:p>
            <a:pPr algn="ctr"/>
            <a:endParaRPr lang="ru-RU" sz="2081" dirty="0" smtClean="0">
              <a:solidFill>
                <a:schemeClr val="tx2">
                  <a:lumMod val="75000"/>
                </a:schemeClr>
              </a:solidFill>
              <a:latin typeface="Arial" panose="020B0604020202020204" pitchFamily="34" charset="0"/>
              <a:cs typeface="Arial" panose="020B0604020202020204" pitchFamily="34" charset="0"/>
            </a:endParaRPr>
          </a:p>
          <a:p>
            <a:pPr algn="ctr"/>
            <a:r>
              <a:rPr lang="ru-RU" sz="2081" dirty="0" smtClean="0">
                <a:solidFill>
                  <a:schemeClr val="tx2">
                    <a:lumMod val="75000"/>
                  </a:schemeClr>
                </a:solidFill>
                <a:latin typeface="Arial" panose="020B0604020202020204" pitchFamily="34" charset="0"/>
                <a:cs typeface="Arial" panose="020B0604020202020204" pitchFamily="34" charset="0"/>
              </a:rPr>
              <a:t>«Размышления у парадного подъезда»</a:t>
            </a:r>
          </a:p>
          <a:p>
            <a:endParaRPr lang="ru-RU" sz="2081" dirty="0">
              <a:solidFill>
                <a:schemeClr val="tx2">
                  <a:lumMod val="75000"/>
                </a:schemeClr>
              </a:solidFill>
              <a:latin typeface="Arial" panose="020B0604020202020204" pitchFamily="34" charset="0"/>
              <a:cs typeface="Arial" panose="020B0604020202020204" pitchFamily="34" charset="0"/>
            </a:endParaRPr>
          </a:p>
        </p:txBody>
      </p:sp>
      <p:sp>
        <p:nvSpPr>
          <p:cNvPr id="18" name="object 5"/>
          <p:cNvSpPr/>
          <p:nvPr/>
        </p:nvSpPr>
        <p:spPr>
          <a:xfrm>
            <a:off x="167923" y="2178887"/>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2">
              <a:lumMod val="50000"/>
            </a:schemeClr>
          </a:solidFill>
        </p:spPr>
        <p:txBody>
          <a:bodyPr wrap="square" lIns="0" tIns="0" rIns="0" bIns="0" rtlCol="0"/>
          <a:lstStyle/>
          <a:p>
            <a:endParaRPr sz="1799"/>
          </a:p>
        </p:txBody>
      </p:sp>
      <p:pic>
        <p:nvPicPr>
          <p:cNvPr id="15" name="Picture 4"/>
          <p:cNvPicPr>
            <a:picLocks noChangeAspect="1" noChangeArrowheads="1"/>
          </p:cNvPicPr>
          <p:nvPr/>
        </p:nvPicPr>
        <p:blipFill>
          <a:blip r:embed="rId3"/>
          <a:srcRect/>
          <a:stretch>
            <a:fillRect/>
          </a:stretch>
        </p:blipFill>
        <p:spPr bwMode="auto">
          <a:xfrm flipH="1">
            <a:off x="4492257" y="1103102"/>
            <a:ext cx="1117543" cy="1225955"/>
          </a:xfrm>
          <a:prstGeom prst="ellipse">
            <a:avLst/>
          </a:prstGeom>
          <a:noFill/>
          <a:ln w="38100">
            <a:solidFill>
              <a:schemeClr val="accent1"/>
            </a:solidFill>
            <a:miter lim="800000"/>
            <a:headEnd/>
            <a:tailEnd/>
          </a:ln>
        </p:spPr>
      </p:pic>
      <p:pic>
        <p:nvPicPr>
          <p:cNvPr id="1026" name="Picture 2" descr="Некрасов Николай - Размышление у парадного подъезда. Слушать онлай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32" y="1455050"/>
            <a:ext cx="118651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3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1723549"/>
          </a:xfrm>
        </p:spPr>
        <p:txBody>
          <a:bodyPr/>
          <a:lstStyle/>
          <a:p>
            <a:r>
              <a:rPr lang="ru-RU" sz="1600" dirty="0"/>
              <a:t>Всё хорошо под сиянием лунным</a:t>
            </a:r>
            <a:r>
              <a:rPr lang="ru-RU" sz="1600" dirty="0" smtClean="0"/>
              <a:t>,</a:t>
            </a:r>
          </a:p>
          <a:p>
            <a:r>
              <a:rPr lang="ru-RU" sz="1600" dirty="0" smtClean="0"/>
              <a:t> </a:t>
            </a:r>
            <a:r>
              <a:rPr lang="ru-RU" sz="1600" dirty="0"/>
              <a:t>Всюду родимую Русь узнаю... </a:t>
            </a:r>
            <a:endParaRPr lang="ru-RU" sz="1600" dirty="0" smtClean="0"/>
          </a:p>
          <a:p>
            <a:r>
              <a:rPr lang="ru-RU" sz="1600" dirty="0" smtClean="0"/>
              <a:t>Быстро </a:t>
            </a:r>
            <a:r>
              <a:rPr lang="ru-RU" sz="1600" dirty="0"/>
              <a:t>лечу я по рельсам чугунным, </a:t>
            </a:r>
            <a:endParaRPr lang="ru-RU" sz="1600" dirty="0" smtClean="0"/>
          </a:p>
          <a:p>
            <a:r>
              <a:rPr lang="ru-RU" sz="1600" dirty="0" smtClean="0"/>
              <a:t>Думаю </a:t>
            </a:r>
            <a:r>
              <a:rPr lang="ru-RU" sz="1600" dirty="0"/>
              <a:t>думу свою... </a:t>
            </a:r>
          </a:p>
        </p:txBody>
      </p:sp>
      <p:pic>
        <p:nvPicPr>
          <p:cNvPr id="5" name="Picture 3" descr="D:\Маме\Учительская деятельность\Модератор\10 класс\10 класс 3 четверть\10 класс урок 34\image.jpg"/>
          <p:cNvPicPr>
            <a:picLocks noGrp="1" noChangeAspect="1" noChangeArrowheads="1"/>
          </p:cNvPicPr>
          <p:nvPr>
            <p:ph sz="half" idx="2"/>
          </p:nvPr>
        </p:nvPicPr>
        <p:blipFill>
          <a:blip r:embed="rId2"/>
          <a:srcRect/>
          <a:stretch>
            <a:fillRect/>
          </a:stretch>
        </p:blipFill>
        <p:spPr bwMode="auto">
          <a:xfrm>
            <a:off x="288925" y="741233"/>
            <a:ext cx="2508250" cy="1961311"/>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35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Размышления у парадного подъезда</a:t>
            </a:r>
            <a:endParaRPr lang="ru-RU" dirty="0"/>
          </a:p>
        </p:txBody>
      </p:sp>
      <p:sp>
        <p:nvSpPr>
          <p:cNvPr id="4" name="Объект 3"/>
          <p:cNvSpPr>
            <a:spLocks noGrp="1"/>
          </p:cNvSpPr>
          <p:nvPr>
            <p:ph sz="half" idx="3"/>
          </p:nvPr>
        </p:nvSpPr>
        <p:spPr>
          <a:xfrm>
            <a:off x="2969387" y="746315"/>
            <a:ext cx="2508123" cy="184666"/>
          </a:xfrm>
        </p:spPr>
        <p:txBody>
          <a:bodyPr/>
          <a:lstStyle/>
          <a:p>
            <a:endParaRPr lang="ru-RU" dirty="0"/>
          </a:p>
        </p:txBody>
      </p:sp>
      <p:pic>
        <p:nvPicPr>
          <p:cNvPr id="6146" name="Picture 2" descr="15 интересных фактов о Некрасове"/>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7765" y="542305"/>
            <a:ext cx="551026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8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2780" y="102424"/>
            <a:ext cx="3662267" cy="315471"/>
          </a:xfrm>
        </p:spPr>
        <p:txBody>
          <a:bodyPr/>
          <a:lstStyle/>
          <a:p>
            <a:r>
              <a:rPr lang="ru-RU" dirty="0"/>
              <a:t>История создания</a:t>
            </a:r>
            <a:endParaRPr lang="ru-RU" dirty="0"/>
          </a:p>
        </p:txBody>
      </p:sp>
      <p:sp>
        <p:nvSpPr>
          <p:cNvPr id="3" name="Текст 2"/>
          <p:cNvSpPr>
            <a:spLocks noGrp="1"/>
          </p:cNvSpPr>
          <p:nvPr>
            <p:ph type="body" idx="1"/>
          </p:nvPr>
        </p:nvSpPr>
        <p:spPr>
          <a:xfrm>
            <a:off x="2522860" y="542305"/>
            <a:ext cx="3024336" cy="2462213"/>
          </a:xfrm>
        </p:spPr>
        <p:txBody>
          <a:bodyPr/>
          <a:lstStyle/>
          <a:p>
            <a:r>
              <a:rPr lang="ru-RU" sz="1600" dirty="0"/>
              <a:t>Стихотворение было написано Некрасовым, когда он болел. Он лежал целый день на диване, почти ничего не ел и никого не принимал. На другое </a:t>
            </a:r>
            <a:r>
              <a:rPr lang="ru-RU" sz="1600" dirty="0" err="1" smtClean="0"/>
              <a:t>утро,подойдя</a:t>
            </a:r>
            <a:r>
              <a:rPr lang="ru-RU" sz="1600" dirty="0" smtClean="0"/>
              <a:t> </a:t>
            </a:r>
            <a:r>
              <a:rPr lang="ru-RU" sz="1600" dirty="0"/>
              <a:t>к окну, </a:t>
            </a:r>
            <a:r>
              <a:rPr lang="ru-RU" sz="1600" dirty="0" smtClean="0"/>
              <a:t>увидел </a:t>
            </a:r>
            <a:r>
              <a:rPr lang="ru-RU" sz="1600" dirty="0"/>
              <a:t>крестьян. Они сидели на ступеньках лестницы парадного подъезда в доме, где жил министр. </a:t>
            </a:r>
            <a:endParaRPr lang="ru-RU" sz="1600" dirty="0"/>
          </a:p>
        </p:txBody>
      </p:sp>
      <p:pic>
        <p:nvPicPr>
          <p:cNvPr id="17410" name="Picture 2" descr="7 главных фактов из жизни Некрасова | Русская семер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3" y="713453"/>
            <a:ext cx="2138648" cy="20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12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8764" y="102424"/>
            <a:ext cx="3806283" cy="315471"/>
          </a:xfrm>
        </p:spPr>
        <p:txBody>
          <a:bodyPr/>
          <a:lstStyle/>
          <a:p>
            <a:r>
              <a:rPr lang="ru-RU" dirty="0" smtClean="0"/>
              <a:t>История создания</a:t>
            </a:r>
            <a:endParaRPr lang="ru-RU" dirty="0"/>
          </a:p>
        </p:txBody>
      </p:sp>
      <p:sp>
        <p:nvSpPr>
          <p:cNvPr id="4" name="Объект 3"/>
          <p:cNvSpPr>
            <a:spLocks noGrp="1"/>
          </p:cNvSpPr>
          <p:nvPr>
            <p:ph sz="half" idx="3"/>
          </p:nvPr>
        </p:nvSpPr>
        <p:spPr>
          <a:xfrm>
            <a:off x="2738885" y="830337"/>
            <a:ext cx="2880320" cy="1477328"/>
          </a:xfrm>
        </p:spPr>
        <p:txBody>
          <a:bodyPr/>
          <a:lstStyle/>
          <a:p>
            <a:r>
              <a:rPr lang="ru-RU" sz="1600" dirty="0" smtClean="0"/>
              <a:t>Окна </a:t>
            </a:r>
            <a:r>
              <a:rPr lang="ru-RU" sz="1600" dirty="0"/>
              <a:t>той петербуржской квартиры, в которой он жил, как раз выходили на парадный подъезд одного из тогдашних чиновников, министра </a:t>
            </a:r>
            <a:endParaRPr lang="ru-RU" sz="1600" dirty="0" smtClean="0"/>
          </a:p>
          <a:p>
            <a:r>
              <a:rPr lang="ru-RU" sz="1600" dirty="0" smtClean="0"/>
              <a:t>Н</a:t>
            </a:r>
            <a:r>
              <a:rPr lang="ru-RU" sz="1600" dirty="0"/>
              <a:t>. Муравьева. </a:t>
            </a:r>
            <a:endParaRPr lang="ru-RU" sz="1600" dirty="0"/>
          </a:p>
        </p:txBody>
      </p:sp>
      <p:pic>
        <p:nvPicPr>
          <p:cNvPr id="7170" name="Picture 2" descr="Из окна кабинета И. М. Панаева &quot;парадный подъезд&quot; - Изображение  Мемориальный Музей-Квартира Н.А.Некрасова, Филиал Всероссийского Музея  А.С.Пушкина, Санкт-Петербург - Tripadviso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605" y="686322"/>
            <a:ext cx="2376264" cy="207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70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94868" y="470297"/>
            <a:ext cx="3096344" cy="2462213"/>
          </a:xfrm>
        </p:spPr>
        <p:txBody>
          <a:bodyPr/>
          <a:lstStyle/>
          <a:p>
            <a:r>
              <a:rPr lang="ru-RU" sz="1600" dirty="0"/>
              <a:t>В будние дни </a:t>
            </a:r>
            <a:r>
              <a:rPr lang="ru-RU" sz="1600" dirty="0" smtClean="0"/>
              <a:t> </a:t>
            </a:r>
            <a:r>
              <a:rPr lang="ru-RU" sz="1600" dirty="0"/>
              <a:t>Некрасов видел, как со слезами на глазах к этой парадной приходили бедные просители – простые люди. Это были вдовы и сироты. Однажды поэт стал свидетелем ужасной сцены: дворник и городовой гнали от этого дома посетителей, прошедших, вероятно, очень долгий </a:t>
            </a:r>
            <a:r>
              <a:rPr lang="ru-RU" sz="1600" dirty="0" smtClean="0"/>
              <a:t>путь.</a:t>
            </a:r>
            <a:endParaRPr lang="ru-RU" sz="1600" dirty="0"/>
          </a:p>
        </p:txBody>
      </p:sp>
      <p:pic>
        <p:nvPicPr>
          <p:cNvPr id="3074" name="Picture 2" descr="Стихотворение «Размышления у парадного подъезда» Некрасов – читать  полностью онлайн или скачать текс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604" y="741234"/>
            <a:ext cx="2222108" cy="205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56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p:txBody>
          <a:bodyPr/>
          <a:lstStyle/>
          <a:p>
            <a:endParaRPr lang="ru-RU"/>
          </a:p>
        </p:txBody>
      </p:sp>
      <p:pic>
        <p:nvPicPr>
          <p:cNvPr id="5" name="Объект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126" t="4232" r="3126" b="8976"/>
          <a:stretch/>
        </p:blipFill>
        <p:spPr bwMode="auto">
          <a:xfrm>
            <a:off x="30832" y="25648"/>
            <a:ext cx="5734968" cy="316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1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700" y="98425"/>
            <a:ext cx="2971800" cy="400110"/>
          </a:xfrm>
          <a:prstGeom prst="rect">
            <a:avLst/>
          </a:prstGeom>
          <a:noFill/>
        </p:spPr>
        <p:txBody>
          <a:bodyPr wrap="square" rtlCol="0">
            <a:spAutoFit/>
          </a:bodyPr>
          <a:lstStyle/>
          <a:p>
            <a:r>
              <a:rPr lang="ru-RU" sz="2000" b="1" dirty="0" smtClean="0">
                <a:solidFill>
                  <a:schemeClr val="bg1"/>
                </a:solidFill>
                <a:latin typeface="Arial" panose="020B0604020202020204" pitchFamily="34" charset="0"/>
                <a:cs typeface="Arial" panose="020B0604020202020204" pitchFamily="34" charset="0"/>
              </a:rPr>
              <a:t>Словарная  работа</a:t>
            </a:r>
            <a:endParaRPr lang="ru-RU" sz="20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74588" y="571450"/>
            <a:ext cx="3168352" cy="2062103"/>
          </a:xfrm>
          <a:prstGeom prst="rect">
            <a:avLst/>
          </a:prstGeom>
        </p:spPr>
        <p:txBody>
          <a:bodyPr wrap="square">
            <a:spAutoFit/>
          </a:bodyPr>
          <a:lstStyle/>
          <a:p>
            <a:pPr>
              <a:spcAft>
                <a:spcPts val="0"/>
              </a:spcAft>
            </a:pPr>
            <a:r>
              <a:rPr lang="ru-RU" sz="1600" dirty="0" smtClean="0">
                <a:latin typeface="Arial" panose="020B0604020202020204" pitchFamily="34" charset="0"/>
                <a:ea typeface="Calibri" panose="020F0502020204030204" pitchFamily="34" charset="0"/>
                <a:cs typeface="Arial" panose="020B0604020202020204" pitchFamily="34" charset="0"/>
              </a:rPr>
              <a:t>холоп </a:t>
            </a:r>
            <a:r>
              <a:rPr lang="ru-RU" sz="1600" dirty="0">
                <a:latin typeface="Arial" panose="020B0604020202020204" pitchFamily="34" charset="0"/>
                <a:ea typeface="Calibri" panose="020F0502020204030204" pitchFamily="34" charset="0"/>
                <a:cs typeface="Arial" panose="020B0604020202020204" pitchFamily="34" charset="0"/>
              </a:rPr>
              <a:t>– слуга, раб</a:t>
            </a:r>
          </a:p>
          <a:p>
            <a:pPr>
              <a:spcAft>
                <a:spcPts val="0"/>
              </a:spcAft>
            </a:pPr>
            <a:r>
              <a:rPr lang="ru-RU" sz="1600" dirty="0">
                <a:latin typeface="Arial" panose="020B0604020202020204" pitchFamily="34" charset="0"/>
                <a:ea typeface="Calibri" panose="020F0502020204030204" pitchFamily="34" charset="0"/>
                <a:cs typeface="Arial" panose="020B0604020202020204" pitchFamily="34" charset="0"/>
              </a:rPr>
              <a:t>заветный – </a:t>
            </a:r>
            <a:r>
              <a:rPr lang="en-US" sz="1600" dirty="0" err="1">
                <a:latin typeface="Arial" panose="020B0604020202020204" pitchFamily="34" charset="0"/>
                <a:ea typeface="Calibri" panose="020F0502020204030204" pitchFamily="34" charset="0"/>
                <a:cs typeface="Arial" panose="020B0604020202020204" pitchFamily="34" charset="0"/>
              </a:rPr>
              <a:t>muqaddas</a:t>
            </a:r>
            <a:r>
              <a:rPr lang="ru-RU"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tabarruk</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Calibri" panose="020F0502020204030204" pitchFamily="34" charset="0"/>
                <a:cs typeface="Arial" panose="020B0604020202020204" pitchFamily="34" charset="0"/>
              </a:rPr>
              <a:t>призванье – </a:t>
            </a:r>
            <a:r>
              <a:rPr lang="en-US" sz="1600" dirty="0" err="1">
                <a:latin typeface="Arial" panose="020B0604020202020204" pitchFamily="34" charset="0"/>
                <a:ea typeface="Calibri" panose="020F0502020204030204" pitchFamily="34" charset="0"/>
                <a:cs typeface="Arial" panose="020B0604020202020204" pitchFamily="34" charset="0"/>
              </a:rPr>
              <a:t>moyillik</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smtClean="0">
                <a:latin typeface="Arial" panose="020B0604020202020204" pitchFamily="34" charset="0"/>
                <a:ea typeface="Calibri" panose="020F0502020204030204" pitchFamily="34" charset="0"/>
                <a:cs typeface="Arial" panose="020B0604020202020204" pitchFamily="34" charset="0"/>
              </a:rPr>
              <a:t>осаждать </a:t>
            </a:r>
            <a:r>
              <a:rPr lang="ru-RU"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atrofiga</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yig</a:t>
            </a:r>
            <a:r>
              <a:rPr lang="uz-Latn-UZ" sz="1600" dirty="0" smtClean="0">
                <a:latin typeface="Arial" panose="020B0604020202020204" pitchFamily="34" charset="0"/>
                <a:ea typeface="Calibri" panose="020F0502020204030204" pitchFamily="34" charset="0"/>
                <a:cs typeface="Arial" panose="020B0604020202020204" pitchFamily="34" charset="0"/>
              </a:rPr>
              <a:t>‘</a:t>
            </a:r>
            <a:r>
              <a:rPr lang="en-US" sz="1600" dirty="0" err="1" smtClean="0">
                <a:latin typeface="Arial" panose="020B0604020202020204" pitchFamily="34" charset="0"/>
                <a:ea typeface="Calibri" panose="020F0502020204030204" pitchFamily="34" charset="0"/>
                <a:cs typeface="Arial" panose="020B0604020202020204" pitchFamily="34" charset="0"/>
              </a:rPr>
              <a:t>ilmoq</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Calibri" panose="020F0502020204030204" pitchFamily="34" charset="0"/>
                <a:cs typeface="Arial" panose="020B0604020202020204" pitchFamily="34" charset="0"/>
              </a:rPr>
              <a:t>убогий – бедный, нищий</a:t>
            </a:r>
          </a:p>
          <a:p>
            <a:pPr>
              <a:spcAft>
                <a:spcPts val="0"/>
              </a:spcAft>
            </a:pPr>
            <a:r>
              <a:rPr lang="ru-RU" sz="1600" dirty="0">
                <a:latin typeface="Arial" panose="020B0604020202020204" pitchFamily="34" charset="0"/>
                <a:ea typeface="Calibri" panose="020F0502020204030204" pitchFamily="34" charset="0"/>
                <a:cs typeface="Arial" panose="020B0604020202020204" pitchFamily="34" charset="0"/>
              </a:rPr>
              <a:t>проситель - </a:t>
            </a:r>
            <a:r>
              <a:rPr lang="en-US" sz="1600" dirty="0" err="1">
                <a:latin typeface="Arial" panose="020B0604020202020204" pitchFamily="34" charset="0"/>
                <a:ea typeface="Calibri" panose="020F0502020204030204" pitchFamily="34" charset="0"/>
                <a:cs typeface="Arial" panose="020B0604020202020204" pitchFamily="34" charset="0"/>
              </a:rPr>
              <a:t>iltimoschi</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BoldMT"/>
                <a:cs typeface="Arial" panose="020B0604020202020204" pitchFamily="34" charset="0"/>
              </a:rPr>
              <a:t>прожектёр </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xayolparast</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MT"/>
                <a:cs typeface="Arial" panose="020B0604020202020204" pitchFamily="34" charset="0"/>
              </a:rPr>
              <a:t>преклонный – </a:t>
            </a:r>
            <a:r>
              <a:rPr lang="ru-RU" sz="1600" dirty="0" smtClean="0">
                <a:latin typeface="Arial" panose="020B0604020202020204" pitchFamily="34" charset="0"/>
                <a:ea typeface="TimesNewRomanPSMT"/>
                <a:cs typeface="Arial" panose="020B0604020202020204" pitchFamily="34" charset="0"/>
              </a:rPr>
              <a:t>пожилой</a:t>
            </a:r>
            <a:endParaRPr lang="ru-RU" sz="1600" dirty="0">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3170932" y="571450"/>
            <a:ext cx="2525018" cy="2062103"/>
          </a:xfrm>
          <a:prstGeom prst="rect">
            <a:avLst/>
          </a:prstGeom>
        </p:spPr>
        <p:txBody>
          <a:bodyPr wrap="square">
            <a:spAutoFit/>
          </a:bodyPr>
          <a:lstStyle/>
          <a:p>
            <a:pPr>
              <a:spcAft>
                <a:spcPts val="0"/>
              </a:spcAft>
            </a:pPr>
            <a:r>
              <a:rPr lang="ru-RU" sz="1600" dirty="0">
                <a:latin typeface="Arial" panose="020B0604020202020204" pitchFamily="34" charset="0"/>
                <a:ea typeface="TimesNewRomanPSMT"/>
                <a:cs typeface="Arial" panose="020B0604020202020204" pitchFamily="34" charset="0"/>
              </a:rPr>
              <a:t>русый </a:t>
            </a:r>
            <a:r>
              <a:rPr lang="ru-RU" sz="1600" dirty="0" smtClean="0">
                <a:latin typeface="Arial" panose="020B0604020202020204" pitchFamily="34" charset="0"/>
                <a:ea typeface="TimesNewRomanPSMT"/>
                <a:cs typeface="Arial" panose="020B0604020202020204" pitchFamily="34" charset="0"/>
              </a:rPr>
              <a:t>–светлы</a:t>
            </a:r>
            <a:r>
              <a:rPr lang="ru-RU" sz="1600" dirty="0">
                <a:latin typeface="Arial" panose="020B0604020202020204" pitchFamily="34" charset="0"/>
                <a:ea typeface="TimesNewRomanPSMT"/>
                <a:cs typeface="Arial" panose="020B0604020202020204" pitchFamily="34" charset="0"/>
              </a:rPr>
              <a:t>е</a:t>
            </a:r>
            <a:r>
              <a:rPr lang="ru-RU" sz="1600" dirty="0" smtClean="0">
                <a:latin typeface="Arial" panose="020B0604020202020204" pitchFamily="34" charset="0"/>
                <a:ea typeface="TimesNewRomanPSMT"/>
                <a:cs typeface="Arial" panose="020B0604020202020204" pitchFamily="34" charset="0"/>
              </a:rPr>
              <a:t> волосы</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MT"/>
                <a:cs typeface="Arial" panose="020B0604020202020204" pitchFamily="34" charset="0"/>
              </a:rPr>
              <a:t>армяк – </a:t>
            </a:r>
            <a:r>
              <a:rPr lang="ru-RU" sz="1600" dirty="0" err="1">
                <a:latin typeface="Arial" panose="020B0604020202020204" pitchFamily="34" charset="0"/>
                <a:ea typeface="TimesNewRomanPSMT"/>
                <a:cs typeface="Arial" panose="020B0604020202020204" pitchFamily="34" charset="0"/>
              </a:rPr>
              <a:t>armoq</a:t>
            </a:r>
            <a:r>
              <a:rPr lang="ru-RU" sz="1600" dirty="0">
                <a:latin typeface="Arial" panose="020B0604020202020204" pitchFamily="34" charset="0"/>
                <a:ea typeface="TimesNewRomanPSMT"/>
                <a:cs typeface="Arial" panose="020B0604020202020204" pitchFamily="34" charset="0"/>
              </a:rPr>
              <a:t>, </a:t>
            </a:r>
            <a:r>
              <a:rPr lang="en-US" sz="1600" dirty="0" err="1">
                <a:latin typeface="Arial" panose="020B0604020202020204" pitchFamily="34" charset="0"/>
                <a:ea typeface="TimesNewRomanPSMT"/>
                <a:cs typeface="Arial" panose="020B0604020202020204" pitchFamily="34" charset="0"/>
              </a:rPr>
              <a:t>chakmon</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BoldMT"/>
                <a:cs typeface="Arial" panose="020B0604020202020204" pitchFamily="34" charset="0"/>
              </a:rPr>
              <a:t>котомка </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yelka</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xalta</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BoldMT"/>
                <a:cs typeface="Arial" panose="020B0604020202020204" pitchFamily="34" charset="0"/>
              </a:rPr>
              <a:t>лапти </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chipta</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kovush</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MT"/>
                <a:cs typeface="Arial" panose="020B0604020202020204" pitchFamily="34" charset="0"/>
              </a:rPr>
              <a:t>брести – </a:t>
            </a:r>
            <a:r>
              <a:rPr lang="en-US" sz="1600" dirty="0" smtClean="0">
                <a:latin typeface="Arial" panose="020B0604020202020204" pitchFamily="34" charset="0"/>
                <a:ea typeface="TimesNewRomanPSMT"/>
                <a:cs typeface="Arial" panose="020B0604020202020204" pitchFamily="34" charset="0"/>
              </a:rPr>
              <a:t>zo</a:t>
            </a:r>
            <a:r>
              <a:rPr lang="uz-Latn-UZ" sz="1600" dirty="0" smtClean="0">
                <a:latin typeface="Arial" panose="020B0604020202020204" pitchFamily="34" charset="0"/>
                <a:ea typeface="TimesNewRomanPSMT"/>
                <a:cs typeface="Arial" panose="020B0604020202020204" pitchFamily="34" charset="0"/>
              </a:rPr>
              <a:t>‘</a:t>
            </a:r>
            <a:r>
              <a:rPr lang="en-US" sz="1600" dirty="0" err="1" smtClean="0">
                <a:latin typeface="Arial" panose="020B0604020202020204" pitchFamily="34" charset="0"/>
                <a:ea typeface="TimesNewRomanPSMT"/>
                <a:cs typeface="Arial" panose="020B0604020202020204" pitchFamily="34" charset="0"/>
              </a:rPr>
              <a:t>rg</a:t>
            </a:r>
            <a:r>
              <a:rPr lang="uz-Latn-UZ" sz="1600" dirty="0" smtClean="0">
                <a:latin typeface="Arial" panose="020B0604020202020204" pitchFamily="34" charset="0"/>
                <a:ea typeface="TimesNewRomanPSMT"/>
                <a:cs typeface="Arial" panose="020B0604020202020204" pitchFamily="34" charset="0"/>
              </a:rPr>
              <a:t>‘</a:t>
            </a:r>
            <a:r>
              <a:rPr lang="en-US" sz="1600" dirty="0" smtClean="0">
                <a:latin typeface="Arial" panose="020B0604020202020204" pitchFamily="34" charset="0"/>
                <a:ea typeface="TimesNewRomanPSMT"/>
                <a:cs typeface="Arial" panose="020B0604020202020204" pitchFamily="34" charset="0"/>
              </a:rPr>
              <a:t>a </a:t>
            </a:r>
            <a:r>
              <a:rPr lang="en-US" sz="1600" dirty="0" err="1">
                <a:latin typeface="Arial" panose="020B0604020202020204" pitchFamily="34" charset="0"/>
                <a:ea typeface="TimesNewRomanPSMT"/>
                <a:cs typeface="Arial" panose="020B0604020202020204" pitchFamily="34" charset="0"/>
              </a:rPr>
              <a:t>yurmoq</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BoldMT"/>
                <a:cs typeface="Arial" panose="020B0604020202020204" pitchFamily="34" charset="0"/>
              </a:rPr>
              <a:t>чернь </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qora</a:t>
            </a:r>
            <a:r>
              <a:rPr lang="ru-RU" sz="1600" dirty="0">
                <a:latin typeface="Arial" panose="020B0604020202020204" pitchFamily="34" charset="0"/>
                <a:ea typeface="TimesNewRomanPSMT"/>
                <a:cs typeface="Arial" panose="020B0604020202020204" pitchFamily="34" charset="0"/>
              </a:rPr>
              <a:t> </a:t>
            </a:r>
            <a:r>
              <a:rPr lang="ru-RU" sz="1600" dirty="0" err="1">
                <a:latin typeface="Arial" panose="020B0604020202020204" pitchFamily="34" charset="0"/>
                <a:ea typeface="TimesNewRomanPSMT"/>
                <a:cs typeface="Arial" panose="020B0604020202020204" pitchFamily="34" charset="0"/>
              </a:rPr>
              <a:t>xalq</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err="1">
                <a:latin typeface="Arial" panose="020B0604020202020204" pitchFamily="34" charset="0"/>
                <a:ea typeface="TimesNewRomanPS-BoldMT"/>
                <a:cs typeface="Arial" panose="020B0604020202020204" pitchFamily="34" charset="0"/>
              </a:rPr>
              <a:t>кошли</a:t>
            </a:r>
            <a:r>
              <a:rPr lang="ru-RU" sz="1600" dirty="0">
                <a:latin typeface="Arial" panose="020B0604020202020204" pitchFamily="34" charset="0"/>
                <a:ea typeface="TimesNewRomanPS-BoldMT"/>
                <a:cs typeface="Arial" panose="020B0604020202020204" pitchFamily="34" charset="0"/>
              </a:rPr>
              <a:t> </a:t>
            </a:r>
            <a:r>
              <a:rPr lang="uz-Latn-UZ" sz="1600" dirty="0" smtClean="0">
                <a:latin typeface="Arial" panose="020B0604020202020204" pitchFamily="34" charset="0"/>
                <a:ea typeface="TimesNewRomanPS-BoldMT"/>
                <a:cs typeface="Arial" panose="020B0604020202020204" pitchFamily="34" charset="0"/>
              </a:rPr>
              <a:t>=</a:t>
            </a:r>
            <a:r>
              <a:rPr lang="ru-RU" sz="1600" dirty="0" smtClean="0">
                <a:latin typeface="Arial" panose="020B0604020202020204" pitchFamily="34" charset="0"/>
                <a:ea typeface="TimesNewRomanPSMT"/>
                <a:cs typeface="Arial" panose="020B0604020202020204" pitchFamily="34" charset="0"/>
              </a:rPr>
              <a:t> </a:t>
            </a:r>
            <a:r>
              <a:rPr lang="ru-RU" sz="1600" dirty="0">
                <a:latin typeface="Arial" panose="020B0604020202020204" pitchFamily="34" charset="0"/>
                <a:ea typeface="TimesNewRomanPSMT"/>
                <a:cs typeface="Arial" panose="020B0604020202020204" pitchFamily="34" charset="0"/>
              </a:rPr>
              <a:t>торбы, мешки</a:t>
            </a:r>
            <a:endParaRPr lang="ru-RU"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ru-RU" sz="1600" dirty="0">
                <a:latin typeface="Arial" panose="020B0604020202020204" pitchFamily="34" charset="0"/>
                <a:ea typeface="TimesNewRomanPS-BoldMT"/>
                <a:cs typeface="Arial" panose="020B0604020202020204" pitchFamily="34" charset="0"/>
              </a:rPr>
              <a:t>скудный </a:t>
            </a:r>
            <a:r>
              <a:rPr lang="uz-Latn-UZ" sz="1600" dirty="0" smtClean="0">
                <a:latin typeface="Arial" panose="020B0604020202020204" pitchFamily="34" charset="0"/>
                <a:ea typeface="TimesNewRomanPS-BoldMT"/>
                <a:cs typeface="Arial" panose="020B0604020202020204" pitchFamily="34" charset="0"/>
              </a:rPr>
              <a:t>=</a:t>
            </a:r>
            <a:r>
              <a:rPr lang="ru-RU" sz="1600" dirty="0" smtClean="0">
                <a:latin typeface="Arial" panose="020B0604020202020204" pitchFamily="34" charset="0"/>
                <a:ea typeface="TimesNewRomanPSMT"/>
                <a:cs typeface="Arial" panose="020B0604020202020204" pitchFamily="34" charset="0"/>
              </a:rPr>
              <a:t> бедный</a:t>
            </a:r>
            <a:endParaRPr lang="ru-RU"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1536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700" y="98425"/>
            <a:ext cx="2971800" cy="400110"/>
          </a:xfrm>
          <a:prstGeom prst="rect">
            <a:avLst/>
          </a:prstGeom>
          <a:noFill/>
        </p:spPr>
        <p:txBody>
          <a:bodyPr wrap="square" rtlCol="0">
            <a:spAutoFit/>
          </a:bodyPr>
          <a:lstStyle/>
          <a:p>
            <a:r>
              <a:rPr lang="ru-RU" sz="2000" b="1" dirty="0" smtClean="0">
                <a:solidFill>
                  <a:schemeClr val="bg1"/>
                </a:solidFill>
                <a:latin typeface="Arial" panose="020B0604020202020204" pitchFamily="34" charset="0"/>
                <a:cs typeface="Arial" panose="020B0604020202020204" pitchFamily="34" charset="0"/>
              </a:rPr>
              <a:t>Словарная  работа</a:t>
            </a:r>
            <a:endParaRPr lang="ru-RU" sz="2000"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146596" y="498535"/>
            <a:ext cx="5544616" cy="2308324"/>
          </a:xfrm>
          <a:prstGeom prst="rect">
            <a:avLst/>
          </a:prstGeom>
        </p:spPr>
        <p:txBody>
          <a:bodyPr wrap="square">
            <a:spAutoFit/>
          </a:bodyPr>
          <a:lstStyle/>
          <a:p>
            <a:r>
              <a:rPr lang="ru-RU" dirty="0">
                <a:latin typeface="Arial" panose="020B0604020202020204" pitchFamily="34" charset="0"/>
                <a:cs typeface="Arial" panose="020B0604020202020204" pitchFamily="34" charset="0"/>
              </a:rPr>
              <a:t>Холопский недуг – здесь: низкопоклонство </a:t>
            </a:r>
          </a:p>
          <a:p>
            <a:r>
              <a:rPr lang="ru-RU" dirty="0" smtClean="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Записав своё имя и званье…» – В праздничные дни в передних домов, принадлежавших вельможам и крупным чиновникам, выставлялись особые книги, в которых расписывались не допускавшиеся лично посетители.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Убогие </a:t>
            </a:r>
            <a:r>
              <a:rPr lang="ru-RU" dirty="0">
                <a:latin typeface="Arial" panose="020B0604020202020204" pitchFamily="34" charset="0"/>
                <a:cs typeface="Arial" panose="020B0604020202020204" pitchFamily="34" charset="0"/>
              </a:rPr>
              <a:t>лица – люди, находящиеся в нужде, </a:t>
            </a:r>
            <a:r>
              <a:rPr lang="ru-RU" dirty="0" smtClean="0">
                <a:latin typeface="Arial" panose="020B0604020202020204" pitchFamily="34" charset="0"/>
                <a:cs typeface="Arial" panose="020B0604020202020204" pitchFamily="34" charset="0"/>
              </a:rPr>
              <a:t>бедняки.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05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22860" y="746315"/>
            <a:ext cx="3168352" cy="1723549"/>
          </a:xfrm>
        </p:spPr>
        <p:txBody>
          <a:bodyPr/>
          <a:lstStyle/>
          <a:p>
            <a:r>
              <a:rPr lang="ru-RU" sz="1600" dirty="0"/>
              <a:t>Вот парадный подъезд. </a:t>
            </a:r>
            <a:endParaRPr lang="ru-RU" sz="1600" dirty="0" smtClean="0"/>
          </a:p>
          <a:p>
            <a:r>
              <a:rPr lang="ru-RU" sz="1600" dirty="0" smtClean="0"/>
              <a:t>По </a:t>
            </a:r>
            <a:r>
              <a:rPr lang="ru-RU" sz="1600" dirty="0"/>
              <a:t>торжественным дням, Одержимый холопским </a:t>
            </a:r>
            <a:r>
              <a:rPr lang="ru-RU" sz="1600" dirty="0" smtClean="0"/>
              <a:t>недугом, </a:t>
            </a:r>
            <a:r>
              <a:rPr lang="ru-RU" sz="1600" dirty="0"/>
              <a:t>Целый город с каким-то испугом Подъезжает к заветным дверям; </a:t>
            </a:r>
          </a:p>
        </p:txBody>
      </p:sp>
      <p:pic>
        <p:nvPicPr>
          <p:cNvPr id="9" name="Picture 2" descr="Парадный подъезд&quot; Николая Некрасова | Мир творческих людей | Яндекс Дзен"/>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46596" y="741234"/>
            <a:ext cx="2231479" cy="187127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Н.А.НЕКРАСОВ. «Размышления у парадного подъезда» Я лиру посвятил народу  своему Быть может, я умру неведомый ему, Но я ему служил - и сердцем я  спокоен - PDF Free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10" y="741234"/>
            <a:ext cx="2280365" cy="187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94868" y="746315"/>
            <a:ext cx="3024334" cy="1384995"/>
          </a:xfrm>
        </p:spPr>
        <p:txBody>
          <a:bodyPr/>
          <a:lstStyle/>
          <a:p>
            <a:r>
              <a:rPr lang="ru-RU" sz="1800" dirty="0"/>
              <a:t>Записав своё имя и </a:t>
            </a:r>
            <a:r>
              <a:rPr lang="ru-RU" sz="1800" dirty="0" smtClean="0"/>
              <a:t>званье, </a:t>
            </a:r>
            <a:r>
              <a:rPr lang="ru-RU" sz="1800" dirty="0"/>
              <a:t>Разъезжаются гости домой, </a:t>
            </a:r>
            <a:endParaRPr lang="ru-RU" sz="1800" dirty="0" smtClean="0"/>
          </a:p>
          <a:p>
            <a:r>
              <a:rPr lang="ru-RU" sz="1800" dirty="0" smtClean="0"/>
              <a:t>Так </a:t>
            </a:r>
            <a:r>
              <a:rPr lang="ru-RU" sz="1800" dirty="0" err="1"/>
              <a:t>глубо́ко</a:t>
            </a:r>
            <a:r>
              <a:rPr lang="ru-RU" sz="1800" dirty="0"/>
              <a:t> довольны собой, </a:t>
            </a:r>
            <a:endParaRPr lang="ru-RU" sz="1800" dirty="0" smtClean="0"/>
          </a:p>
          <a:p>
            <a:r>
              <a:rPr lang="ru-RU" sz="1800" dirty="0" smtClean="0"/>
              <a:t>Что </a:t>
            </a:r>
            <a:r>
              <a:rPr lang="ru-RU" sz="1800" dirty="0"/>
              <a:t>подумаешь – в том их </a:t>
            </a:r>
            <a:r>
              <a:rPr lang="ru-RU" sz="1800" dirty="0" smtClean="0"/>
              <a:t>         призванье</a:t>
            </a:r>
            <a:r>
              <a:rPr lang="ru-RU" sz="1800" dirty="0"/>
              <a:t>!</a:t>
            </a:r>
          </a:p>
        </p:txBody>
      </p:sp>
      <p:pic>
        <p:nvPicPr>
          <p:cNvPr id="9218" name="Picture 2" descr="Н.А.НЕКРАСОВ. «Размышления у парадного подъезда» Я лиру посвятил народу  своему Быть может, я умру неведомый ему, Но я ему служил - и сердцем я  спокоен - PDF Free Downloa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46596" y="741235"/>
            <a:ext cx="2376263" cy="203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8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Сегодня на уроке</a:t>
            </a:r>
            <a:endParaRPr lang="ru-RU" dirty="0"/>
          </a:p>
        </p:txBody>
      </p:sp>
      <p:sp>
        <p:nvSpPr>
          <p:cNvPr id="3" name="Текст 2"/>
          <p:cNvSpPr>
            <a:spLocks noGrp="1"/>
          </p:cNvSpPr>
          <p:nvPr>
            <p:ph type="body" idx="1"/>
          </p:nvPr>
        </p:nvSpPr>
        <p:spPr>
          <a:xfrm>
            <a:off x="2378844" y="686321"/>
            <a:ext cx="3168352" cy="2215991"/>
          </a:xfrm>
        </p:spPr>
        <p:txBody>
          <a:bodyPr/>
          <a:lstStyle/>
          <a:p>
            <a:r>
              <a:rPr lang="ru-RU" sz="1600" dirty="0" smtClean="0"/>
              <a:t>- </a:t>
            </a:r>
            <a:r>
              <a:rPr lang="ru-RU" sz="1600" dirty="0" smtClean="0"/>
              <a:t>продолжим знакомство с творчеством великого </a:t>
            </a:r>
            <a:r>
              <a:rPr lang="ru-RU" sz="1600" dirty="0" smtClean="0"/>
              <a:t>русского поэта Николая Алексеевича </a:t>
            </a:r>
            <a:r>
              <a:rPr lang="ru-RU" sz="1600" dirty="0" smtClean="0"/>
              <a:t>Некрасова; </a:t>
            </a:r>
            <a:endParaRPr lang="ru-RU" sz="1600" dirty="0" smtClean="0"/>
          </a:p>
          <a:p>
            <a:r>
              <a:rPr lang="ru-RU" sz="1600" dirty="0" smtClean="0"/>
              <a:t>- п</a:t>
            </a:r>
            <a:r>
              <a:rPr lang="ru-RU" sz="1600" dirty="0" smtClean="0"/>
              <a:t>овторим стихотворение «Славная осень»;</a:t>
            </a:r>
          </a:p>
          <a:p>
            <a:r>
              <a:rPr lang="ru-RU" sz="1600" dirty="0" smtClean="0"/>
              <a:t>- познакомимся с  новым стихотворением «Размышления у парадного подъезда».</a:t>
            </a:r>
            <a:endParaRPr lang="ru-RU" sz="1600" dirty="0"/>
          </a:p>
        </p:txBody>
      </p:sp>
      <p:pic>
        <p:nvPicPr>
          <p:cNvPr id="27650" name="Picture 2" descr="Маршрут: &quot;Некрасовский Санкт-Петербург — Город на Неве в творчестве  русского поэта&quot; | Санкт-Петербург Цент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52" y="686321"/>
            <a:ext cx="1758079" cy="229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2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94869" y="746315"/>
            <a:ext cx="3096344" cy="1477328"/>
          </a:xfrm>
        </p:spPr>
        <p:txBody>
          <a:bodyPr/>
          <a:lstStyle/>
          <a:p>
            <a:r>
              <a:rPr lang="ru-RU" sz="1600" dirty="0"/>
              <a:t>А в обычные дни этот пышный </a:t>
            </a:r>
            <a:r>
              <a:rPr lang="ru-RU" sz="1600" dirty="0" smtClean="0"/>
              <a:t>подъезд</a:t>
            </a:r>
          </a:p>
          <a:p>
            <a:r>
              <a:rPr lang="ru-RU" sz="1600" dirty="0" smtClean="0"/>
              <a:t>Осаждают </a:t>
            </a:r>
            <a:r>
              <a:rPr lang="ru-RU" sz="1600" dirty="0"/>
              <a:t>убогие </a:t>
            </a:r>
            <a:r>
              <a:rPr lang="ru-RU" sz="1600" dirty="0" smtClean="0"/>
              <a:t>лица: </a:t>
            </a:r>
            <a:r>
              <a:rPr lang="ru-RU" sz="1600" dirty="0"/>
              <a:t>Прожектёры, искатели мест, </a:t>
            </a:r>
            <a:endParaRPr lang="ru-RU" sz="1600" dirty="0" smtClean="0"/>
          </a:p>
          <a:p>
            <a:r>
              <a:rPr lang="ru-RU" sz="1600" dirty="0" smtClean="0"/>
              <a:t>И </a:t>
            </a:r>
            <a:r>
              <a:rPr lang="ru-RU" sz="1600" dirty="0"/>
              <a:t>преклонный старик, и вдовица.</a:t>
            </a:r>
          </a:p>
        </p:txBody>
      </p:sp>
      <p:pic>
        <p:nvPicPr>
          <p:cNvPr id="10242" name="Picture 2" descr="830 У парадного подъезда (Борис Воловик) / Стихи.ру"/>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46596" y="741234"/>
            <a:ext cx="2375942" cy="20333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Размышления у парадного подъезда...: k_markarian — LiveJournal"/>
          <p:cNvPicPr>
            <a:picLocks noChangeAspect="1" noChangeArrowheads="1"/>
          </p:cNvPicPr>
          <p:nvPr/>
        </p:nvPicPr>
        <p:blipFill rotWithShape="1">
          <a:blip r:embed="rId3">
            <a:extLst>
              <a:ext uri="{28A0092B-C50C-407E-A947-70E740481C1C}">
                <a14:useLocalDpi xmlns:a14="http://schemas.microsoft.com/office/drawing/2010/main" val="0"/>
              </a:ext>
            </a:extLst>
          </a:blip>
          <a:srcRect l="27025" t="-2525" b="-1"/>
          <a:stretch/>
        </p:blipFill>
        <p:spPr bwMode="auto">
          <a:xfrm>
            <a:off x="136454" y="706127"/>
            <a:ext cx="2386083" cy="210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2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2"/>
          </p:nvPr>
        </p:nvPicPr>
        <p:blipFill>
          <a:blip r:embed="rId2"/>
          <a:stretch>
            <a:fillRect/>
          </a:stretch>
        </p:blipFill>
        <p:spPr>
          <a:xfrm>
            <a:off x="218604" y="770603"/>
            <a:ext cx="2160240" cy="1931942"/>
          </a:xfrm>
          <a:prstGeom prst="rect">
            <a:avLst/>
          </a:prstGeom>
        </p:spPr>
      </p:pic>
      <p:sp>
        <p:nvSpPr>
          <p:cNvPr id="4" name="Объект 3"/>
          <p:cNvSpPr>
            <a:spLocks noGrp="1"/>
          </p:cNvSpPr>
          <p:nvPr>
            <p:ph sz="half" idx="3"/>
          </p:nvPr>
        </p:nvSpPr>
        <p:spPr>
          <a:xfrm>
            <a:off x="2522860" y="741234"/>
            <a:ext cx="3384375" cy="1723549"/>
          </a:xfrm>
        </p:spPr>
        <p:txBody>
          <a:bodyPr/>
          <a:lstStyle/>
          <a:p>
            <a:r>
              <a:rPr lang="ru-RU" sz="1600" dirty="0"/>
              <a:t>От него и к нему то и знай по </a:t>
            </a:r>
            <a:r>
              <a:rPr lang="ru-RU" sz="1600" dirty="0" smtClean="0"/>
              <a:t>утрам</a:t>
            </a:r>
          </a:p>
          <a:p>
            <a:r>
              <a:rPr lang="ru-RU" sz="1600" dirty="0" smtClean="0"/>
              <a:t> </a:t>
            </a:r>
            <a:r>
              <a:rPr lang="ru-RU" sz="1600" dirty="0"/>
              <a:t>Всё курьеры с бумагами скачут. </a:t>
            </a:r>
            <a:endParaRPr lang="ru-RU" sz="1600" dirty="0" smtClean="0"/>
          </a:p>
          <a:p>
            <a:r>
              <a:rPr lang="ru-RU" sz="1600" dirty="0" smtClean="0"/>
              <a:t>Возвращаясь</a:t>
            </a:r>
            <a:r>
              <a:rPr lang="ru-RU" sz="1600" dirty="0"/>
              <a:t>, иной напевает «</a:t>
            </a:r>
            <a:r>
              <a:rPr lang="ru-RU" sz="1600" dirty="0" err="1"/>
              <a:t>трам-трам</a:t>
            </a:r>
            <a:r>
              <a:rPr lang="ru-RU" sz="1600" dirty="0"/>
              <a:t>», </a:t>
            </a:r>
            <a:endParaRPr lang="ru-RU" sz="1600" dirty="0" smtClean="0"/>
          </a:p>
          <a:p>
            <a:r>
              <a:rPr lang="ru-RU" sz="1600" dirty="0" smtClean="0"/>
              <a:t>А </a:t>
            </a:r>
            <a:r>
              <a:rPr lang="ru-RU" sz="1600" dirty="0"/>
              <a:t>иные просители плачут. </a:t>
            </a:r>
          </a:p>
        </p:txBody>
      </p:sp>
      <p:pic>
        <p:nvPicPr>
          <p:cNvPr id="6" name="Picture 2" descr="анализ стихотворения размышления у парадного подъез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4" y="758250"/>
            <a:ext cx="2232248" cy="19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666876" y="746315"/>
            <a:ext cx="2810635" cy="1723549"/>
          </a:xfrm>
        </p:spPr>
        <p:txBody>
          <a:bodyPr/>
          <a:lstStyle/>
          <a:p>
            <a:r>
              <a:rPr lang="ru-RU" sz="1600" dirty="0"/>
              <a:t>Раз я видел, сюда мужики подошли, </a:t>
            </a:r>
            <a:endParaRPr lang="ru-RU" sz="1600" dirty="0" smtClean="0"/>
          </a:p>
          <a:p>
            <a:r>
              <a:rPr lang="ru-RU" sz="1600" dirty="0" smtClean="0"/>
              <a:t>Деревенские </a:t>
            </a:r>
            <a:r>
              <a:rPr lang="ru-RU" sz="1600" dirty="0"/>
              <a:t>русские люди, Помолились на церковь и стали вдали</a:t>
            </a:r>
            <a:r>
              <a:rPr lang="ru-RU" sz="1600" dirty="0" smtClean="0"/>
              <a:t>,</a:t>
            </a:r>
          </a:p>
          <a:p>
            <a:r>
              <a:rPr lang="ru-RU" sz="1600" dirty="0" smtClean="0"/>
              <a:t> </a:t>
            </a:r>
            <a:r>
              <a:rPr lang="ru-RU" sz="1600" dirty="0"/>
              <a:t>Свесив русые головы к </a:t>
            </a:r>
            <a:r>
              <a:rPr lang="ru-RU" sz="1600" dirty="0" err="1"/>
              <a:t>гру́ди</a:t>
            </a:r>
            <a:r>
              <a:rPr lang="ru-RU" sz="1600" dirty="0"/>
              <a:t>;</a:t>
            </a:r>
          </a:p>
        </p:txBody>
      </p:sp>
      <p:pic>
        <p:nvPicPr>
          <p:cNvPr id="11266" name="Picture 2" descr="Н. А. Некрасов. Размышления у парадного подъезда"/>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0752" y="744880"/>
            <a:ext cx="2095500"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93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666877" y="746315"/>
            <a:ext cx="2810634" cy="1723549"/>
          </a:xfrm>
        </p:spPr>
        <p:txBody>
          <a:bodyPr/>
          <a:lstStyle/>
          <a:p>
            <a:r>
              <a:rPr lang="ru-RU" sz="1600" dirty="0"/>
              <a:t>Ходоки-просители из дальних мест были большой редкостью в то время. И лишь только очень большая </a:t>
            </a:r>
            <a:r>
              <a:rPr lang="ru-RU" sz="1600" dirty="0" smtClean="0"/>
              <a:t>нищета </a:t>
            </a:r>
            <a:r>
              <a:rPr lang="ru-RU" sz="1600" dirty="0"/>
              <a:t>могли бы заставить пройти людей огромные расстояния. </a:t>
            </a:r>
            <a:endParaRPr lang="ru-RU" sz="1600" dirty="0"/>
          </a:p>
        </p:txBody>
      </p:sp>
      <p:pic>
        <p:nvPicPr>
          <p:cNvPr id="2050" name="Picture 2" descr="Размышления у парадного подъезда. Некрасов. Читать стихотворение онлай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6849" y="730022"/>
            <a:ext cx="2160240"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44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450852" y="746315"/>
            <a:ext cx="3168352" cy="1477328"/>
          </a:xfrm>
        </p:spPr>
        <p:txBody>
          <a:bodyPr/>
          <a:lstStyle/>
          <a:p>
            <a:r>
              <a:rPr lang="ru-RU" sz="1600" dirty="0"/>
              <a:t>Показался швейцар. </a:t>
            </a:r>
            <a:endParaRPr lang="ru-RU" sz="1600" dirty="0" smtClean="0"/>
          </a:p>
          <a:p>
            <a:r>
              <a:rPr lang="ru-RU" sz="1600" dirty="0" smtClean="0"/>
              <a:t>«</a:t>
            </a:r>
            <a:r>
              <a:rPr lang="ru-RU" sz="1600" dirty="0"/>
              <a:t>Допусти», – </a:t>
            </a:r>
            <a:r>
              <a:rPr lang="ru-RU" sz="1600" dirty="0" smtClean="0"/>
              <a:t>говорят</a:t>
            </a:r>
          </a:p>
          <a:p>
            <a:r>
              <a:rPr lang="ru-RU" sz="1600" dirty="0" smtClean="0"/>
              <a:t>С </a:t>
            </a:r>
            <a:r>
              <a:rPr lang="ru-RU" sz="1600" dirty="0"/>
              <a:t>выраженьем надежды и муки. </a:t>
            </a:r>
            <a:endParaRPr lang="ru-RU" sz="1600" dirty="0" smtClean="0"/>
          </a:p>
          <a:p>
            <a:r>
              <a:rPr lang="ru-RU" sz="1600" dirty="0" smtClean="0"/>
              <a:t>Он </a:t>
            </a:r>
            <a:r>
              <a:rPr lang="ru-RU" sz="1600" dirty="0"/>
              <a:t>гостей оглядел: некрасивы на взгляд! </a:t>
            </a:r>
            <a:endParaRPr lang="ru-RU" sz="1600" dirty="0" smtClean="0"/>
          </a:p>
          <a:p>
            <a:r>
              <a:rPr lang="ru-RU" sz="1600" dirty="0" smtClean="0"/>
              <a:t>Загорелые </a:t>
            </a:r>
            <a:r>
              <a:rPr lang="ru-RU" sz="1600" dirty="0"/>
              <a:t>лица и руки,</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00752" y="686321"/>
            <a:ext cx="1995943" cy="239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16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450853" y="746315"/>
            <a:ext cx="3026658" cy="984885"/>
          </a:xfrm>
        </p:spPr>
        <p:txBody>
          <a:bodyPr/>
          <a:lstStyle/>
          <a:p>
            <a:r>
              <a:rPr lang="ru-RU" sz="1600" dirty="0" err="1"/>
              <a:t>Армячишка</a:t>
            </a:r>
            <a:r>
              <a:rPr lang="ru-RU" sz="1600" dirty="0"/>
              <a:t> худой на плечах, </a:t>
            </a:r>
            <a:endParaRPr lang="ru-RU" sz="1600" dirty="0" smtClean="0"/>
          </a:p>
          <a:p>
            <a:r>
              <a:rPr lang="ru-RU" sz="1600" dirty="0" smtClean="0"/>
              <a:t>По </a:t>
            </a:r>
            <a:r>
              <a:rPr lang="ru-RU" sz="1600" dirty="0"/>
              <a:t>котомке на спинах согнутых, </a:t>
            </a:r>
            <a:endParaRPr lang="ru-RU" sz="1600" dirty="0" smtClean="0"/>
          </a:p>
          <a:p>
            <a:r>
              <a:rPr lang="ru-RU" sz="1600" dirty="0" smtClean="0"/>
              <a:t>Крест </a:t>
            </a:r>
            <a:r>
              <a:rPr lang="ru-RU" sz="1600" dirty="0"/>
              <a:t>на шее и кровь на ногах</a:t>
            </a:r>
            <a:r>
              <a:rPr lang="ru-RU" sz="1600" dirty="0" smtClean="0"/>
              <a:t>,</a:t>
            </a:r>
          </a:p>
          <a:p>
            <a:r>
              <a:rPr lang="ru-RU" sz="1600" dirty="0" smtClean="0"/>
              <a:t>В </a:t>
            </a:r>
            <a:r>
              <a:rPr lang="ru-RU" sz="1600" dirty="0"/>
              <a:t>самодельные лапти обутых </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04746" y="614313"/>
            <a:ext cx="1980547" cy="246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27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450852" y="741234"/>
            <a:ext cx="3096344" cy="1723549"/>
          </a:xfrm>
        </p:spPr>
        <p:txBody>
          <a:bodyPr/>
          <a:lstStyle/>
          <a:p>
            <a:r>
              <a:rPr lang="ru-RU" dirty="0"/>
              <a:t>(</a:t>
            </a:r>
            <a:r>
              <a:rPr lang="ru-RU" sz="1600" dirty="0"/>
              <a:t>Знать, брели-то </a:t>
            </a:r>
            <a:r>
              <a:rPr lang="ru-RU" sz="1600" dirty="0" err="1"/>
              <a:t>долго́нько</a:t>
            </a:r>
            <a:r>
              <a:rPr lang="ru-RU" sz="1600" dirty="0"/>
              <a:t> </a:t>
            </a:r>
            <a:r>
              <a:rPr lang="ru-RU" sz="1600" dirty="0" smtClean="0"/>
              <a:t>они</a:t>
            </a:r>
          </a:p>
          <a:p>
            <a:r>
              <a:rPr lang="ru-RU" sz="1600" dirty="0" smtClean="0"/>
              <a:t> </a:t>
            </a:r>
            <a:r>
              <a:rPr lang="ru-RU" sz="1600" dirty="0"/>
              <a:t>Из каких-нибудь дальних губерний</a:t>
            </a:r>
            <a:r>
              <a:rPr lang="ru-RU" sz="1600" dirty="0" smtClean="0"/>
              <a:t>).</a:t>
            </a:r>
          </a:p>
          <a:p>
            <a:r>
              <a:rPr lang="ru-RU" sz="1600" dirty="0"/>
              <a:t>Кто-то крикнул швейцару: «Гони! Наш не любит оборванной черни!» </a:t>
            </a:r>
          </a:p>
          <a:p>
            <a:endParaRPr lang="ru-RU" sz="1600" dirty="0"/>
          </a:p>
        </p:txBody>
      </p:sp>
      <p:pic>
        <p:nvPicPr>
          <p:cNvPr id="18436" name="Picture 4" descr="Размышления у парадного подъезда - история написания, анализ стихотвор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11" y="741234"/>
            <a:ext cx="2088232"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2"/>
          </p:nvPr>
        </p:nvSpPr>
        <p:spPr/>
        <p:txBody>
          <a:bodyPr/>
          <a:lstStyle/>
          <a:p>
            <a:endParaRPr lang="ru-RU"/>
          </a:p>
        </p:txBody>
      </p:sp>
    </p:spTree>
    <p:extLst>
      <p:ext uri="{BB962C8B-B14F-4D97-AF65-F5344CB8AC3E}">
        <p14:creationId xmlns:p14="http://schemas.microsoft.com/office/powerpoint/2010/main" val="1812823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94868" y="746315"/>
            <a:ext cx="3024335" cy="1969770"/>
          </a:xfrm>
        </p:spPr>
        <p:txBody>
          <a:bodyPr/>
          <a:lstStyle/>
          <a:p>
            <a:r>
              <a:rPr lang="ru-RU" sz="1600" dirty="0"/>
              <a:t>И захлопнулась дверь</a:t>
            </a:r>
            <a:r>
              <a:rPr lang="ru-RU" sz="1600" dirty="0" smtClean="0"/>
              <a:t>.</a:t>
            </a:r>
          </a:p>
          <a:p>
            <a:r>
              <a:rPr lang="ru-RU" sz="1600" dirty="0" smtClean="0"/>
              <a:t>Постояв</a:t>
            </a:r>
            <a:r>
              <a:rPr lang="ru-RU" sz="1600" dirty="0"/>
              <a:t>, </a:t>
            </a:r>
            <a:endParaRPr lang="ru-RU" sz="1600" dirty="0" smtClean="0"/>
          </a:p>
          <a:p>
            <a:r>
              <a:rPr lang="ru-RU" sz="1600" dirty="0" smtClean="0"/>
              <a:t>Развязали </a:t>
            </a:r>
            <a:r>
              <a:rPr lang="ru-RU" sz="1600" dirty="0" err="1"/>
              <a:t>кошли</a:t>
            </a:r>
            <a:r>
              <a:rPr lang="ru-RU" sz="1600" dirty="0"/>
              <a:t>́ </a:t>
            </a:r>
            <a:r>
              <a:rPr lang="ru-RU" sz="1600" dirty="0" smtClean="0"/>
              <a:t>пилигримы, </a:t>
            </a:r>
          </a:p>
          <a:p>
            <a:r>
              <a:rPr lang="ru-RU" sz="1600" dirty="0" smtClean="0"/>
              <a:t>Но </a:t>
            </a:r>
            <a:r>
              <a:rPr lang="ru-RU" sz="1600" dirty="0"/>
              <a:t>швейцар не пустил, скудной лепты не взяв, </a:t>
            </a:r>
            <a:endParaRPr lang="ru-RU" sz="1600" dirty="0" smtClean="0"/>
          </a:p>
          <a:p>
            <a:r>
              <a:rPr lang="ru-RU" sz="1600" dirty="0" smtClean="0"/>
              <a:t>И </a:t>
            </a:r>
            <a:r>
              <a:rPr lang="ru-RU" sz="1600" dirty="0"/>
              <a:t>пошли они, солнцем палимы, </a:t>
            </a:r>
          </a:p>
        </p:txBody>
      </p:sp>
      <p:pic>
        <p:nvPicPr>
          <p:cNvPr id="5" name="Picture 2" descr="Размышления у парадного подъезда | Насправд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0752" y="741234"/>
            <a:ext cx="2076131"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16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94869" y="746315"/>
            <a:ext cx="2882642" cy="1477328"/>
          </a:xfrm>
        </p:spPr>
        <p:txBody>
          <a:bodyPr/>
          <a:lstStyle/>
          <a:p>
            <a:r>
              <a:rPr lang="ru-RU" sz="1600" dirty="0"/>
              <a:t>Повторяя: «Суди его Бог</a:t>
            </a:r>
            <a:r>
              <a:rPr lang="ru-RU" sz="1600" dirty="0" smtClean="0"/>
              <a:t>!»,</a:t>
            </a:r>
          </a:p>
          <a:p>
            <a:r>
              <a:rPr lang="ru-RU" sz="1600" dirty="0" smtClean="0"/>
              <a:t>Разводя </a:t>
            </a:r>
            <a:r>
              <a:rPr lang="ru-RU" sz="1600" dirty="0"/>
              <a:t>безнадежно руками, </a:t>
            </a:r>
            <a:endParaRPr lang="ru-RU" sz="1600" dirty="0" smtClean="0"/>
          </a:p>
          <a:p>
            <a:r>
              <a:rPr lang="ru-RU" sz="1600" dirty="0" smtClean="0"/>
              <a:t>И</a:t>
            </a:r>
            <a:r>
              <a:rPr lang="ru-RU" sz="1600" dirty="0"/>
              <a:t>, покуда я видеть их мог, </a:t>
            </a:r>
            <a:endParaRPr lang="ru-RU" sz="1600" dirty="0" smtClean="0"/>
          </a:p>
          <a:p>
            <a:r>
              <a:rPr lang="ru-RU" sz="1600" dirty="0" smtClean="0"/>
              <a:t>С </a:t>
            </a:r>
            <a:r>
              <a:rPr lang="ru-RU" sz="1600" dirty="0"/>
              <a:t>непокрытыми шли головами…</a:t>
            </a:r>
          </a:p>
          <a:p>
            <a:endParaRPr lang="ru-RU" sz="1600" dirty="0"/>
          </a:p>
        </p:txBody>
      </p:sp>
      <p:pic>
        <p:nvPicPr>
          <p:cNvPr id="5" name="Рисунок 4"/>
          <p:cNvPicPr>
            <a:picLocks noChangeAspect="1"/>
          </p:cNvPicPr>
          <p:nvPr/>
        </p:nvPicPr>
        <p:blipFill>
          <a:blip r:embed="rId2"/>
          <a:stretch>
            <a:fillRect/>
          </a:stretch>
        </p:blipFill>
        <p:spPr>
          <a:xfrm>
            <a:off x="146596" y="686321"/>
            <a:ext cx="2209123" cy="2016224"/>
          </a:xfrm>
          <a:prstGeom prst="rect">
            <a:avLst/>
          </a:prstGeom>
        </p:spPr>
      </p:pic>
    </p:spTree>
    <p:extLst>
      <p:ext uri="{BB962C8B-B14F-4D97-AF65-F5344CB8AC3E}">
        <p14:creationId xmlns:p14="http://schemas.microsoft.com/office/powerpoint/2010/main" val="1916155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0732" y="102424"/>
            <a:ext cx="4094315" cy="315471"/>
          </a:xfrm>
        </p:spPr>
        <p:txBody>
          <a:bodyPr/>
          <a:lstStyle/>
          <a:p>
            <a:r>
              <a:rPr lang="ru-RU" dirty="0" smtClean="0"/>
              <a:t>Ответьте на вопросы</a:t>
            </a:r>
            <a:endParaRPr lang="ru-RU" dirty="0"/>
          </a:p>
        </p:txBody>
      </p:sp>
      <p:sp>
        <p:nvSpPr>
          <p:cNvPr id="4" name="Объект 3"/>
          <p:cNvSpPr>
            <a:spLocks noGrp="1"/>
          </p:cNvSpPr>
          <p:nvPr>
            <p:ph sz="half" idx="3"/>
          </p:nvPr>
        </p:nvSpPr>
        <p:spPr>
          <a:xfrm>
            <a:off x="146596" y="542305"/>
            <a:ext cx="5619204" cy="3651108"/>
          </a:xfrm>
        </p:spPr>
        <p:txBody>
          <a:bodyPr/>
          <a:lstStyle/>
          <a:p>
            <a:r>
              <a:rPr lang="ru-RU" sz="1600" dirty="0"/>
              <a:t>Какие посетители толпились у парадного подъезда в праздник? </a:t>
            </a:r>
            <a:endParaRPr lang="ru-RU" sz="1600" dirty="0" smtClean="0"/>
          </a:p>
          <a:p>
            <a:r>
              <a:rPr lang="ru-RU" sz="1600" dirty="0" smtClean="0"/>
              <a:t>Кто </a:t>
            </a:r>
            <a:r>
              <a:rPr lang="ru-RU" sz="1600" dirty="0"/>
              <a:t>осаждал подъезд в будни?</a:t>
            </a:r>
            <a:r>
              <a:rPr lang="ru-RU" sz="1600" b="1" dirty="0"/>
              <a:t> </a:t>
            </a:r>
            <a:endParaRPr lang="ru-RU" sz="1600" b="1" dirty="0" smtClean="0"/>
          </a:p>
          <a:p>
            <a:r>
              <a:rPr lang="ru-RU" sz="1600" dirty="0" smtClean="0"/>
              <a:t>Какую </a:t>
            </a:r>
            <a:r>
              <a:rPr lang="ru-RU" sz="1600" dirty="0"/>
              <a:t>сцену наблюдал Некрасов у парадного подъезда? </a:t>
            </a:r>
            <a:r>
              <a:rPr lang="ru-RU" sz="1600" b="1" dirty="0"/>
              <a:t> </a:t>
            </a:r>
            <a:endParaRPr lang="ru-RU" sz="1600" b="1" dirty="0" smtClean="0"/>
          </a:p>
          <a:p>
            <a:r>
              <a:rPr lang="ru-RU" sz="1600" dirty="0" smtClean="0"/>
              <a:t>Как </a:t>
            </a:r>
            <a:r>
              <a:rPr lang="ru-RU" sz="1600" dirty="0"/>
              <a:t>вы думаете, зачем крестьяне пришли к вельможе?</a:t>
            </a:r>
            <a:r>
              <a:rPr lang="ru-RU" sz="1600" b="1" dirty="0"/>
              <a:t> </a:t>
            </a:r>
            <a:endParaRPr lang="ru-RU" sz="1600" b="1" dirty="0" smtClean="0"/>
          </a:p>
          <a:p>
            <a:r>
              <a:rPr lang="ru-RU" sz="1600" dirty="0" smtClean="0"/>
              <a:t>Против </a:t>
            </a:r>
            <a:r>
              <a:rPr lang="ru-RU" sz="1600" dirty="0"/>
              <a:t>кого направлен гнев поэта?</a:t>
            </a:r>
            <a:r>
              <a:rPr lang="ru-RU" sz="1600" b="1" dirty="0"/>
              <a:t> </a:t>
            </a:r>
            <a:endParaRPr lang="ru-RU" sz="1600" b="1" dirty="0" smtClean="0"/>
          </a:p>
          <a:p>
            <a:r>
              <a:rPr lang="ru-RU" sz="1600" dirty="0" smtClean="0"/>
              <a:t>Какие </a:t>
            </a:r>
            <a:r>
              <a:rPr lang="ru-RU" sz="1600" dirty="0"/>
              <a:t>чувства хочет разбудить в читателях Некрасов?</a:t>
            </a:r>
            <a:r>
              <a:rPr lang="ru-RU" sz="1600" b="1" dirty="0"/>
              <a:t> </a:t>
            </a:r>
            <a:endParaRPr lang="ru-RU" sz="1600" b="1" dirty="0" smtClean="0"/>
          </a:p>
          <a:p>
            <a:r>
              <a:rPr lang="ru-RU" sz="1600" dirty="0" smtClean="0"/>
              <a:t>Как </a:t>
            </a:r>
            <a:r>
              <a:rPr lang="ru-RU" sz="1600" dirty="0"/>
              <a:t>вы понимаете слова: «одержимый холопским недугом», «к заветным дверям», «пышный подъезд»?</a:t>
            </a:r>
          </a:p>
          <a:p>
            <a:endParaRPr lang="ru-RU" sz="1600" dirty="0"/>
          </a:p>
        </p:txBody>
      </p:sp>
    </p:spTree>
    <p:extLst>
      <p:ext uri="{BB962C8B-B14F-4D97-AF65-F5344CB8AC3E}">
        <p14:creationId xmlns:p14="http://schemas.microsoft.com/office/powerpoint/2010/main" val="148673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Маме\Учительская деятельность\Модератор\10 класс\10 класс 3 четверть\10 класс урок 34\Zolotaja_osen_by_Vasiliy_Polenov.jpg"/>
          <p:cNvPicPr>
            <a:picLocks noChangeAspect="1" noChangeArrowheads="1"/>
          </p:cNvPicPr>
          <p:nvPr/>
        </p:nvPicPr>
        <p:blipFill>
          <a:blip r:embed="rId3"/>
          <a:srcRect r="7983"/>
          <a:stretch>
            <a:fillRect/>
          </a:stretch>
        </p:blipFill>
        <p:spPr bwMode="auto">
          <a:xfrm>
            <a:off x="146596" y="542305"/>
            <a:ext cx="5472608" cy="2587324"/>
          </a:xfrm>
          <a:prstGeom prst="rect">
            <a:avLst/>
          </a:prstGeom>
          <a:noFill/>
          <a:ln w="9525">
            <a:noFill/>
            <a:miter lim="800000"/>
            <a:headEnd/>
            <a:tailEnd/>
          </a:ln>
        </p:spPr>
      </p:pic>
      <p:sp>
        <p:nvSpPr>
          <p:cNvPr id="4" name="Заголовок 3"/>
          <p:cNvSpPr>
            <a:spLocks noGrp="1"/>
          </p:cNvSpPr>
          <p:nvPr>
            <p:ph type="ctrTitle"/>
          </p:nvPr>
        </p:nvSpPr>
        <p:spPr>
          <a:xfrm>
            <a:off x="506636" y="116862"/>
            <a:ext cx="4896544" cy="630942"/>
          </a:xfrm>
        </p:spPr>
        <p:txBody>
          <a:bodyPr/>
          <a:lstStyle/>
          <a:p>
            <a:r>
              <a:rPr lang="ru-RU" dirty="0" smtClean="0"/>
              <a:t>Н. А. Некрасов    «Славная осень!»                                                                                                                                                                                                                                                                                                                                                                                                                                                                                                                                                                                                                                                                                                </a:t>
            </a:r>
            <a:endParaRPr lang="ru-RU" dirty="0"/>
          </a:p>
        </p:txBody>
      </p:sp>
    </p:spTree>
    <p:extLst>
      <p:ext uri="{BB962C8B-B14F-4D97-AF65-F5344CB8AC3E}">
        <p14:creationId xmlns:p14="http://schemas.microsoft.com/office/powerpoint/2010/main" val="1154203905"/>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rotWithShape="1">
          <a:blip r:embed="rId2"/>
          <a:srcRect r="56412" b="-1159"/>
          <a:stretch/>
        </p:blipFill>
        <p:spPr>
          <a:xfrm>
            <a:off x="218604" y="614313"/>
            <a:ext cx="2016224" cy="2486676"/>
          </a:xfrm>
          <a:prstGeom prst="rect">
            <a:avLst/>
          </a:prstGeom>
        </p:spPr>
      </p:pic>
      <p:sp>
        <p:nvSpPr>
          <p:cNvPr id="5" name="TextBox 4"/>
          <p:cNvSpPr txBox="1"/>
          <p:nvPr/>
        </p:nvSpPr>
        <p:spPr>
          <a:xfrm>
            <a:off x="2378844" y="830337"/>
            <a:ext cx="2880321" cy="1754326"/>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Стихотворение было запрещено царской цензурой. Впервые оно было опубликовано в журнале «Колокол» в 1860 году.</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411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234828" y="470297"/>
            <a:ext cx="3384376" cy="3170679"/>
          </a:xfrm>
        </p:spPr>
        <p:txBody>
          <a:bodyPr/>
          <a:lstStyle/>
          <a:p>
            <a:r>
              <a:rPr lang="ru-RU" sz="1600" dirty="0" smtClean="0"/>
              <a:t>В этом стихотворении отражается </a:t>
            </a:r>
            <a:r>
              <a:rPr lang="ru-RU" sz="1600" dirty="0"/>
              <a:t>та непростая участь, которая выпадает на долю простых людей, для которых двери чиновничьих домов всегда оказываются закрытыми. Некрасов всегда был ближе к простому народу, чем другие поэты. И этот реализм выражается наиболее полно в данном стихотворении. </a:t>
            </a:r>
            <a:endParaRPr lang="ru-RU" sz="1600" dirty="0"/>
          </a:p>
        </p:txBody>
      </p:sp>
      <p:pic>
        <p:nvPicPr>
          <p:cNvPr id="4098" name="Picture 2" descr="Н. Некрасов, «Размышления у парадного подъезда»: анализ и характеристика  произведения :: SYL.r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288" y="729749"/>
            <a:ext cx="1853254"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59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146595" y="614313"/>
            <a:ext cx="5472608" cy="2520280"/>
          </a:xfrm>
          <a:prstGeom prst="rect">
            <a:avLst/>
          </a:prstGeom>
        </p:spPr>
      </p:pic>
    </p:spTree>
    <p:extLst>
      <p:ext uri="{BB962C8B-B14F-4D97-AF65-F5344CB8AC3E}">
        <p14:creationId xmlns:p14="http://schemas.microsoft.com/office/powerpoint/2010/main" val="2533533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215991"/>
          </a:xfrm>
        </p:spPr>
        <p:txBody>
          <a:bodyPr/>
          <a:lstStyle/>
          <a:p>
            <a:r>
              <a:rPr lang="ru-RU" dirty="0"/>
              <a:t>…Родная земля!</a:t>
            </a:r>
          </a:p>
          <a:p>
            <a:r>
              <a:rPr lang="ru-RU" dirty="0"/>
              <a:t>Назови мне такую обитель,</a:t>
            </a:r>
          </a:p>
          <a:p>
            <a:r>
              <a:rPr lang="ru-RU" dirty="0"/>
              <a:t>Я такого угла не видал,</a:t>
            </a:r>
          </a:p>
          <a:p>
            <a:r>
              <a:rPr lang="ru-RU" dirty="0"/>
              <a:t>Где бы сеятель твой и хранитель,</a:t>
            </a:r>
          </a:p>
          <a:p>
            <a:r>
              <a:rPr lang="ru-RU" dirty="0"/>
              <a:t>Где бы русский мужик не стонал?</a:t>
            </a:r>
          </a:p>
          <a:p>
            <a:r>
              <a:rPr lang="ru-RU" dirty="0"/>
              <a:t>Стонет он по полям, по дорогам,</a:t>
            </a:r>
          </a:p>
          <a:p>
            <a:r>
              <a:rPr lang="ru-RU" dirty="0"/>
              <a:t>Стонет он по тюрьмам, по острогам,</a:t>
            </a:r>
          </a:p>
          <a:p>
            <a:r>
              <a:rPr lang="ru-RU" dirty="0"/>
              <a:t>В рудниках, на железной цепи;</a:t>
            </a:r>
          </a:p>
          <a:p>
            <a:r>
              <a:rPr lang="ru-RU" dirty="0"/>
              <a:t>Стонет он под овином, под стогом,</a:t>
            </a:r>
          </a:p>
          <a:p>
            <a:r>
              <a:rPr lang="ru-RU" dirty="0"/>
              <a:t>Под телегой, ночуя в степи;</a:t>
            </a:r>
          </a:p>
          <a:p>
            <a:endParaRPr lang="ru-RU" dirty="0"/>
          </a:p>
        </p:txBody>
      </p:sp>
      <p:pic>
        <p:nvPicPr>
          <p:cNvPr id="22530" name="Picture 2" descr="Иллюстрации к статье Игоря Юдкевича «Наносит вред врагу не каждый воин. Но  каждый — в бой иди...» - ИА REGNUM"/>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0752" y="746125"/>
            <a:ext cx="2366124"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39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215991"/>
          </a:xfrm>
        </p:spPr>
        <p:txBody>
          <a:bodyPr/>
          <a:lstStyle/>
          <a:p>
            <a:r>
              <a:rPr lang="ru-RU" dirty="0"/>
              <a:t>Лирический герой размышляет о том, возможно ли найти хотя бы небольшой клочок земли, где жизнь его могла бы быть «вольготной». Но такого уголка на просторах родины нет. Олицетворяет «народное горе» непосильный труд бурлаков, которым приходится тянуть по мелководью тяжелые корабли. И этот всенародный плач не может оставить равнодушным поэта. </a:t>
            </a:r>
            <a:endParaRPr lang="ru-RU" dirty="0"/>
          </a:p>
        </p:txBody>
      </p:sp>
      <p:pic>
        <p:nvPicPr>
          <p:cNvPr id="21506" name="Picture 2" descr="Н.А.НЕКРАСОВ. «Размышления у парадного подъезда» Я лиру посвятил народу  своему Быть может, я умру неведомый ему, Но я ему служил - и сердцем я  спокоен - PDF Free Downloa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925" y="741234"/>
            <a:ext cx="2508250" cy="222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95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1846659"/>
          </a:xfrm>
        </p:spPr>
        <p:txBody>
          <a:bodyPr/>
          <a:lstStyle/>
          <a:p>
            <a:r>
              <a:rPr lang="ru-RU" dirty="0" err="1"/>
              <a:t>Выдь</a:t>
            </a:r>
            <a:r>
              <a:rPr lang="ru-RU" dirty="0"/>
              <a:t> на Волгу: чей стон раздаётся</a:t>
            </a:r>
          </a:p>
          <a:p>
            <a:r>
              <a:rPr lang="ru-RU" dirty="0"/>
              <a:t>Над великою русской рекой?</a:t>
            </a:r>
          </a:p>
          <a:p>
            <a:r>
              <a:rPr lang="ru-RU" dirty="0"/>
              <a:t>Этот стон у нас песней зовется -</a:t>
            </a:r>
          </a:p>
          <a:p>
            <a:r>
              <a:rPr lang="ru-RU" dirty="0"/>
              <a:t>То бурлаки идут бечевой!..</a:t>
            </a:r>
          </a:p>
          <a:p>
            <a:r>
              <a:rPr lang="ru-RU" dirty="0"/>
              <a:t>Волга! Волга!.. Весной многоводной</a:t>
            </a:r>
          </a:p>
          <a:p>
            <a:r>
              <a:rPr lang="ru-RU" dirty="0"/>
              <a:t>Ты не так заливаешь поля,</a:t>
            </a:r>
          </a:p>
          <a:p>
            <a:r>
              <a:rPr lang="ru-RU" dirty="0"/>
              <a:t>Как великою скорбью народной</a:t>
            </a:r>
          </a:p>
          <a:p>
            <a:r>
              <a:rPr lang="ru-RU" dirty="0"/>
              <a:t>Переполнилась наша земля,-</a:t>
            </a:r>
          </a:p>
          <a:p>
            <a:endParaRPr lang="ru-RU" dirty="0"/>
          </a:p>
        </p:txBody>
      </p:sp>
      <p:pic>
        <p:nvPicPr>
          <p:cNvPr id="23554" name="Picture 2" descr="Репин Бурлаки на Волге Описание картины"/>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88925" y="741234"/>
            <a:ext cx="2508250" cy="185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882900" y="746315"/>
            <a:ext cx="2882899" cy="1846659"/>
          </a:xfrm>
        </p:spPr>
        <p:txBody>
          <a:bodyPr/>
          <a:lstStyle/>
          <a:p>
            <a:r>
              <a:rPr lang="ru-RU" dirty="0"/>
              <a:t>Где народ, там и стон</a:t>
            </a:r>
            <a:r>
              <a:rPr lang="ru-RU" dirty="0" smtClean="0"/>
              <a:t>...</a:t>
            </a:r>
          </a:p>
          <a:p>
            <a:r>
              <a:rPr lang="ru-RU" dirty="0" smtClean="0"/>
              <a:t>Эх</a:t>
            </a:r>
            <a:r>
              <a:rPr lang="ru-RU" dirty="0"/>
              <a:t>, сердечный!</a:t>
            </a:r>
          </a:p>
          <a:p>
            <a:r>
              <a:rPr lang="ru-RU" dirty="0"/>
              <a:t>Что же значит твой стон бесконечный?</a:t>
            </a:r>
          </a:p>
          <a:p>
            <a:r>
              <a:rPr lang="ru-RU" dirty="0"/>
              <a:t>Ты проснёшься ль, исполненный сил,</a:t>
            </a:r>
          </a:p>
          <a:p>
            <a:r>
              <a:rPr lang="ru-RU" dirty="0"/>
              <a:t>Иль, судеб повинуясь закону,</a:t>
            </a:r>
          </a:p>
          <a:p>
            <a:r>
              <a:rPr lang="ru-RU" dirty="0"/>
              <a:t>Всё, что мог, ты уже совершил,-</a:t>
            </a:r>
          </a:p>
          <a:p>
            <a:r>
              <a:rPr lang="ru-RU" dirty="0"/>
              <a:t>Создал песню, подобную стону,</a:t>
            </a:r>
          </a:p>
          <a:p>
            <a:r>
              <a:rPr lang="ru-RU" dirty="0"/>
              <a:t>И духовно навеки почил?..</a:t>
            </a:r>
          </a:p>
          <a:p>
            <a:r>
              <a:rPr lang="ru-RU" dirty="0"/>
              <a:t> </a:t>
            </a:r>
          </a:p>
          <a:p>
            <a:endParaRPr lang="ru-RU" dirty="0"/>
          </a:p>
        </p:txBody>
      </p:sp>
      <p:pic>
        <p:nvPicPr>
          <p:cNvPr id="24578" name="Picture 2" descr="Выставка поэма Некрасова Кому на Руси жить хорошо в Чудово"/>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88925" y="741234"/>
            <a:ext cx="2449513" cy="196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39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031325"/>
          </a:xfrm>
        </p:spPr>
        <p:txBody>
          <a:bodyPr/>
          <a:lstStyle/>
          <a:p>
            <a:pPr fontAlgn="base"/>
            <a:r>
              <a:rPr lang="ru-RU" dirty="0"/>
              <a:t>Поэтический подвиг Некрасова заключался в том, что он пел без прикрас о Руси, о народе; поэт никогда не мог смириться с тем, что народ бесправен, угнетен. Народу он посвятил свою лиру.</a:t>
            </a:r>
          </a:p>
          <a:p>
            <a:pPr fontAlgn="base"/>
            <a:r>
              <a:rPr lang="ru-RU" dirty="0"/>
              <a:t>Стихотворение «Размышления у парадного подъезда» (1858 г.) — один из лучших образцов гражданской лирики поэта.</a:t>
            </a:r>
          </a:p>
          <a:p>
            <a:endParaRPr lang="ru-RU" dirty="0"/>
          </a:p>
        </p:txBody>
      </p:sp>
      <p:pic>
        <p:nvPicPr>
          <p:cNvPr id="25602" name="Picture 2" descr="Стихотворения. Поэмы (fb2) | Флибуст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628" y="686321"/>
            <a:ext cx="222210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90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362620" y="614313"/>
            <a:ext cx="1919083" cy="2197049"/>
          </a:xfrm>
          <a:prstGeom prst="ellipse">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4" name="Picture 5" descr="2"/>
          <p:cNvPicPr>
            <a:picLocks noChangeAspect="1" noChangeArrowheads="1"/>
          </p:cNvPicPr>
          <p:nvPr/>
        </p:nvPicPr>
        <p:blipFill>
          <a:blip r:embed="rId3"/>
          <a:srcRect b="69"/>
          <a:stretch>
            <a:fillRect/>
          </a:stretch>
        </p:blipFill>
        <p:spPr bwMode="auto">
          <a:xfrm>
            <a:off x="278044" y="614313"/>
            <a:ext cx="2264343" cy="2304256"/>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2" name="Прямоугольник 1"/>
          <p:cNvSpPr/>
          <p:nvPr/>
        </p:nvSpPr>
        <p:spPr>
          <a:xfrm>
            <a:off x="2542387" y="470297"/>
            <a:ext cx="3148825" cy="2800767"/>
          </a:xfrm>
          <a:prstGeom prst="rect">
            <a:avLst/>
          </a:prstGeom>
        </p:spPr>
        <p:txBody>
          <a:bodyPr wrap="square">
            <a:spAutoFit/>
          </a:bodyPr>
          <a:lstStyle/>
          <a:p>
            <a:r>
              <a:rPr lang="ru-RU" sz="1600" dirty="0">
                <a:solidFill>
                  <a:srgbClr val="212529"/>
                </a:solidFill>
                <a:latin typeface="open sans"/>
              </a:rPr>
              <a:t>Великий русский поэт и писатель Николай Алексеевич Некрасов умер 8 января 1878 года (27 декабря 1877 года по старому </a:t>
            </a:r>
            <a:r>
              <a:rPr lang="ru-RU" sz="1600" dirty="0" smtClean="0">
                <a:solidFill>
                  <a:srgbClr val="212529"/>
                </a:solidFill>
                <a:latin typeface="open sans"/>
              </a:rPr>
              <a:t>стилю.</a:t>
            </a:r>
            <a:r>
              <a:rPr lang="ru-RU" sz="1600" dirty="0">
                <a:solidFill>
                  <a:srgbClr val="212529"/>
                </a:solidFill>
                <a:latin typeface="open sans"/>
              </a:rPr>
              <a:t> Проводить поэта в последний путь пришло много народа. Его похороны стали первым случаем всенародной отдачи последних почестей писателю</a:t>
            </a:r>
            <a:r>
              <a:rPr lang="ru-RU" sz="1600" dirty="0" smtClean="0">
                <a:solidFill>
                  <a:srgbClr val="212529"/>
                </a:solidFill>
                <a:latin typeface="open sans"/>
              </a:rPr>
              <a:t>.</a:t>
            </a:r>
            <a:r>
              <a:rPr lang="ru-RU" sz="1600" dirty="0"/>
              <a:t/>
            </a:r>
            <a:br>
              <a:rPr lang="ru-RU" sz="1600" dirty="0"/>
            </a:br>
            <a:r>
              <a:rPr lang="ru-RU" sz="1600" dirty="0">
                <a:solidFill>
                  <a:srgbClr val="212529"/>
                </a:solidFill>
                <a:latin typeface="open sans"/>
              </a:rPr>
              <a:t> </a:t>
            </a:r>
            <a:endParaRPr lang="ru-RU" sz="1600" dirty="0"/>
          </a:p>
        </p:txBody>
      </p:sp>
    </p:spTree>
    <p:extLst>
      <p:ext uri="{BB962C8B-B14F-4D97-AF65-F5344CB8AC3E}">
        <p14:creationId xmlns:p14="http://schemas.microsoft.com/office/powerpoint/2010/main" val="3494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990" y="129944"/>
            <a:ext cx="3893820" cy="410864"/>
          </a:xfrm>
          <a:solidFill>
            <a:schemeClr val="tx2">
              <a:lumMod val="40000"/>
              <a:lumOff val="60000"/>
            </a:schemeClr>
          </a:solidFill>
          <a:ln>
            <a:solidFill>
              <a:schemeClr val="accent1"/>
            </a:solidFill>
          </a:ln>
          <a:effectLst>
            <a:outerShdw blurRad="50800" dist="38100" dir="2700000" algn="tl" rotWithShape="0">
              <a:prstClr val="black">
                <a:alpha val="40000"/>
              </a:prstClr>
            </a:outerShdw>
          </a:effectLst>
        </p:spPr>
        <p:txBody>
          <a:bodyPr>
            <a:normAutofit fontScale="90000"/>
          </a:bodyPr>
          <a:lstStyle/>
          <a:p>
            <a:pPr>
              <a:defRPr/>
            </a:pPr>
            <a:r>
              <a:rPr lang="ru-RU" dirty="0" smtClean="0"/>
              <a:t>Музей-квартира Н. А. Некрасова</a:t>
            </a:r>
            <a:endParaRPr lang="ru-RU" dirty="0"/>
          </a:p>
        </p:txBody>
      </p:sp>
      <p:pic>
        <p:nvPicPr>
          <p:cNvPr id="7" name="Picture 7"/>
          <p:cNvPicPr>
            <a:picLocks noGrp="1" noChangeAspect="1" noChangeArrowheads="1"/>
          </p:cNvPicPr>
          <p:nvPr>
            <p:ph sz="half" idx="2"/>
          </p:nvPr>
        </p:nvPicPr>
        <p:blipFill>
          <a:blip r:embed="rId2"/>
          <a:srcRect l="2634" t="25000" r="39442" b="2779"/>
          <a:stretch>
            <a:fillRect/>
          </a:stretch>
        </p:blipFill>
        <p:spPr>
          <a:xfrm>
            <a:off x="245499" y="666621"/>
            <a:ext cx="1584176" cy="2317214"/>
          </a:xfrm>
          <a:ln>
            <a:solidFill>
              <a:schemeClr val="accent1"/>
            </a:solidFill>
          </a:ln>
          <a:effectLst>
            <a:outerShdw blurRad="50800" dist="38100" dir="2700000" algn="tl" rotWithShape="0">
              <a:prstClr val="black">
                <a:alpha val="40000"/>
              </a:prstClr>
            </a:outerShdw>
          </a:effectLst>
        </p:spPr>
      </p:pic>
      <p:pic>
        <p:nvPicPr>
          <p:cNvPr id="8" name="Picture 6"/>
          <p:cNvPicPr>
            <a:picLocks noGrp="1" noChangeAspect="1" noChangeArrowheads="1"/>
          </p:cNvPicPr>
          <p:nvPr>
            <p:ph sz="quarter" idx="4"/>
          </p:nvPr>
        </p:nvPicPr>
        <p:blipFill>
          <a:blip r:embed="rId3"/>
          <a:srcRect t="5969"/>
          <a:stretch>
            <a:fillRect/>
          </a:stretch>
        </p:blipFill>
        <p:spPr>
          <a:xfrm>
            <a:off x="3838128" y="682771"/>
            <a:ext cx="1781075" cy="2301064"/>
          </a:xfrm>
          <a:ln>
            <a:solidFill>
              <a:schemeClr val="accent1"/>
            </a:solidFill>
          </a:ln>
          <a:effectLst>
            <a:outerShdw blurRad="50800" dist="38100" dir="2700000" algn="tl" rotWithShape="0">
              <a:prstClr val="black">
                <a:alpha val="40000"/>
              </a:prstClr>
            </a:outerShdw>
          </a:effectLst>
        </p:spPr>
      </p:pic>
      <p:pic>
        <p:nvPicPr>
          <p:cNvPr id="9" name="Picture 3"/>
          <p:cNvPicPr>
            <a:picLocks noChangeAspect="1" noChangeArrowheads="1"/>
          </p:cNvPicPr>
          <p:nvPr/>
        </p:nvPicPr>
        <p:blipFill>
          <a:blip r:embed="rId4"/>
          <a:srcRect r="2158"/>
          <a:stretch>
            <a:fillRect/>
          </a:stretch>
        </p:blipFill>
        <p:spPr bwMode="auto">
          <a:xfrm>
            <a:off x="1946796" y="676011"/>
            <a:ext cx="1747316" cy="2307824"/>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26626" name="Picture 2" descr="http://www.museumpushkin.ru/assets/images/museums/muz_nekrasov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03" y="605373"/>
            <a:ext cx="5400599" cy="252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Славная осень....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7" y="542305"/>
            <a:ext cx="5616625" cy="26050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2"/>
          </p:nvPr>
        </p:nvSpPr>
        <p:spPr>
          <a:xfrm>
            <a:off x="146596" y="470297"/>
            <a:ext cx="5544616" cy="1107996"/>
          </a:xfrm>
        </p:spPr>
        <p:txBody>
          <a:bodyPr/>
          <a:lstStyle/>
          <a:p>
            <a:r>
              <a:rPr lang="ru-RU" sz="1800" dirty="0"/>
              <a:t>Славная осень! </a:t>
            </a:r>
            <a:endParaRPr lang="ru-RU" sz="1800" dirty="0" smtClean="0"/>
          </a:p>
          <a:p>
            <a:r>
              <a:rPr lang="ru-RU" sz="1800" dirty="0" smtClean="0"/>
              <a:t>Здоровый</a:t>
            </a:r>
            <a:r>
              <a:rPr lang="ru-RU" sz="1800" dirty="0"/>
              <a:t>, </a:t>
            </a:r>
            <a:r>
              <a:rPr lang="ru-RU" sz="1800" dirty="0" smtClean="0"/>
              <a:t>ядрёный</a:t>
            </a:r>
          </a:p>
          <a:p>
            <a:r>
              <a:rPr lang="ru-RU" sz="1800" dirty="0" smtClean="0"/>
              <a:t>Воздух </a:t>
            </a:r>
            <a:r>
              <a:rPr lang="ru-RU" sz="1800" dirty="0"/>
              <a:t>усталые силы бодрит</a:t>
            </a:r>
            <a:r>
              <a:rPr lang="ru-RU" sz="1800" dirty="0" smtClean="0"/>
              <a:t>;</a:t>
            </a:r>
          </a:p>
          <a:p>
            <a:r>
              <a:rPr lang="ru-RU" sz="1800" dirty="0" smtClean="0"/>
              <a:t> </a:t>
            </a:r>
            <a:endParaRPr lang="ru-RU" sz="1800" dirty="0"/>
          </a:p>
        </p:txBody>
      </p:sp>
    </p:spTree>
    <p:extLst>
      <p:ext uri="{BB962C8B-B14F-4D97-AF65-F5344CB8AC3E}">
        <p14:creationId xmlns:p14="http://schemas.microsoft.com/office/powerpoint/2010/main" val="57947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278" y="102424"/>
            <a:ext cx="5350522" cy="276999"/>
          </a:xfrm>
        </p:spPr>
        <p:txBody>
          <a:bodyPr/>
          <a:lstStyle/>
          <a:p>
            <a:r>
              <a:rPr lang="ru-RU" sz="1800" dirty="0" smtClean="0"/>
              <a:t>Задание для самостоятельного выполнения</a:t>
            </a:r>
            <a:endParaRPr lang="ru-RU" sz="1800" dirty="0"/>
          </a:p>
        </p:txBody>
      </p:sp>
      <p:sp>
        <p:nvSpPr>
          <p:cNvPr id="3" name="Текст 2"/>
          <p:cNvSpPr>
            <a:spLocks noGrp="1"/>
          </p:cNvSpPr>
          <p:nvPr>
            <p:ph type="body" idx="1"/>
          </p:nvPr>
        </p:nvSpPr>
        <p:spPr>
          <a:xfrm>
            <a:off x="444500" y="708026"/>
            <a:ext cx="5105400" cy="1938992"/>
          </a:xfrm>
        </p:spPr>
        <p:txBody>
          <a:bodyPr/>
          <a:lstStyle/>
          <a:p>
            <a:r>
              <a:rPr lang="ru-RU" sz="1800" dirty="0" smtClean="0"/>
              <a:t>Прочитать </a:t>
            </a:r>
            <a:r>
              <a:rPr lang="ru-RU" sz="1800" dirty="0" smtClean="0"/>
              <a:t>стихотворение </a:t>
            </a:r>
            <a:r>
              <a:rPr lang="ru-RU" sz="1800" dirty="0" smtClean="0"/>
              <a:t>«</a:t>
            </a:r>
            <a:r>
              <a:rPr lang="ru-RU" sz="1800" dirty="0" smtClean="0"/>
              <a:t>Размышления у парадного подъезда</a:t>
            </a:r>
            <a:r>
              <a:rPr lang="ru-RU" sz="1800" dirty="0" smtClean="0"/>
              <a:t>».</a:t>
            </a:r>
          </a:p>
          <a:p>
            <a:r>
              <a:rPr lang="ru-RU" sz="1800" dirty="0" smtClean="0"/>
              <a:t>Ответить на вопросы на странице 143.</a:t>
            </a:r>
          </a:p>
          <a:p>
            <a:r>
              <a:rPr lang="ru-RU" sz="1800" dirty="0" smtClean="0"/>
              <a:t>Найти в Интернете «Музеи Петербурга» музей Некрасова и совершить </a:t>
            </a:r>
            <a:r>
              <a:rPr lang="ru-RU" sz="1800" dirty="0" err="1" smtClean="0"/>
              <a:t>вертуальную</a:t>
            </a:r>
            <a:r>
              <a:rPr lang="ru-RU" sz="1800" dirty="0" smtClean="0"/>
              <a:t> экскурсию по музею.</a:t>
            </a:r>
            <a:endParaRPr lang="ru-RU" sz="1800" dirty="0" smtClean="0"/>
          </a:p>
          <a:p>
            <a:endParaRPr lang="ru-RU" sz="1800" dirty="0"/>
          </a:p>
        </p:txBody>
      </p:sp>
    </p:spTree>
    <p:extLst>
      <p:ext uri="{BB962C8B-B14F-4D97-AF65-F5344CB8AC3E}">
        <p14:creationId xmlns:p14="http://schemas.microsoft.com/office/powerpoint/2010/main" val="43077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t="9936"/>
          <a:stretch/>
        </p:blipFill>
        <p:spPr>
          <a:xfrm>
            <a:off x="74588" y="559625"/>
            <a:ext cx="5616624" cy="2574968"/>
          </a:xfrm>
          <a:prstGeom prst="rect">
            <a:avLst/>
          </a:prstGeom>
        </p:spPr>
      </p:pic>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320526" y="1597422"/>
            <a:ext cx="4146550" cy="1384995"/>
          </a:xfrm>
        </p:spPr>
        <p:txBody>
          <a:bodyPr/>
          <a:lstStyle/>
          <a:p>
            <a:r>
              <a:rPr lang="ru-RU" sz="1800" dirty="0"/>
              <a:t>Лёд неокрепший на речке студёной </a:t>
            </a:r>
          </a:p>
          <a:p>
            <a:r>
              <a:rPr lang="ru-RU" sz="1800" dirty="0"/>
              <a:t>Словно как тающий сахар лежит;</a:t>
            </a:r>
          </a:p>
          <a:p>
            <a:endParaRPr lang="ru-RU" sz="1800" dirty="0"/>
          </a:p>
        </p:txBody>
      </p:sp>
      <p:sp>
        <p:nvSpPr>
          <p:cNvPr id="5" name="AutoShape 2" descr="Лед неокрепший на речке студеной...: 2born — LiveJour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Лед неокрепший на речке студеной...: 2born — LiveJourn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53293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Н.А.Некрасов &quot;Славная осень!&quot; - презентация для начальной школы"/>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587" y="566490"/>
            <a:ext cx="561662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60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636" y="110257"/>
            <a:ext cx="4958411" cy="315471"/>
          </a:xfrm>
        </p:spPr>
        <p:txBody>
          <a:bodyPr/>
          <a:lstStyle/>
          <a:p>
            <a:r>
              <a:rPr lang="ru-RU" dirty="0" smtClean="0"/>
              <a:t>…Жёлты </a:t>
            </a:r>
            <a:r>
              <a:rPr lang="ru-RU" dirty="0"/>
              <a:t>и свежи лежат, как ковер. </a:t>
            </a:r>
          </a:p>
        </p:txBody>
      </p:sp>
      <p:pic>
        <p:nvPicPr>
          <p:cNvPr id="12290" name="Picture 2" descr="листья поблекнуть еще не успели, желты и свежи лежат как ковер..."/>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588" y="542305"/>
            <a:ext cx="561662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2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sz="half" idx="3"/>
          </p:nvPr>
        </p:nvSpPr>
        <p:spPr>
          <a:xfrm>
            <a:off x="2969387" y="746315"/>
            <a:ext cx="2508123" cy="830997"/>
          </a:xfrm>
        </p:spPr>
        <p:txBody>
          <a:bodyPr/>
          <a:lstStyle/>
          <a:p>
            <a:r>
              <a:rPr lang="ru-RU" sz="1800" dirty="0"/>
              <a:t>Славная осень! Морозные ночи, Ясные, тихие дни... </a:t>
            </a:r>
          </a:p>
        </p:txBody>
      </p:sp>
      <p:pic>
        <p:nvPicPr>
          <p:cNvPr id="13314" name="Picture 2" descr="Славная осен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604" y="737166"/>
            <a:ext cx="2593975" cy="217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7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882900" y="746315"/>
            <a:ext cx="2594610" cy="1384995"/>
          </a:xfrm>
        </p:spPr>
        <p:txBody>
          <a:bodyPr/>
          <a:lstStyle/>
          <a:p>
            <a:r>
              <a:rPr lang="ru-RU" sz="1800" dirty="0"/>
              <a:t>Нет безобразья в природе</a:t>
            </a:r>
            <a:r>
              <a:rPr lang="ru-RU" sz="1800" dirty="0" smtClean="0"/>
              <a:t>!</a:t>
            </a:r>
          </a:p>
          <a:p>
            <a:r>
              <a:rPr lang="ru-RU" sz="1800" dirty="0" smtClean="0"/>
              <a:t> </a:t>
            </a:r>
            <a:r>
              <a:rPr lang="ru-RU" sz="1800" dirty="0"/>
              <a:t>И </a:t>
            </a:r>
            <a:r>
              <a:rPr lang="ru-RU" sz="1800" dirty="0" err="1"/>
              <a:t>кочи</a:t>
            </a:r>
            <a:r>
              <a:rPr lang="ru-RU" sz="1800" dirty="0"/>
              <a:t>, </a:t>
            </a:r>
            <a:endParaRPr lang="ru-RU" sz="1800" dirty="0" smtClean="0"/>
          </a:p>
          <a:p>
            <a:r>
              <a:rPr lang="ru-RU" sz="1800" dirty="0" smtClean="0"/>
              <a:t>И </a:t>
            </a:r>
            <a:r>
              <a:rPr lang="ru-RU" sz="1800" dirty="0"/>
              <a:t>моховые болота</a:t>
            </a:r>
            <a:r>
              <a:rPr lang="ru-RU" sz="1800" dirty="0" smtClean="0"/>
              <a:t>,</a:t>
            </a:r>
          </a:p>
          <a:p>
            <a:r>
              <a:rPr lang="ru-RU" sz="1800" dirty="0" smtClean="0"/>
              <a:t> </a:t>
            </a:r>
            <a:r>
              <a:rPr lang="ru-RU" sz="1800" dirty="0"/>
              <a:t>и пни –</a:t>
            </a:r>
          </a:p>
        </p:txBody>
      </p:sp>
      <p:pic>
        <p:nvPicPr>
          <p:cNvPr id="14338" name="Picture 2" descr="Моховые болот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604" y="748601"/>
            <a:ext cx="2508250" cy="201486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Моховое болото: особенности и основные характеристи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42" name="Picture 6" descr="Болото на террасе реки. Крупные кочки осо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40" y="741233"/>
            <a:ext cx="2520713" cy="202222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Пеньки былой любв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7" y="741232"/>
            <a:ext cx="2533176" cy="202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1000"/>
                                        <p:tgtEl>
                                          <p:spTgt spid="14342"/>
                                        </p:tgtEl>
                                      </p:cBhvr>
                                    </p:animEffect>
                                    <p:anim calcmode="lin" valueType="num">
                                      <p:cBhvr>
                                        <p:cTn id="8" dur="1000" fill="hold"/>
                                        <p:tgtEl>
                                          <p:spTgt spid="14342"/>
                                        </p:tgtEl>
                                        <p:attrNameLst>
                                          <p:attrName>ppt_x</p:attrName>
                                        </p:attrNameLst>
                                      </p:cBhvr>
                                      <p:tavLst>
                                        <p:tav tm="0">
                                          <p:val>
                                            <p:strVal val="#ppt_x"/>
                                          </p:val>
                                        </p:tav>
                                        <p:tav tm="100000">
                                          <p:val>
                                            <p:strVal val="#ppt_x"/>
                                          </p:val>
                                        </p:tav>
                                      </p:tavLst>
                                    </p:anim>
                                    <p:anim calcmode="lin" valueType="num">
                                      <p:cBhvr>
                                        <p:cTn id="9"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44"/>
                                        </p:tgtEl>
                                        <p:attrNameLst>
                                          <p:attrName>style.visibility</p:attrName>
                                        </p:attrNameLst>
                                      </p:cBhvr>
                                      <p:to>
                                        <p:strVal val="visible"/>
                                      </p:to>
                                    </p:set>
                                    <p:animEffect transition="in" filter="fade">
                                      <p:cBhvr>
                                        <p:cTn id="14" dur="1000"/>
                                        <p:tgtEl>
                                          <p:spTgt spid="14344"/>
                                        </p:tgtEl>
                                      </p:cBhvr>
                                    </p:animEffect>
                                    <p:anim calcmode="lin" valueType="num">
                                      <p:cBhvr>
                                        <p:cTn id="15" dur="1000" fill="hold"/>
                                        <p:tgtEl>
                                          <p:spTgt spid="14344"/>
                                        </p:tgtEl>
                                        <p:attrNameLst>
                                          <p:attrName>ppt_x</p:attrName>
                                        </p:attrNameLst>
                                      </p:cBhvr>
                                      <p:tavLst>
                                        <p:tav tm="0">
                                          <p:val>
                                            <p:strVal val="#ppt_x"/>
                                          </p:val>
                                        </p:tav>
                                        <p:tav tm="100000">
                                          <p:val>
                                            <p:strVal val="#ppt_x"/>
                                          </p:val>
                                        </p:tav>
                                      </p:tavLst>
                                    </p:anim>
                                    <p:anim calcmode="lin" valueType="num">
                                      <p:cBhvr>
                                        <p:cTn id="16"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2707</TotalTime>
  <Words>1147</Words>
  <Application>Microsoft Office PowerPoint</Application>
  <PresentationFormat>Произвольный</PresentationFormat>
  <Paragraphs>139</Paragraphs>
  <Slides>40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open sans</vt:lpstr>
      <vt:lpstr>TimesNewRomanPS-BoldMT</vt:lpstr>
      <vt:lpstr>TimesNewRomanPSMT</vt:lpstr>
      <vt:lpstr>Office Theme</vt:lpstr>
      <vt:lpstr>Русский язык литературное чтение</vt:lpstr>
      <vt:lpstr>Сегодня на уроке</vt:lpstr>
      <vt:lpstr>Н. А. Некрасов    «Славная осень!»                                                                                                                                                                                                                                                                                                                                                                                                                                                                                                                                                                                                                                                                                                </vt:lpstr>
      <vt:lpstr>Презентация PowerPoint</vt:lpstr>
      <vt:lpstr>Презентация PowerPoint</vt:lpstr>
      <vt:lpstr>Презентация PowerPoint</vt:lpstr>
      <vt:lpstr>…Жёлты и свежи лежат, как ковер. </vt:lpstr>
      <vt:lpstr>Презентация PowerPoint</vt:lpstr>
      <vt:lpstr>Презентация PowerPoint</vt:lpstr>
      <vt:lpstr>Презентация PowerPoint</vt:lpstr>
      <vt:lpstr>Размышления у парадного подъезда</vt:lpstr>
      <vt:lpstr>История создания</vt:lpstr>
      <vt:lpstr>История создания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Ответьте на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Музей-квартира Н. А. Некрасова</vt:lpstr>
      <vt:lpstr>Задание для самостоятельного выполнения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cp:lastModifiedBy>WINDOWS 10</cp:lastModifiedBy>
  <cp:revision>145</cp:revision>
  <dcterms:created xsi:type="dcterms:W3CDTF">2020-04-13T08:06:06Z</dcterms:created>
  <dcterms:modified xsi:type="dcterms:W3CDTF">2020-12-21T06:58:15Z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