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362" r:id="rId2"/>
    <p:sldId id="361" r:id="rId3"/>
    <p:sldId id="382" r:id="rId4"/>
    <p:sldId id="430" r:id="rId5"/>
    <p:sldId id="432" r:id="rId6"/>
    <p:sldId id="433" r:id="rId7"/>
    <p:sldId id="434" r:id="rId8"/>
    <p:sldId id="459" r:id="rId9"/>
    <p:sldId id="460" r:id="rId10"/>
    <p:sldId id="452" r:id="rId11"/>
    <p:sldId id="436" r:id="rId12"/>
    <p:sldId id="435" r:id="rId13"/>
    <p:sldId id="437" r:id="rId14"/>
    <p:sldId id="439" r:id="rId15"/>
    <p:sldId id="461" r:id="rId16"/>
    <p:sldId id="463" r:id="rId17"/>
    <p:sldId id="447" r:id="rId18"/>
    <p:sldId id="448" r:id="rId19"/>
    <p:sldId id="464" r:id="rId20"/>
    <p:sldId id="465" r:id="rId21"/>
    <p:sldId id="462" r:id="rId22"/>
    <p:sldId id="449" r:id="rId23"/>
    <p:sldId id="466" r:id="rId24"/>
    <p:sldId id="451" r:id="rId25"/>
    <p:sldId id="467" r:id="rId26"/>
    <p:sldId id="468" r:id="rId27"/>
    <p:sldId id="457" r:id="rId28"/>
    <p:sldId id="470" r:id="rId29"/>
    <p:sldId id="471" r:id="rId30"/>
    <p:sldId id="453" r:id="rId31"/>
    <p:sldId id="472" r:id="rId32"/>
    <p:sldId id="473" r:id="rId33"/>
    <p:sldId id="474" r:id="rId34"/>
    <p:sldId id="475" r:id="rId35"/>
    <p:sldId id="476" r:id="rId36"/>
    <p:sldId id="469" r:id="rId37"/>
    <p:sldId id="296" r:id="rId3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545A-84DD-4685-A842-F803970CC266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4192-897D-4DDB-A9B9-9FCFB55F6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531555"/>
            <a:ext cx="252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Местоимение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местоимение | интернет проект BeginnerSchoo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2" y="1215635"/>
            <a:ext cx="2271663" cy="17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ётр Ильич Чайковский (Pyotr Tchaikovsky) | Belcanto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Пётр Ильич Чайковский (Pyotr Tchaikovsky) | Belcanto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5" y="642569"/>
            <a:ext cx="1730106" cy="23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Брамс, Иоганнес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58" y="642569"/>
            <a:ext cx="1756446" cy="23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Паганини, Никколо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29" y="642569"/>
            <a:ext cx="1620031" cy="23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10/958125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10300"/>
          <a:stretch/>
        </p:blipFill>
        <p:spPr bwMode="auto">
          <a:xfrm>
            <a:off x="0" y="-10914"/>
            <a:ext cx="5763220" cy="32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08" y="102424"/>
            <a:ext cx="4310339" cy="315471"/>
          </a:xfrm>
        </p:spPr>
        <p:txBody>
          <a:bodyPr/>
          <a:lstStyle/>
          <a:p>
            <a:r>
              <a:rPr lang="ru-RU" dirty="0" smtClean="0"/>
              <a:t>Числительные по составу</a:t>
            </a:r>
            <a:endParaRPr lang="ru-RU" dirty="0"/>
          </a:p>
        </p:txBody>
      </p:sp>
      <p:pic>
        <p:nvPicPr>
          <p:cNvPr id="5122" name="Picture 2" descr="Понятие о числительном - YouTub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15803" r="3518" b="-2565"/>
          <a:stretch/>
        </p:blipFill>
        <p:spPr bwMode="auto">
          <a:xfrm>
            <a:off x="146595" y="614313"/>
            <a:ext cx="54726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10/958125/slides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74588" y="102424"/>
            <a:ext cx="5616624" cy="31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10/958125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 bwMode="auto">
          <a:xfrm>
            <a:off x="0" y="18230"/>
            <a:ext cx="5765800" cy="32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 урокам русского языка и литературы: Конспект урока &quot;Личные местоим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658336"/>
            <a:ext cx="5256584" cy="248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 написать доклад на тему &quot;Что я знаю о местоимении&quot; для 3 класс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" y="74439"/>
            <a:ext cx="56912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614314"/>
            <a:ext cx="5059909" cy="184666"/>
          </a:xfrm>
        </p:spPr>
        <p:txBody>
          <a:bodyPr/>
          <a:lstStyle/>
          <a:p>
            <a:r>
              <a:rPr lang="ru-RU" dirty="0"/>
              <a:t>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1212" cy="3206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 flipV="1">
            <a:off x="297756" y="1364731"/>
            <a:ext cx="928960" cy="761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923330"/>
          </a:xfrm>
        </p:spPr>
        <p:txBody>
          <a:bodyPr/>
          <a:lstStyle/>
          <a:p>
            <a:r>
              <a:rPr lang="ru-RU" b="1" dirty="0"/>
              <a:t>Прочитайте стихотворение Р. </a:t>
            </a:r>
            <a:r>
              <a:rPr lang="ru-RU" b="1" dirty="0" err="1"/>
              <a:t>Фархади</a:t>
            </a:r>
            <a:r>
              <a:rPr lang="ru-RU" b="1" dirty="0"/>
              <a:t>. Сколько раз в нём употреблено личное местоимение 1 лица? О чём хотел сказать поэт читателям? Как нужно себя вести? 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35696" y="1119584"/>
            <a:ext cx="28829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Дверь, за ручку открывая,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Замечаешь: дверь живая…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узнав об этом, верю,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 не будешь хлопать дверью.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212" y="1119584"/>
            <a:ext cx="2909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Представляешь, верь не верь,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Говорит при встрече дверь: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–Тяжело мне, я не скрою,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Мною хлопают порою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Так, что всё во мне болит,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каждая скрипит. </a:t>
            </a:r>
          </a:p>
        </p:txBody>
      </p:sp>
    </p:spTree>
    <p:extLst>
      <p:ext uri="{BB962C8B-B14F-4D97-AF65-F5344CB8AC3E}">
        <p14:creationId xmlns:p14="http://schemas.microsoft.com/office/powerpoint/2010/main" val="8671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923330"/>
          </a:xfrm>
        </p:spPr>
        <p:txBody>
          <a:bodyPr/>
          <a:lstStyle/>
          <a:p>
            <a:r>
              <a:rPr lang="ru-RU" b="1" dirty="0"/>
              <a:t>Прочитайте стихотворение Р. </a:t>
            </a:r>
            <a:r>
              <a:rPr lang="ru-RU" b="1" dirty="0" err="1"/>
              <a:t>Фархади</a:t>
            </a:r>
            <a:r>
              <a:rPr lang="ru-RU" b="1" dirty="0"/>
              <a:t>. Сколько раз в нём употреблено личное местоимение 1 лица? О чём хотел сказать поэт читателям? Как нужно себя вести? 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35696" y="1119584"/>
            <a:ext cx="28829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Дверь, за ручку открывая,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Замечаешь: дверь живая…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узнав об этом, верю,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 не будешь хлопать дверью.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212" y="1119584"/>
            <a:ext cx="2909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Представляешь, верь не верь,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Говорит при встрече дверь: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–Тяжело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скрою,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хлопают порою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Так, что всё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 мне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болит,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каждая скрипит. </a:t>
            </a:r>
          </a:p>
        </p:txBody>
      </p:sp>
    </p:spTree>
    <p:extLst>
      <p:ext uri="{BB962C8B-B14F-4D97-AF65-F5344CB8AC3E}">
        <p14:creationId xmlns:p14="http://schemas.microsoft.com/office/powerpoint/2010/main" val="127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221599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/>
              <a:t>п</a:t>
            </a:r>
            <a:r>
              <a:rPr lang="ru-RU" sz="1800" dirty="0" smtClean="0"/>
              <a:t>роверим выполнение упражнений;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з</a:t>
            </a:r>
            <a:r>
              <a:rPr lang="ru-RU" sz="1800" dirty="0" smtClean="0"/>
              <a:t>начение фразеологизмов;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п</a:t>
            </a:r>
            <a:r>
              <a:rPr lang="ru-RU" sz="1800" dirty="0" smtClean="0"/>
              <a:t>овторим имя числительное;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в</a:t>
            </a:r>
            <a:r>
              <a:rPr lang="ru-RU" sz="1800" dirty="0" smtClean="0"/>
              <a:t>спомним самостоятельную часть речи Местоимение;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у</a:t>
            </a:r>
            <a:r>
              <a:rPr lang="ru-RU" sz="1800" dirty="0" smtClean="0"/>
              <a:t>знаем о разрядах местоимений;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аучимся грамотно писать деловое письмо благодарность.</a:t>
            </a:r>
          </a:p>
        </p:txBody>
      </p:sp>
    </p:spTree>
    <p:extLst>
      <p:ext uri="{BB962C8B-B14F-4D97-AF65-F5344CB8AC3E}">
        <p14:creationId xmlns:p14="http://schemas.microsoft.com/office/powerpoint/2010/main" val="3812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08" y="102424"/>
            <a:ext cx="4310339" cy="3154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3214" r="-1114" b="7631"/>
          <a:stretch/>
        </p:blipFill>
        <p:spPr>
          <a:xfrm>
            <a:off x="98562" y="70649"/>
            <a:ext cx="5655208" cy="1505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726" y="1513216"/>
            <a:ext cx="5487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отрицательных местоимениях под ударением пишется, как и слышится,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не-,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 в безударной позиции –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ни-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726" y="2036436"/>
            <a:ext cx="5457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трицательные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неопределённые местоимения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предлогами пишутся раздельно.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989" y="2496674"/>
            <a:ext cx="540120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Отрицательные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местоимения с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всегда употребляются на пару с отрицанием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ме\Учительская деятельность\Модератор\10 класс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12" y="898746"/>
            <a:ext cx="2602942" cy="17124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D:\Маме\Учительская деятельность\Модератор\10 класс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6916" y="881482"/>
            <a:ext cx="2519751" cy="17297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3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5"/>
            <a:ext cx="5131917" cy="184666"/>
          </a:xfrm>
        </p:spPr>
        <p:txBody>
          <a:bodyPr/>
          <a:lstStyle/>
          <a:p>
            <a:r>
              <a:rPr lang="ru-RU" b="1"/>
              <a:t>Вставьте отрицательные местоимения для усиления отрицания.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04" y="726971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Кто поздно приходит, тот … не находит. 2. Любят того, кто не обидит … . 3. Родную мать … не заменишь. 4. Скучен день до вечера, если делать … . 5. … спрашивать, если сам виноват. 6. Глуп совсем, кто не дружит … . Слова для справок: никого, нечего, никем, не с кого, ни с кем, ничего. </a:t>
            </a:r>
          </a:p>
        </p:txBody>
      </p:sp>
    </p:spTree>
    <p:extLst>
      <p:ext uri="{BB962C8B-B14F-4D97-AF65-F5344CB8AC3E}">
        <p14:creationId xmlns:p14="http://schemas.microsoft.com/office/powerpoint/2010/main" val="42363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5"/>
            <a:ext cx="5131917" cy="184666"/>
          </a:xfrm>
        </p:spPr>
        <p:txBody>
          <a:bodyPr/>
          <a:lstStyle/>
          <a:p>
            <a:r>
              <a:rPr lang="ru-RU" b="1"/>
              <a:t>Вставьте отрицательные местоимения для усиления отрицания.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04" y="726971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поздно приходит, тот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ничего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находит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Любят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того, кто не обидит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Родную мать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никем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заменишь.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Скучен день до вечера, если делать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нечего.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 с 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спрашивать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если сам виноват.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Глуп совсем, кто не дружит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ни с кем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" y="102424"/>
            <a:ext cx="4886403" cy="630942"/>
          </a:xfrm>
        </p:spPr>
        <p:txBody>
          <a:bodyPr/>
          <a:lstStyle/>
          <a:p>
            <a:r>
              <a:rPr lang="ru-RU" dirty="0" smtClean="0"/>
              <a:t>Возвратное местоимение  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6"/>
            <a:ext cx="5472608" cy="1969770"/>
          </a:xfrm>
        </p:spPr>
        <p:txBody>
          <a:bodyPr/>
          <a:lstStyle/>
          <a:p>
            <a:r>
              <a:rPr lang="ru-RU" sz="1600" dirty="0"/>
              <a:t>Возвратное местоимение себя относится только к подлежащему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Мать </a:t>
            </a:r>
            <a:r>
              <a:rPr lang="ru-RU" sz="1600" dirty="0"/>
              <a:t>купила сыну туфли. – Мать купила </a:t>
            </a:r>
            <a:r>
              <a:rPr lang="ru-RU" sz="1600" b="1" i="1" dirty="0"/>
              <a:t>себе </a:t>
            </a:r>
            <a:r>
              <a:rPr lang="ru-RU" sz="1600" dirty="0"/>
              <a:t>туфли. Возвратное местоимение не имеет формы именительного падежа и не изменяется по родам и числам. </a:t>
            </a:r>
            <a:endParaRPr lang="ru-RU" sz="1600" dirty="0" smtClean="0"/>
          </a:p>
          <a:p>
            <a:r>
              <a:rPr lang="ru-RU" sz="1600" dirty="0" smtClean="0"/>
              <a:t>Посмотри </a:t>
            </a:r>
            <a:r>
              <a:rPr lang="ru-RU" sz="1600" u="sng" dirty="0"/>
              <a:t>сам</a:t>
            </a:r>
            <a:r>
              <a:rPr lang="ru-RU" sz="1600" dirty="0"/>
              <a:t> </a:t>
            </a:r>
            <a:r>
              <a:rPr lang="ru-RU" sz="1600" b="1" i="1" dirty="0"/>
              <a:t>на себя</a:t>
            </a:r>
            <a:r>
              <a:rPr lang="ru-RU" sz="1600" dirty="0"/>
              <a:t>! Посмотри </a:t>
            </a:r>
            <a:r>
              <a:rPr lang="ru-RU" sz="1600" u="sng" dirty="0"/>
              <a:t>сама</a:t>
            </a:r>
            <a:r>
              <a:rPr lang="ru-RU" sz="1600" dirty="0"/>
              <a:t> </a:t>
            </a:r>
            <a:r>
              <a:rPr lang="ru-RU" sz="1600" b="1" i="1" dirty="0"/>
              <a:t>на себя</a:t>
            </a:r>
            <a:r>
              <a:rPr lang="ru-RU" sz="1600" i="1" dirty="0"/>
              <a:t>! </a:t>
            </a:r>
            <a:endParaRPr lang="ru-RU" sz="1600" i="1" dirty="0" smtClean="0"/>
          </a:p>
          <a:p>
            <a:r>
              <a:rPr lang="ru-RU" sz="1600" dirty="0" smtClean="0"/>
              <a:t>Других </a:t>
            </a:r>
            <a:r>
              <a:rPr lang="ru-RU" sz="1600" dirty="0"/>
              <a:t>не судите, </a:t>
            </a:r>
            <a:r>
              <a:rPr lang="ru-RU" sz="1600" b="1" i="1" dirty="0"/>
              <a:t>на себя </a:t>
            </a:r>
            <a:r>
              <a:rPr lang="ru-RU" sz="1600" dirty="0"/>
              <a:t>посмотрите. </a:t>
            </a:r>
          </a:p>
        </p:txBody>
      </p:sp>
    </p:spTree>
    <p:extLst>
      <p:ext uri="{BB962C8B-B14F-4D97-AF65-F5344CB8AC3E}">
        <p14:creationId xmlns:p14="http://schemas.microsoft.com/office/powerpoint/2010/main" val="2813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2646878"/>
          </a:xfrm>
        </p:spPr>
        <p:txBody>
          <a:bodyPr/>
          <a:lstStyle/>
          <a:p>
            <a:r>
              <a:rPr lang="ru-RU" b="1" dirty="0"/>
              <a:t>Вставьте подходящие по смыслу местоимения. </a:t>
            </a:r>
            <a:endParaRPr lang="ru-RU" b="1" dirty="0" smtClean="0"/>
          </a:p>
          <a:p>
            <a:r>
              <a:rPr lang="ru-RU" sz="1600" dirty="0" smtClean="0"/>
              <a:t>1</a:t>
            </a:r>
            <a:r>
              <a:rPr lang="ru-RU" sz="1600" dirty="0"/>
              <a:t>. По дороге в театр мне надо зайти … и переодеться. Я забыл у друзей зонтик, мне нужно зайти … . (к себе, к ним) 2. Посмотри на  …! Почему я всё успеваю? Посмотри … . Ты совсем не готов к уроку! (на себя, на меня) 3. В этом деле никто не поможет. Я рассчитываю только … . Мой друг всегда рядом, я могу … рассчитывать. (на себя, на него) 4. Ты можешь гордиться … , никто ещё так не играл, как ты! Твоя сестра лучше всех ответила на вопросы. Ты можешь гордиться … . (ей, собой) </a:t>
            </a:r>
          </a:p>
        </p:txBody>
      </p:sp>
    </p:spTree>
    <p:extLst>
      <p:ext uri="{BB962C8B-B14F-4D97-AF65-F5344CB8AC3E}">
        <p14:creationId xmlns:p14="http://schemas.microsoft.com/office/powerpoint/2010/main" val="9443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544616" cy="2400657"/>
          </a:xfrm>
        </p:spPr>
        <p:txBody>
          <a:bodyPr/>
          <a:lstStyle/>
          <a:p>
            <a:r>
              <a:rPr lang="ru-RU" b="1" dirty="0"/>
              <a:t>Вставьте подходящие по смыслу местоимения. </a:t>
            </a:r>
            <a:endParaRPr lang="ru-RU" b="1" dirty="0" smtClean="0"/>
          </a:p>
          <a:p>
            <a:r>
              <a:rPr lang="ru-RU" sz="1600" dirty="0" smtClean="0"/>
              <a:t>1. По </a:t>
            </a:r>
            <a:r>
              <a:rPr lang="ru-RU" sz="1600" dirty="0"/>
              <a:t>дороге в театр мне надо зайти </a:t>
            </a:r>
            <a:r>
              <a:rPr lang="ru-RU" sz="1600" b="1" i="1" dirty="0" smtClean="0"/>
              <a:t>к себе </a:t>
            </a:r>
            <a:r>
              <a:rPr lang="ru-RU" sz="1600" dirty="0"/>
              <a:t>и переодеться. Я забыл у друзей зонтик, мне нужно зайти </a:t>
            </a:r>
            <a:r>
              <a:rPr lang="ru-RU" sz="1600" dirty="0" smtClean="0"/>
              <a:t> к ним. </a:t>
            </a:r>
            <a:r>
              <a:rPr lang="ru-RU" sz="1600" dirty="0"/>
              <a:t>2. Посмотри на  </a:t>
            </a:r>
            <a:r>
              <a:rPr lang="ru-RU" sz="1600" dirty="0" smtClean="0"/>
              <a:t>меня! </a:t>
            </a:r>
            <a:r>
              <a:rPr lang="ru-RU" sz="1600" dirty="0"/>
              <a:t>Почему я всё успеваю? Посмотри </a:t>
            </a:r>
            <a:r>
              <a:rPr lang="ru-RU" sz="1600" dirty="0" smtClean="0"/>
              <a:t>на себя </a:t>
            </a:r>
            <a:r>
              <a:rPr lang="ru-RU" sz="1600" dirty="0"/>
              <a:t>. Ты совсем не готов к уроку! </a:t>
            </a:r>
            <a:r>
              <a:rPr lang="ru-RU" sz="1600" dirty="0" smtClean="0"/>
              <a:t> </a:t>
            </a:r>
            <a:r>
              <a:rPr lang="ru-RU" sz="1600" dirty="0"/>
              <a:t>3. В этом деле никто не поможет. Я рассчитываю только </a:t>
            </a:r>
            <a:r>
              <a:rPr lang="ru-RU" sz="1600" dirty="0" smtClean="0"/>
              <a:t>на себя. </a:t>
            </a:r>
            <a:r>
              <a:rPr lang="ru-RU" sz="1600" dirty="0"/>
              <a:t>Мой друг всегда рядом, я могу </a:t>
            </a:r>
            <a:r>
              <a:rPr lang="ru-RU" sz="1600" dirty="0" smtClean="0"/>
              <a:t>на него </a:t>
            </a:r>
            <a:r>
              <a:rPr lang="ru-RU" sz="1600" dirty="0"/>
              <a:t>рассчитывать. </a:t>
            </a:r>
            <a:endParaRPr lang="ru-RU" sz="1600" dirty="0" smtClean="0"/>
          </a:p>
          <a:p>
            <a:r>
              <a:rPr lang="ru-RU" sz="1600" dirty="0" smtClean="0"/>
              <a:t>4</a:t>
            </a:r>
            <a:r>
              <a:rPr lang="ru-RU" sz="1600" dirty="0"/>
              <a:t>. Ты можешь гордиться </a:t>
            </a:r>
            <a:r>
              <a:rPr lang="ru-RU" sz="1600" dirty="0" smtClean="0"/>
              <a:t>собой </a:t>
            </a:r>
            <a:r>
              <a:rPr lang="ru-RU" sz="1600" dirty="0"/>
              <a:t>, никто ещё так не играл, как ты! Твоя сестра лучше всех ответила на вопросы. Ты можешь гордиться </a:t>
            </a:r>
            <a:r>
              <a:rPr lang="ru-RU" sz="1600" dirty="0" smtClean="0"/>
              <a:t>ею.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5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8604" y="614313"/>
            <a:ext cx="5282447" cy="1846659"/>
          </a:xfrm>
        </p:spPr>
        <p:txBody>
          <a:bodyPr/>
          <a:lstStyle/>
          <a:p>
            <a:r>
              <a:rPr lang="ru-RU" b="1" dirty="0"/>
              <a:t>В каких случаях можно употребить фразеологизмы с возвратным местоимением? Составьте предложения с тремя фразеологизмами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800" dirty="0"/>
              <a:t>Не в себе, знает себе цену, не по себе, себе на уме, вышел из себя, пришёл в себя, держать себя в руках, вывели из себя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dirty="0"/>
              <a:t>Слова для справок: сильно расстроен; заставили сердиться; сохранять спокойствие;  хитрый, скрытный; успокоился; рассердился; нездоровится, неловко; правильно оценивает свои достоинства.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939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4576604" cy="6268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Фразеологизмы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                       с возвратными местоимениями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98610" y="1109681"/>
            <a:ext cx="2027053" cy="137163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Взять себя в руки – </a:t>
            </a:r>
            <a:r>
              <a:rPr lang="ru-RU" sz="1513" dirty="0" smtClean="0">
                <a:latin typeface="Arial" panose="020B0604020202020204" pitchFamily="34" charset="0"/>
                <a:cs typeface="Arial" panose="020B0604020202020204" pitchFamily="34" charset="0"/>
              </a:rPr>
              <a:t>успокоиться.</a:t>
            </a:r>
          </a:p>
          <a:p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Выйти из себя </a:t>
            </a:r>
            <a:r>
              <a:rPr lang="ru-RU" sz="1513" dirty="0" smtClean="0">
                <a:latin typeface="Arial" panose="020B0604020202020204" pitchFamily="34" charset="0"/>
                <a:cs typeface="Arial" panose="020B0604020202020204" pitchFamily="34" charset="0"/>
              </a:rPr>
              <a:t>– рассердиться.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Маме\Учительская деятельность\Модератор\10 класс\10 класс 3 четверть\10 класс урок 37\6kl_Fraziologizm0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0612" y="872995"/>
            <a:ext cx="3145341" cy="21385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82264"/>
            <a:ext cx="5189220" cy="32528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Проверьте!</a:t>
            </a:r>
            <a:endParaRPr lang="ru-RU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9226857"/>
              </p:ext>
            </p:extLst>
          </p:nvPr>
        </p:nvGraphicFramePr>
        <p:xfrm>
          <a:off x="270253" y="614312"/>
          <a:ext cx="5348950" cy="2543043"/>
        </p:xfrm>
        <a:graphic>
          <a:graphicData uri="http://schemas.openxmlformats.org/drawingml/2006/table">
            <a:tbl>
              <a:tblPr/>
              <a:tblGrid>
                <a:gridCol w="37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Фразеологизм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не в себе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сильно расстроен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знает себе цену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заставили сердиться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не по себе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сохранять спокойствие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себе на уме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рассердился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вышел из себя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хитрый, скрытный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пришёл в себя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нездоровится, неловко</a:t>
                      </a:r>
                      <a:endParaRPr lang="ru-RU" sz="13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держать себя в руках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правильно оценивает свои достоинства</a:t>
                      </a:r>
                      <a:endParaRPr lang="ru-RU" sz="13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вывели из себя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успокоился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44" marR="43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52" y="102424"/>
            <a:ext cx="4814395" cy="315471"/>
          </a:xfrm>
        </p:spPr>
        <p:txBody>
          <a:bodyPr/>
          <a:lstStyle/>
          <a:p>
            <a:r>
              <a:rPr lang="ru-RU" dirty="0" smtClean="0"/>
              <a:t>Проверим упражнение 8 (стр.56)</a:t>
            </a:r>
            <a:endParaRPr lang="ru-RU" dirty="0"/>
          </a:p>
        </p:txBody>
      </p:sp>
      <p:sp>
        <p:nvSpPr>
          <p:cNvPr id="4" name="AutoShape 2" descr="Неизвестное продолжение пословицы &quot;два сапога па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еизвестное продолжение пословицы &quot;два сапога пар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Подвеска &quot;Два сапога пара&quot; декор в магазине сувениров TerraK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21" y="758330"/>
            <a:ext cx="2138456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628" y="758330"/>
            <a:ext cx="2915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D33"/>
                </a:solidFill>
                <a:latin typeface="Open Sans"/>
              </a:rPr>
              <a:t>Два сапога пара</a:t>
            </a:r>
            <a:r>
              <a:rPr lang="ru-RU" dirty="0">
                <a:solidFill>
                  <a:srgbClr val="242D33"/>
                </a:solidFill>
                <a:latin typeface="Open Sans"/>
              </a:rPr>
              <a:t> — о людях, похожих друг на друга во многом, </a:t>
            </a:r>
            <a:r>
              <a:rPr lang="ru-RU" dirty="0" err="1">
                <a:solidFill>
                  <a:srgbClr val="242D33"/>
                </a:solidFill>
                <a:latin typeface="Open Sans"/>
              </a:rPr>
              <a:t>сто́ящих</a:t>
            </a:r>
            <a:r>
              <a:rPr lang="ru-RU" dirty="0">
                <a:solidFill>
                  <a:srgbClr val="242D33"/>
                </a:solidFill>
                <a:latin typeface="Open Sans"/>
              </a:rPr>
              <a:t> один другого (по каким-л. отрицательным качествам).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2668425"/>
            <a:ext cx="3871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Похожи по своим качествам </a:t>
            </a:r>
          </a:p>
        </p:txBody>
      </p:sp>
    </p:spTree>
    <p:extLst>
      <p:ext uri="{BB962C8B-B14F-4D97-AF65-F5344CB8AC3E}">
        <p14:creationId xmlns:p14="http://schemas.microsoft.com/office/powerpoint/2010/main" val="36346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2" y="102424"/>
            <a:ext cx="3734275" cy="315471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/>
              <a:t>5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604" y="614313"/>
            <a:ext cx="5246443" cy="1424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Переведите на русский язык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en-US" sz="1800" dirty="0" err="1"/>
              <a:t>Kimdir</a:t>
            </a:r>
            <a:r>
              <a:rPr lang="en-US" sz="1800" dirty="0"/>
              <a:t> </a:t>
            </a:r>
            <a:r>
              <a:rPr lang="en-US" sz="1800" dirty="0" err="1"/>
              <a:t>eshikni</a:t>
            </a:r>
            <a:r>
              <a:rPr lang="en-US" sz="1800" dirty="0"/>
              <a:t> </a:t>
            </a:r>
            <a:r>
              <a:rPr lang="en-US" sz="1800" dirty="0" err="1"/>
              <a:t>taqillatyapti</a:t>
            </a:r>
            <a:r>
              <a:rPr lang="en-US" sz="1800" dirty="0"/>
              <a:t>. </a:t>
            </a:r>
            <a:r>
              <a:rPr lang="en-US" sz="1800" dirty="0" err="1"/>
              <a:t>Ukam</a:t>
            </a:r>
            <a:r>
              <a:rPr lang="en-US" sz="1800" dirty="0"/>
              <a:t> </a:t>
            </a:r>
            <a:r>
              <a:rPr lang="en-US" sz="1800" dirty="0" err="1"/>
              <a:t>kutubxonadan</a:t>
            </a:r>
            <a:r>
              <a:rPr lang="en-US" sz="1800" dirty="0"/>
              <a:t> </a:t>
            </a:r>
            <a:r>
              <a:rPr lang="en-US" sz="1800" dirty="0" err="1"/>
              <a:t>qandaydir</a:t>
            </a:r>
            <a:r>
              <a:rPr lang="en-US" sz="1800" dirty="0"/>
              <a:t> </a:t>
            </a:r>
            <a:r>
              <a:rPr lang="en-US" sz="1800" dirty="0" err="1"/>
              <a:t>jurnallar</a:t>
            </a:r>
            <a:r>
              <a:rPr lang="en-US" sz="1800" dirty="0"/>
              <a:t> </a:t>
            </a:r>
            <a:r>
              <a:rPr lang="en-US" sz="1800" dirty="0" err="1"/>
              <a:t>olib</a:t>
            </a:r>
            <a:r>
              <a:rPr lang="en-US" sz="1800" dirty="0"/>
              <a:t> </a:t>
            </a:r>
            <a:r>
              <a:rPr lang="en-US" sz="1800" dirty="0" err="1"/>
              <a:t>kelibdi</a:t>
            </a:r>
            <a:r>
              <a:rPr lang="en-US" sz="1800" dirty="0"/>
              <a:t>. </a:t>
            </a:r>
            <a:r>
              <a:rPr lang="en-US" sz="1800" dirty="0" err="1"/>
              <a:t>Allakim</a:t>
            </a:r>
            <a:r>
              <a:rPr lang="en-US" sz="1800" dirty="0"/>
              <a:t> </a:t>
            </a:r>
            <a:r>
              <a:rPr lang="en-US" sz="1800" dirty="0" err="1"/>
              <a:t>kecha</a:t>
            </a:r>
            <a:r>
              <a:rPr lang="en-US" sz="1800" dirty="0"/>
              <a:t> mana </a:t>
            </a:r>
            <a:r>
              <a:rPr lang="en-US" sz="1800" dirty="0" err="1"/>
              <a:t>bu</a:t>
            </a:r>
            <a:r>
              <a:rPr lang="en-US" sz="1800" dirty="0"/>
              <a:t> </a:t>
            </a:r>
            <a:r>
              <a:rPr lang="en-US" sz="1800" dirty="0" err="1"/>
              <a:t>xatni</a:t>
            </a:r>
            <a:r>
              <a:rPr lang="en-US" sz="1800" dirty="0"/>
              <a:t> </a:t>
            </a:r>
            <a:r>
              <a:rPr lang="en-US" sz="1800" dirty="0" err="1"/>
              <a:t>tashlab</a:t>
            </a:r>
            <a:r>
              <a:rPr lang="en-US" sz="1800" dirty="0"/>
              <a:t> </a:t>
            </a:r>
            <a:r>
              <a:rPr lang="en-US" sz="1800" dirty="0" err="1"/>
              <a:t>ketibdi</a:t>
            </a:r>
            <a:r>
              <a:rPr lang="en-US" sz="1800" dirty="0"/>
              <a:t>. </a:t>
            </a:r>
            <a:r>
              <a:rPr lang="en-US" sz="1800" dirty="0" err="1"/>
              <a:t>Chiqing</a:t>
            </a:r>
            <a:r>
              <a:rPr lang="en-US" sz="1800" dirty="0"/>
              <a:t>, </a:t>
            </a:r>
            <a:r>
              <a:rPr lang="en-US" sz="1800" dirty="0" err="1"/>
              <a:t>sizni</a:t>
            </a:r>
            <a:r>
              <a:rPr lang="en-US" sz="1800" dirty="0"/>
              <a:t> </a:t>
            </a:r>
            <a:r>
              <a:rPr lang="en-US" sz="1800" dirty="0" err="1"/>
              <a:t>birov</a:t>
            </a:r>
            <a:r>
              <a:rPr lang="en-US" sz="1800" dirty="0"/>
              <a:t> </a:t>
            </a:r>
            <a:r>
              <a:rPr lang="en-US" sz="1800" dirty="0" err="1"/>
              <a:t>chaqiryapti</a:t>
            </a:r>
            <a:r>
              <a:rPr lang="en-US" sz="1800" dirty="0"/>
              <a:t>. 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9517" y="191045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Кто-то стучится в дверь.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Мой братишка принёс какие-то журналы из библиотеки.</a:t>
            </a: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4502725" cy="315471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Ты или вы?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4098" name="Picture 2" descr="D:\Маме\Учительская деятельность\школа\учебник_5_класс_слабослыш\фото рус 5 класс слабослыш\5 спец\история\00c2e56435df2879fefca6cf05c6e10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421" y="710251"/>
            <a:ext cx="1486506" cy="164422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D:\Маме\Учительская деятельность\школа\учебник_5_класс_слабослыш\фото рус 5 класс слабослыш\5 спец\история\rome_soldier2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4988" y="710251"/>
            <a:ext cx="1787308" cy="1806968"/>
          </a:xfrm>
          <a:prstGeom prst="rect">
            <a:avLst/>
          </a:prstGeom>
          <a:noFill/>
        </p:spPr>
      </p:pic>
      <p:pic>
        <p:nvPicPr>
          <p:cNvPr id="6" name="Picture 2" descr="D:\Маме\Учительская деятельность\школа\учебник_5_класс_слабослыш\фото рус 5 класс слабослыш\5 спец\история\00c2e56435df2879fefca6cf05c6e10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9297" y="676465"/>
            <a:ext cx="1539060" cy="1678009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166" y="2558529"/>
            <a:ext cx="3127459" cy="296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324" dirty="0"/>
              <a:t>Западная империя – Восточная империя</a:t>
            </a:r>
          </a:p>
        </p:txBody>
      </p:sp>
    </p:spTree>
    <p:extLst>
      <p:ext uri="{BB962C8B-B14F-4D97-AF65-F5344CB8AC3E}">
        <p14:creationId xmlns:p14="http://schemas.microsoft.com/office/powerpoint/2010/main" val="1985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ÑÑÑ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964" y="704188"/>
            <a:ext cx="1955477" cy="21959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s://upload.wikimedia.org/wikipedia/commons/thumb/2/2f/Tabel_o_rangah.jpg/220px-Tabel_o_rang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55" y="704188"/>
            <a:ext cx="2902390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0692" y="11025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Табель о рангах</a:t>
            </a:r>
          </a:p>
        </p:txBody>
      </p:sp>
    </p:spTree>
    <p:extLst>
      <p:ext uri="{BB962C8B-B14F-4D97-AF65-F5344CB8AC3E}">
        <p14:creationId xmlns:p14="http://schemas.microsoft.com/office/powerpoint/2010/main" val="30702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98931"/>
            <a:ext cx="5472608" cy="646331"/>
          </a:xfrm>
        </p:spPr>
        <p:txBody>
          <a:bodyPr/>
          <a:lstStyle/>
          <a:p>
            <a:pPr algn="ctr"/>
            <a:r>
              <a:rPr lang="ru-RU" sz="1800" dirty="0"/>
              <a:t>Напишите деловое письмо по </a:t>
            </a:r>
            <a:r>
              <a:rPr lang="ru-RU" sz="1800" dirty="0" smtClean="0"/>
              <a:t>образцу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9460" name="Picture 4" descr="ÐÐ°ÑÑÐ¸Ð½ÐºÐ¸ Ð¿Ð¾ Ð·Ð°Ð¿ÑÐ¾ÑÑ Ð¼ÐµÑÑÐ¾Ð¸Ð¼ÐµÐ½Ð¸Ðµ"/>
          <p:cNvPicPr>
            <a:picLocks noChangeAspect="1" noChangeArrowheads="1"/>
          </p:cNvPicPr>
          <p:nvPr/>
        </p:nvPicPr>
        <p:blipFill>
          <a:blip r:embed="rId2"/>
          <a:srcRect r="4758"/>
          <a:stretch>
            <a:fillRect/>
          </a:stretch>
        </p:blipFill>
        <p:spPr bwMode="auto">
          <a:xfrm>
            <a:off x="454235" y="686321"/>
            <a:ext cx="5001345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3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0612" y="632817"/>
            <a:ext cx="2984338" cy="23762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 descr="Ð­ÑÐ¸ÐºÐµÑ Ð² Ð¸Ð½ÑÐµÑÐ½ÐµÑÐµ Ð½Ðµ Ð·Ð°Ð¿ÑÐµÑÐ°ÐµÑ Ð¸ÑÐ¿Ð¾Ð»ÑÐ·Ð¾Ð²Ð°ÑÑ Ð½Ð° Ð¿Ð¸ÑÑÐ¼Ðµ Ð³ÑÐ°ÑÐ¸ÑÐµÑÐºÐ¸Ðµ Ð¸Ð·Ð¾Ð±ÑÐ°Ð¶ÐµÐ½Ð¸Ñ (ÑÐ¼Ð°Ð¹Ð»Ñ), Ð¿Ð¾Ð¼Ð¾Ð³Ð°ÑÑÐ¸Ðµ Ð²ÑÑÐ°Ð¶Ð°ÑÑ ÑÑÐµÐ¿ÐµÐ½Ñ ÑÐ²Ð¾ÐµÐ¹ ÑÐ¼Ð¾ÑÐ¸Ð¾Ð½Ð°Ð»ÑÐ½Ð¾ÑÑÐ¸, Ð½Ð¾ ÑÐ¾Ð»ÑÐºÐ¾ ÐµÑÐ»Ð¸ ÑÐµÑÑ Ð½Ðµ Ð¸Ð´ÐµÑ Ð¾ Ð´ÐµÐ»Ð¾Ð²Ð¾Ð¹ Ð¿ÐµÑÐµÐ¿Ð¸ÑÐºÐµ. Ð Ð¿ÑÐ¾ÑÐ¸Ð²Ð½Ð¾Ð¼ ÑÐ»ÑÑÐ°Ðµ Ð¶ÐµÐ»Ð°Ð½Ð¸Ðµ Ð¿ÑÐ¾ÑÐ²Ð¸ÑÑ Ð°ÐºÑ Ð´ÑÑÐ¶ÐµÐ»ÑÐ±Ð¸Ñ Ð¼Ð¾Ð¶ÐµÑ Ð¸Ð·ÑÑÐ´Ð½Ð¾ Ð¿Ð¾Ð´Ð¿Ð¾ÑÑÐ¸ÑÑ ÑÐµÐ¿ÑÑÐ°ÑÐ¸Ñ Ð¾ÑÐ¿ÑÐ°Ð²Ð¸ÑÐµÐ»Ñ Ð¿Ð¸ÑÑÐ¼Ð°. ÐÐ° ÑÑÐ¾ ÑÐºÐ°Ð·ÑÐ²Ð°ÑÑ ÑÐµÐ·ÑÐ»ÑÑÐ°ÑÑ Ð¾Ð´Ð½Ð¾Ð³Ð¾ Ð¸Ð· Ð½Ð°ÑÑÐ½ÑÑ Ð¸ÑÑÐ»ÐµÐ´Ð¾Ð²Ð°Ð½Ð¸Ð¹. Ð¡Ð¾Ð³Ð»Ð°ÑÐ½Ð¾ Ð¿ÑÐ¾Ð²ÐµÐ´ÐµÐ½Ð½Ð¾Ð¼Ñ ÑÐºÑÐ¿ÐµÑÐ¸Ð¼ÐµÐ½ÑÑ, Ð»ÑÐ±Ð¸ÑÐµÐ»Ð¸ ÑÐ¼Ð°Ð¹Ð»Ð¾Ð² ÐºÐ°Ð¶ÑÑÑÑ Ð¿Ð¾Ð»ÑÑÐ°ÑÐµÐ»ÑÐ¼ ÑÐ°ÐºÐ¸Ñ Ð¿Ð¸ÑÐµÐ¼ Ð½ÐµÑÐµÑÑÐµÐ·Ð½ÑÐ¼Ð¸ Ð»ÑÐ´ÑÐ¼Ð¸, Ð° ÑÐ»ÐµÐ´Ð¾Ð²Ð°ÑÐµÐ»ÑÐ½Ð¾, ÑÑÐµÐ¿ÐµÐ½Ñ Ð´Ð¾Ð²ÐµÑÐ¸Ñ Ðº Ð½Ð¸Ð¼ ÑÐ½Ð¸Ð¶Ð°ÐµÑÑÑ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181" y="614313"/>
            <a:ext cx="1783784" cy="149808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30972" y="2298109"/>
            <a:ext cx="2162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вы знаете об этикете в сети Интернет?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612" y="3423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 незнакомым людям </a:t>
            </a:r>
            <a:r>
              <a:rPr lang="ru-RU" dirty="0" smtClean="0">
                <a:solidFill>
                  <a:schemeClr val="bg1"/>
                </a:solidFill>
              </a:rPr>
              <a:t>обращаются </a:t>
            </a:r>
            <a:r>
              <a:rPr lang="ru-RU" dirty="0">
                <a:solidFill>
                  <a:schemeClr val="bg1"/>
                </a:solidFill>
              </a:rPr>
              <a:t>на «Вы».</a:t>
            </a:r>
          </a:p>
        </p:txBody>
      </p:sp>
    </p:spTree>
    <p:extLst>
      <p:ext uri="{BB962C8B-B14F-4D97-AF65-F5344CB8AC3E}">
        <p14:creationId xmlns:p14="http://schemas.microsoft.com/office/powerpoint/2010/main" val="27498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99" y="110257"/>
            <a:ext cx="4250665" cy="315471"/>
          </a:xfrm>
        </p:spPr>
        <p:txBody>
          <a:bodyPr/>
          <a:lstStyle/>
          <a:p>
            <a:r>
              <a:rPr lang="ru-RU" dirty="0" smtClean="0"/>
              <a:t>Образец делового письма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596" y="542305"/>
            <a:ext cx="55446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Уважаемый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Сарвар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Набиевич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школы № 4 выражает Вам благодарность за оказанную спонсорскую помощь в организации конкурса детского творчества. Успешная реализация этого важного проекта была бы невозможна без Вашего участия.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Желаем Вам и всему коллективу Вашей организации здоровья, личного счастья и дальнейшего процветания.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С уважением, директор школы № 4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А. Назимов</a:t>
            </a:r>
          </a:p>
        </p:txBody>
      </p:sp>
    </p:spTree>
    <p:extLst>
      <p:ext uri="{BB962C8B-B14F-4D97-AF65-F5344CB8AC3E}">
        <p14:creationId xmlns:p14="http://schemas.microsoft.com/office/powerpoint/2010/main" val="37305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2" y="102424"/>
            <a:ext cx="3734275" cy="315471"/>
          </a:xfrm>
        </p:spPr>
        <p:txBody>
          <a:bodyPr/>
          <a:lstStyle/>
          <a:p>
            <a:r>
              <a:rPr lang="ru-RU" dirty="0" smtClean="0"/>
              <a:t>Упражнение 9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58906" cy="209288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Прочитайте русские пословицы. Объясните их смысл. Есть ли похожие в родном языке? </a:t>
            </a:r>
            <a:endParaRPr lang="ru-RU" b="1" dirty="0" smtClean="0"/>
          </a:p>
          <a:p>
            <a:r>
              <a:rPr lang="ru-RU" sz="1600" dirty="0" smtClean="0"/>
              <a:t>Умная </a:t>
            </a:r>
            <a:r>
              <a:rPr lang="ru-RU" sz="1600" dirty="0"/>
              <a:t>голова сто голов кормит, а худая и себя не прокормит. Руби дерево по себе. Умный себя винит, а глупый – своего товарища. Друга иметь – себя не жалеть. Выше себя не прыгнешь. Бояться себя заставишь, а любить не принудишь. Всякая рука к себе загребает.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49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814" y="686321"/>
            <a:ext cx="5249148" cy="6155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упражнения 6,7,9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60.</a:t>
            </a:r>
          </a:p>
        </p:txBody>
      </p:sp>
      <p:pic>
        <p:nvPicPr>
          <p:cNvPr id="1026" name="Picture 2" descr="Разряды местоимений по значению (таблица с примерам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35" y="1301874"/>
            <a:ext cx="2952328" cy="18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684803"/>
          </a:xfrm>
        </p:spPr>
        <p:txBody>
          <a:bodyPr/>
          <a:lstStyle/>
          <a:p>
            <a:r>
              <a:rPr lang="ru-RU" sz="2400" dirty="0"/>
              <a:t>Ни два ни полтора 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454" y="2342505"/>
            <a:ext cx="5049769" cy="276999"/>
          </a:xfrm>
        </p:spPr>
        <p:txBody>
          <a:bodyPr/>
          <a:lstStyle/>
          <a:p>
            <a:r>
              <a:rPr lang="ru-RU" sz="1800" b="1" dirty="0"/>
              <a:t>Ни плохо ни хорошо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737" y="737515"/>
            <a:ext cx="28829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</a:rPr>
              <a:t>о чём-либо посредственном, не очень хорошем, не подходящем кому-либо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3074" name="Picture 2" descr="НИ ДВА НИ ПОЛТО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0" b="53596"/>
          <a:stretch/>
        </p:blipFill>
        <p:spPr bwMode="auto">
          <a:xfrm>
            <a:off x="3169637" y="801738"/>
            <a:ext cx="2374763" cy="16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16" y="102424"/>
            <a:ext cx="4238331" cy="315471"/>
          </a:xfrm>
        </p:spPr>
        <p:txBody>
          <a:bodyPr/>
          <a:lstStyle/>
          <a:p>
            <a:r>
              <a:rPr lang="ru-RU" dirty="0"/>
              <a:t>Как дважды два четыре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4828" y="1805488"/>
            <a:ext cx="2952328" cy="492443"/>
          </a:xfrm>
        </p:spPr>
        <p:txBody>
          <a:bodyPr/>
          <a:lstStyle/>
          <a:p>
            <a:r>
              <a:rPr lang="ru-RU" sz="1600" b="1" dirty="0"/>
              <a:t>Ясно, бесспорно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6953" y="788526"/>
            <a:ext cx="3673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о </a:t>
            </a:r>
            <a:r>
              <a:rPr lang="ru-RU" dirty="0" smtClean="0">
                <a:solidFill>
                  <a:srgbClr val="202124"/>
                </a:solidFill>
                <a:latin typeface="arial" panose="020B0604020202020204" pitchFamily="34" charset="0"/>
              </a:rPr>
              <a:t>чем-либо 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очень простом или очевидном, бесспорном.</a:t>
            </a:r>
            <a:endParaRPr lang="ru-RU" dirty="0"/>
          </a:p>
        </p:txBody>
      </p:sp>
      <p:pic>
        <p:nvPicPr>
          <p:cNvPr id="4098" name="Picture 2" descr="Дважды два четыре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-1572" b="17161"/>
          <a:stretch/>
        </p:blipFill>
        <p:spPr bwMode="auto">
          <a:xfrm>
            <a:off x="241872" y="790461"/>
            <a:ext cx="1872207" cy="14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9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732" y="102424"/>
            <a:ext cx="4094315" cy="315471"/>
          </a:xfrm>
        </p:spPr>
        <p:txBody>
          <a:bodyPr/>
          <a:lstStyle/>
          <a:p>
            <a:r>
              <a:rPr lang="ru-RU" dirty="0"/>
              <a:t>Опять двадцать пять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614313"/>
            <a:ext cx="2942187" cy="276999"/>
          </a:xfrm>
        </p:spPr>
        <p:txBody>
          <a:bodyPr/>
          <a:lstStyle/>
          <a:p>
            <a:r>
              <a:rPr lang="ru-RU" sz="1800" dirty="0"/>
              <a:t> То же самое, одно и то же </a:t>
            </a:r>
          </a:p>
        </p:txBody>
      </p:sp>
      <p:sp>
        <p:nvSpPr>
          <p:cNvPr id="4" name="AutoShape 2" descr="Опять 25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Опять 25 | O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27313"/>
            <a:ext cx="1857177" cy="18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6410" y="1055737"/>
            <a:ext cx="28829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"/>
              </a:rPr>
              <a:t>Выражение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«опять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двадцать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пять»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обозначает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«заново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, ещё раз,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сначала».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7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1938992"/>
          </a:xfrm>
        </p:spPr>
        <p:txBody>
          <a:bodyPr/>
          <a:lstStyle/>
          <a:p>
            <a:r>
              <a:rPr lang="ru-RU" sz="1800" dirty="0"/>
              <a:t> Прочитайте дробные числительные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2/4   две четвёртых</a:t>
            </a:r>
            <a:endParaRPr lang="ru-RU" sz="1800" dirty="0"/>
          </a:p>
          <a:p>
            <a:r>
              <a:rPr lang="ru-RU" sz="1800" dirty="0"/>
              <a:t> </a:t>
            </a:r>
            <a:r>
              <a:rPr lang="ru-RU" sz="1800" dirty="0" smtClean="0"/>
              <a:t>3/6   три шестых</a:t>
            </a:r>
          </a:p>
          <a:p>
            <a:r>
              <a:rPr lang="ru-RU" sz="1800" dirty="0" smtClean="0"/>
              <a:t> 1/8   одна восьмая</a:t>
            </a:r>
          </a:p>
          <a:p>
            <a:r>
              <a:rPr lang="ru-RU" sz="1800" dirty="0" smtClean="0"/>
              <a:t> 0,5   ноль целых пять десятых</a:t>
            </a:r>
          </a:p>
          <a:p>
            <a:r>
              <a:rPr lang="ru-RU" sz="1800" dirty="0" smtClean="0"/>
              <a:t> 6,15   шесть целых пятнадцать сотых</a:t>
            </a:r>
          </a:p>
          <a:p>
            <a:r>
              <a:rPr lang="ru-RU" sz="1800" dirty="0" smtClean="0"/>
              <a:t> 25,75  двадцать пять целых семьдесят пять сотых</a:t>
            </a:r>
          </a:p>
        </p:txBody>
      </p:sp>
    </p:spTree>
    <p:extLst>
      <p:ext uri="{BB962C8B-B14F-4D97-AF65-F5344CB8AC3E}">
        <p14:creationId xmlns:p14="http://schemas.microsoft.com/office/powerpoint/2010/main" val="6267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780" y="102424"/>
            <a:ext cx="3662267" cy="315471"/>
          </a:xfrm>
        </p:spPr>
        <p:txBody>
          <a:bodyPr/>
          <a:lstStyle/>
          <a:p>
            <a:r>
              <a:rPr lang="ru-RU" dirty="0" err="1" smtClean="0"/>
              <a:t>Юнус</a:t>
            </a:r>
            <a:r>
              <a:rPr lang="ru-RU" dirty="0" smtClean="0"/>
              <a:t> </a:t>
            </a:r>
            <a:r>
              <a:rPr lang="ru-RU" dirty="0" err="1" smtClean="0"/>
              <a:t>Раджаби</a:t>
            </a:r>
            <a:r>
              <a:rPr lang="ru-RU" dirty="0" smtClean="0"/>
              <a:t> (1897- 1976)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4"/>
            <a:ext cx="5472608" cy="2585324"/>
          </a:xfrm>
        </p:spPr>
        <p:txBody>
          <a:bodyPr/>
          <a:lstStyle/>
          <a:p>
            <a:r>
              <a:rPr lang="ru-RU" sz="1400" dirty="0" err="1"/>
              <a:t>Юнус</a:t>
            </a:r>
            <a:r>
              <a:rPr lang="ru-RU" sz="1400" dirty="0"/>
              <a:t> </a:t>
            </a:r>
            <a:r>
              <a:rPr lang="ru-RU" sz="1400" dirty="0" err="1"/>
              <a:t>Раджаби</a:t>
            </a:r>
            <a:r>
              <a:rPr lang="ru-RU" sz="1400" dirty="0"/>
              <a:t> родился в Ташкенте </a:t>
            </a:r>
            <a:r>
              <a:rPr lang="ru-RU" sz="1400" u="sng" dirty="0" smtClean="0"/>
              <a:t>пятого </a:t>
            </a:r>
            <a:r>
              <a:rPr lang="ru-RU" sz="1400" dirty="0"/>
              <a:t>января </a:t>
            </a:r>
            <a:r>
              <a:rPr lang="ru-RU" sz="1400" u="sng" dirty="0" smtClean="0"/>
              <a:t>тысяча восемьсот девяносто седьмого </a:t>
            </a:r>
            <a:r>
              <a:rPr lang="ru-RU" sz="1400" dirty="0" smtClean="0"/>
              <a:t>года</a:t>
            </a:r>
            <a:r>
              <a:rPr lang="ru-RU" sz="1400" dirty="0"/>
              <a:t>. Это был последний, </a:t>
            </a:r>
            <a:r>
              <a:rPr lang="ru-RU" sz="1400" u="sng" dirty="0" smtClean="0"/>
              <a:t>шестнадцатый</a:t>
            </a:r>
            <a:r>
              <a:rPr lang="ru-RU" sz="1400" dirty="0" smtClean="0"/>
              <a:t> </a:t>
            </a:r>
            <a:r>
              <a:rPr lang="ru-RU" sz="1400" dirty="0"/>
              <a:t>ребёнок в семье дехканина. Он собрал, систематизировал и записал более </a:t>
            </a:r>
            <a:r>
              <a:rPr lang="ru-RU" sz="1400" u="sng" dirty="0" smtClean="0"/>
              <a:t>тысячи пятисот </a:t>
            </a:r>
            <a:r>
              <a:rPr lang="ru-RU" sz="1400" dirty="0"/>
              <a:t>народных песен, сохранив их для будущих поколений. До </a:t>
            </a:r>
            <a:r>
              <a:rPr lang="ru-RU" sz="1400" u="sng" dirty="0" smtClean="0"/>
              <a:t>двадцатого</a:t>
            </a:r>
            <a:r>
              <a:rPr lang="ru-RU" sz="1400" dirty="0" smtClean="0"/>
              <a:t> </a:t>
            </a:r>
            <a:r>
              <a:rPr lang="ru-RU" sz="1400" dirty="0"/>
              <a:t>века в Узбекистане не существовало нотной записи, мелодии передавались из уст в уста, от одного поколения к другому. Начиная с </a:t>
            </a:r>
            <a:r>
              <a:rPr lang="ru-RU" sz="1400" u="sng" dirty="0" smtClean="0"/>
              <a:t>тысяча девятьсот тридцать седьмого </a:t>
            </a:r>
            <a:r>
              <a:rPr lang="ru-RU" sz="1400" dirty="0" smtClean="0"/>
              <a:t>года </a:t>
            </a:r>
            <a:r>
              <a:rPr lang="ru-RU" sz="1400" dirty="0"/>
              <a:t>выходил в свет его </a:t>
            </a:r>
            <a:r>
              <a:rPr lang="ru-RU" sz="1400" dirty="0" err="1"/>
              <a:t>многотомник</a:t>
            </a:r>
            <a:r>
              <a:rPr lang="ru-RU" sz="1400" dirty="0"/>
              <a:t> «Узбекская народная музыка». В каждом из томов было более </a:t>
            </a:r>
            <a:r>
              <a:rPr lang="ru-RU" sz="1400" u="sng" dirty="0" smtClean="0"/>
              <a:t>двухсот</a:t>
            </a:r>
            <a:r>
              <a:rPr lang="ru-RU" sz="1400" dirty="0" smtClean="0"/>
              <a:t> </a:t>
            </a:r>
            <a:r>
              <a:rPr lang="ru-RU" sz="1400" dirty="0"/>
              <a:t>сочинений. А </a:t>
            </a:r>
            <a:r>
              <a:rPr lang="ru-RU" sz="1400" dirty="0" smtClean="0"/>
              <a:t>его </a:t>
            </a:r>
            <a:r>
              <a:rPr lang="ru-RU" sz="1400" u="sng" dirty="0" smtClean="0"/>
              <a:t>семь</a:t>
            </a:r>
            <a:r>
              <a:rPr lang="ru-RU" sz="1400" dirty="0" smtClean="0"/>
              <a:t> симфонических </a:t>
            </a:r>
            <a:r>
              <a:rPr lang="ru-RU" sz="1400" dirty="0"/>
              <a:t>сюит вошли в число лучших программ ансамбля «</a:t>
            </a:r>
            <a:r>
              <a:rPr lang="ru-RU" sz="1400" dirty="0" err="1"/>
              <a:t>Бахор</a:t>
            </a:r>
            <a:r>
              <a:rPr lang="ru-RU" sz="1400" dirty="0"/>
              <a:t>». </a:t>
            </a:r>
          </a:p>
        </p:txBody>
      </p:sp>
      <p:pic>
        <p:nvPicPr>
          <p:cNvPr id="4" name="Picture 2" descr="Yunus Rajabiy Фотографии (7 из 7) | Last.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590824"/>
            <a:ext cx="5472608" cy="26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>
                <a:latin typeface="Roboto"/>
              </a:rPr>
              <a:t>Мемориальный </a:t>
            </a:r>
            <a:r>
              <a:rPr lang="ru-RU" dirty="0" smtClean="0">
                <a:latin typeface="Roboto"/>
              </a:rPr>
              <a:t>музей </a:t>
            </a:r>
            <a:r>
              <a:rPr lang="ru-RU" dirty="0" err="1" smtClean="0">
                <a:latin typeface="Roboto"/>
              </a:rPr>
              <a:t>Юнуса</a:t>
            </a:r>
            <a:r>
              <a:rPr lang="ru-RU" dirty="0" smtClean="0">
                <a:latin typeface="Roboto"/>
              </a:rPr>
              <a:t> </a:t>
            </a:r>
            <a:r>
              <a:rPr lang="ru-RU" dirty="0" err="1">
                <a:latin typeface="Roboto"/>
              </a:rPr>
              <a:t>Р</a:t>
            </a:r>
            <a:r>
              <a:rPr lang="ru-RU" dirty="0" err="1" smtClean="0">
                <a:latin typeface="Roboto"/>
              </a:rPr>
              <a:t>аджаби</a:t>
            </a:r>
            <a:endParaRPr lang="ru-RU" dirty="0"/>
          </a:p>
        </p:txBody>
      </p:sp>
      <p:pic>
        <p:nvPicPr>
          <p:cNvPr id="6148" name="Picture 4" descr="Дом-музей Юнуса Раджаб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14313"/>
            <a:ext cx="2693762" cy="21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2366" y="542305"/>
            <a:ext cx="2778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353535"/>
                </a:solidFill>
                <a:latin typeface="Roboto"/>
              </a:rPr>
              <a:t>Яккасарайский</a:t>
            </a:r>
            <a:r>
              <a:rPr lang="ru-RU" dirty="0" smtClean="0">
                <a:solidFill>
                  <a:srgbClr val="353535"/>
                </a:solidFill>
                <a:latin typeface="Roboto"/>
              </a:rPr>
              <a:t> </a:t>
            </a:r>
            <a:r>
              <a:rPr lang="ru-RU" dirty="0">
                <a:solidFill>
                  <a:srgbClr val="353535"/>
                </a:solidFill>
                <a:latin typeface="Roboto"/>
              </a:rPr>
              <a:t>район, ул. </a:t>
            </a:r>
            <a:r>
              <a:rPr lang="ru-RU" dirty="0" err="1">
                <a:solidFill>
                  <a:srgbClr val="353535"/>
                </a:solidFill>
                <a:latin typeface="Roboto"/>
              </a:rPr>
              <a:t>Юнуса</a:t>
            </a:r>
            <a:r>
              <a:rPr lang="ru-RU" dirty="0">
                <a:solidFill>
                  <a:srgbClr val="353535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53535"/>
                </a:solidFill>
                <a:latin typeface="Roboto"/>
              </a:rPr>
              <a:t>Раджаби</a:t>
            </a:r>
            <a:r>
              <a:rPr lang="ru-RU" dirty="0">
                <a:solidFill>
                  <a:srgbClr val="353535"/>
                </a:solidFill>
                <a:latin typeface="Roboto"/>
              </a:rPr>
              <a:t>, 20. В одном из соседних зданий расположен Дом-музей </a:t>
            </a:r>
            <a:r>
              <a:rPr lang="ru-RU" dirty="0" err="1">
                <a:solidFill>
                  <a:srgbClr val="353535"/>
                </a:solidFill>
                <a:latin typeface="Roboto"/>
              </a:rPr>
              <a:t>Аббдуллы</a:t>
            </a:r>
            <a:r>
              <a:rPr lang="ru-RU" dirty="0">
                <a:solidFill>
                  <a:srgbClr val="353535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53535"/>
                </a:solidFill>
                <a:latin typeface="Roboto"/>
              </a:rPr>
              <a:t>Каххара</a:t>
            </a:r>
            <a:r>
              <a:rPr lang="ru-RU" dirty="0">
                <a:solidFill>
                  <a:srgbClr val="353535"/>
                </a:solidFill>
                <a:latin typeface="Roboto"/>
              </a:rPr>
              <a:t> — Народного писателя Узбекистана.</a:t>
            </a:r>
          </a:p>
          <a:p>
            <a:endParaRPr lang="ru-RU" b="0" i="0" dirty="0">
              <a:solidFill>
                <a:srgbClr val="353535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3924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1353</Words>
  <Application>Microsoft Office PowerPoint</Application>
  <PresentationFormat>Произвольный</PresentationFormat>
  <Paragraphs>165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Arial</vt:lpstr>
      <vt:lpstr>Calibri</vt:lpstr>
      <vt:lpstr>Open Sans</vt:lpstr>
      <vt:lpstr>Roboto</vt:lpstr>
      <vt:lpstr>Times New Roman</vt:lpstr>
      <vt:lpstr>YS Text</vt:lpstr>
      <vt:lpstr>Office Theme</vt:lpstr>
      <vt:lpstr>Русский язык</vt:lpstr>
      <vt:lpstr>Сегодня на уроке мы</vt:lpstr>
      <vt:lpstr>Проверим упражнение 8 (стр.56)</vt:lpstr>
      <vt:lpstr>Ни два ни полтора  </vt:lpstr>
      <vt:lpstr>Как дважды два четыре </vt:lpstr>
      <vt:lpstr>Опять двадцать пять </vt:lpstr>
      <vt:lpstr>Упражнение 9</vt:lpstr>
      <vt:lpstr>Юнус Раджаби (1897- 1976)</vt:lpstr>
      <vt:lpstr>Мемориальный музей Юнуса Раджаби</vt:lpstr>
      <vt:lpstr>Презентация PowerPoint</vt:lpstr>
      <vt:lpstr>Презентация PowerPoint</vt:lpstr>
      <vt:lpstr>Числительные по составу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1</vt:lpstr>
      <vt:lpstr>Упражнение 1</vt:lpstr>
      <vt:lpstr>Презентация PowerPoint</vt:lpstr>
      <vt:lpstr>Презентация PowerPoint</vt:lpstr>
      <vt:lpstr>Упражнение 2</vt:lpstr>
      <vt:lpstr>Упражнение 2</vt:lpstr>
      <vt:lpstr>Возвратное местоимение   себя</vt:lpstr>
      <vt:lpstr>Упражнение 3</vt:lpstr>
      <vt:lpstr>Упражнение 3</vt:lpstr>
      <vt:lpstr>Упражнение 4 </vt:lpstr>
      <vt:lpstr>Фразеологизмы                                                   с возвратными местоимениями</vt:lpstr>
      <vt:lpstr>Проверьте!</vt:lpstr>
      <vt:lpstr>Упражнение 5</vt:lpstr>
      <vt:lpstr>Ты или вы?</vt:lpstr>
      <vt:lpstr>Презентация PowerPoint</vt:lpstr>
      <vt:lpstr>Напишите деловое письмо по образцу </vt:lpstr>
      <vt:lpstr>Презентация PowerPoint</vt:lpstr>
      <vt:lpstr>Образец делового письма</vt:lpstr>
      <vt:lpstr>Упражнение 9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185</cp:revision>
  <dcterms:created xsi:type="dcterms:W3CDTF">2020-04-13T08:06:06Z</dcterms:created>
  <dcterms:modified xsi:type="dcterms:W3CDTF">2020-12-22T05:07:45Z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