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61" r:id="rId3"/>
    <p:sldId id="315" r:id="rId4"/>
    <p:sldId id="332" r:id="rId5"/>
    <p:sldId id="342" r:id="rId6"/>
    <p:sldId id="295" r:id="rId7"/>
    <p:sldId id="341" r:id="rId8"/>
    <p:sldId id="345" r:id="rId9"/>
    <p:sldId id="346" r:id="rId10"/>
    <p:sldId id="347" r:id="rId11"/>
    <p:sldId id="349" r:id="rId12"/>
    <p:sldId id="348" r:id="rId13"/>
    <p:sldId id="344" r:id="rId14"/>
    <p:sldId id="343" r:id="rId15"/>
    <p:sldId id="334" r:id="rId16"/>
    <p:sldId id="340" r:id="rId17"/>
    <p:sldId id="350" r:id="rId18"/>
    <p:sldId id="351" r:id="rId19"/>
    <p:sldId id="352" r:id="rId20"/>
    <p:sldId id="353" r:id="rId21"/>
    <p:sldId id="325" r:id="rId22"/>
    <p:sldId id="354" r:id="rId23"/>
    <p:sldId id="355" r:id="rId24"/>
    <p:sldId id="358" r:id="rId25"/>
    <p:sldId id="356" r:id="rId26"/>
    <p:sldId id="359" r:id="rId27"/>
    <p:sldId id="360" r:id="rId28"/>
    <p:sldId id="357" r:id="rId29"/>
    <p:sldId id="296" r:id="rId3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852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625055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dirty="0" smtClean="0"/>
              <a:t>Русский язык 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94587" y="1105523"/>
            <a:ext cx="4953350" cy="17504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spcBef>
                <a:spcPts val="110"/>
              </a:spcBef>
            </a:pP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2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uz-Cyrl-UZ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Имя прилагательное. Качественные прилагательные.</a:t>
            </a:r>
          </a:p>
          <a:p>
            <a:pPr marL="18415" algn="ctr">
              <a:spcBef>
                <a:spcPts val="110"/>
              </a:spcBef>
            </a:pPr>
            <a:endParaRPr lang="ru-RU"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1945" y="1162391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1945" y="210508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178299" y="228108"/>
            <a:ext cx="1136475" cy="603885"/>
            <a:chOff x="4178299" y="228108"/>
            <a:chExt cx="1136475" cy="603885"/>
          </a:xfrm>
        </p:grpSpPr>
        <p:sp>
          <p:nvSpPr>
            <p:cNvPr id="28" name="object 28"/>
            <p:cNvSpPr/>
            <p:nvPr/>
          </p:nvSpPr>
          <p:spPr>
            <a:xfrm>
              <a:off x="4178299" y="249025"/>
              <a:ext cx="1136475" cy="564432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178299" y="228108"/>
              <a:ext cx="1127586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219909" y="331933"/>
            <a:ext cx="132196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spc="-5" dirty="0" smtClean="0">
                <a:solidFill>
                  <a:srgbClr val="FFFFFF"/>
                </a:solidFill>
                <a:latin typeface="Arial"/>
                <a:cs typeface="Arial"/>
              </a:rPr>
              <a:t>класс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7" name="AutoShape 2" descr="ИМЯ СУЩЕСТВИТЕЛЬНОЕ - это... в русском язык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AutoShape 4" descr="ИМЯ СУЩЕСТВИТЕЛЬНОЕ - это... в русском язык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816100" y="0"/>
            <a:ext cx="1660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</a:t>
            </a:r>
          </a:p>
        </p:txBody>
      </p:sp>
      <p:sp>
        <p:nvSpPr>
          <p:cNvPr id="5" name="AutoShape 4" descr="https://fsd.kopilkaurokov.ru/up/html/2020/03/15/k_5e6e8ab75aa33/542931_3.jpeg"/>
          <p:cNvSpPr>
            <a:spLocks noChangeAspect="1" noChangeArrowheads="1"/>
          </p:cNvSpPr>
          <p:nvPr/>
        </p:nvSpPr>
        <p:spPr bwMode="auto">
          <a:xfrm>
            <a:off x="793276" y="-68352"/>
            <a:ext cx="144216" cy="1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3265" tIns="21632" rIns="43265" bIns="21632" numCol="1" anchor="t" anchorCtr="0" compatLnSpc="1">
            <a:prstTxWarp prst="textNoShape">
              <a:avLst/>
            </a:prstTxWarp>
          </a:bodyPr>
          <a:lstStyle/>
          <a:p>
            <a:endParaRPr lang="ru-RU" sz="852"/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98120" y="-69726"/>
            <a:ext cx="192196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9700" y="490259"/>
            <a:ext cx="5626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Овальный, квадратный, круглый, </a:t>
            </a:r>
          </a:p>
          <a:p>
            <a:pPr algn="ctr"/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треугольный, прямоугольный</a:t>
            </a:r>
          </a:p>
        </p:txBody>
      </p:sp>
    </p:spTree>
    <p:extLst>
      <p:ext uri="{BB962C8B-B14F-4D97-AF65-F5344CB8AC3E}">
        <p14:creationId xmlns:p14="http://schemas.microsoft.com/office/powerpoint/2010/main" val="63750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77958" y="14822"/>
            <a:ext cx="5046133" cy="1108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Имена </a:t>
            </a: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прилагательные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согласуются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703" b="1" dirty="0">
                <a:solidFill>
                  <a:srgbClr val="C00000"/>
                </a:solidFill>
              </a:rPr>
              <a:t>именами существительными</a:t>
            </a:r>
          </a:p>
          <a:p>
            <a:pPr algn="ctr"/>
            <a:r>
              <a:rPr lang="ru-RU" sz="1703" b="1" dirty="0">
                <a:solidFill>
                  <a:srgbClr val="C00000"/>
                </a:solidFill>
              </a:rPr>
              <a:t>в роде, числе, падеже.</a:t>
            </a:r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54" y="1364791"/>
            <a:ext cx="1362818" cy="104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748" y="1274262"/>
            <a:ext cx="1414796" cy="109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631" y="1337687"/>
            <a:ext cx="1103303" cy="879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879" y="2430985"/>
            <a:ext cx="1019074" cy="686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752" y="2266695"/>
            <a:ext cx="1267884" cy="846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336" y="1371176"/>
            <a:ext cx="1066001" cy="799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4907" y="1047209"/>
            <a:ext cx="795411" cy="3253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14" dirty="0">
                <a:solidFill>
                  <a:srgbClr val="7030A0"/>
                </a:solidFill>
              </a:rPr>
              <a:t>Сочн</a:t>
            </a:r>
            <a:r>
              <a:rPr lang="ru-RU" sz="1514" dirty="0">
                <a:solidFill>
                  <a:srgbClr val="FF0000"/>
                </a:solidFill>
              </a:rPr>
              <a:t>ая</a:t>
            </a:r>
            <a:r>
              <a:rPr lang="ru-RU" sz="852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62277" y="1059862"/>
            <a:ext cx="930063" cy="3253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14" dirty="0">
                <a:solidFill>
                  <a:srgbClr val="7030A0"/>
                </a:solidFill>
              </a:rPr>
              <a:t>Красн</a:t>
            </a:r>
            <a:r>
              <a:rPr lang="ru-RU" sz="1514" dirty="0">
                <a:solidFill>
                  <a:srgbClr val="FF0000"/>
                </a:solidFill>
              </a:rPr>
              <a:t>ый</a:t>
            </a:r>
            <a:r>
              <a:rPr lang="ru-RU" sz="852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39102" y="1025832"/>
            <a:ext cx="876394" cy="3253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14" dirty="0">
                <a:solidFill>
                  <a:srgbClr val="7030A0"/>
                </a:solidFill>
              </a:rPr>
              <a:t>Вкусн</a:t>
            </a:r>
            <a:r>
              <a:rPr lang="ru-RU" sz="1514" dirty="0">
                <a:solidFill>
                  <a:srgbClr val="FF0000"/>
                </a:solidFill>
              </a:rPr>
              <a:t>ое</a:t>
            </a:r>
            <a:r>
              <a:rPr lang="ru-RU" sz="852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36567" y="2149782"/>
            <a:ext cx="782587" cy="3253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14" dirty="0" smtClean="0">
                <a:solidFill>
                  <a:srgbClr val="7030A0"/>
                </a:solidFill>
              </a:rPr>
              <a:t>кисл</a:t>
            </a:r>
            <a:r>
              <a:rPr lang="ru-RU" sz="1514" dirty="0" smtClean="0">
                <a:solidFill>
                  <a:srgbClr val="FF0000"/>
                </a:solidFill>
              </a:rPr>
              <a:t>ое</a:t>
            </a:r>
            <a:r>
              <a:rPr lang="ru-RU" sz="852" dirty="0" smtClean="0"/>
              <a:t> </a:t>
            </a:r>
            <a:endParaRPr lang="ru-RU" sz="852" dirty="0"/>
          </a:p>
        </p:txBody>
      </p:sp>
      <p:sp>
        <p:nvSpPr>
          <p:cNvPr id="9" name="TextBox 8"/>
          <p:cNvSpPr txBox="1"/>
          <p:nvPr/>
        </p:nvSpPr>
        <p:spPr>
          <a:xfrm>
            <a:off x="2775014" y="2040085"/>
            <a:ext cx="912622" cy="3253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14" dirty="0">
                <a:solidFill>
                  <a:srgbClr val="7030A0"/>
                </a:solidFill>
              </a:rPr>
              <a:t>Крупн</a:t>
            </a:r>
            <a:r>
              <a:rPr lang="ru-RU" sz="1514" dirty="0">
                <a:solidFill>
                  <a:srgbClr val="FF0000"/>
                </a:solidFill>
              </a:rPr>
              <a:t>ая</a:t>
            </a:r>
            <a:r>
              <a:rPr lang="ru-RU" sz="1514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80675" y="1036316"/>
            <a:ext cx="865943" cy="3253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14" dirty="0">
                <a:solidFill>
                  <a:srgbClr val="7030A0"/>
                </a:solidFill>
              </a:rPr>
              <a:t>Мелк</a:t>
            </a:r>
            <a:r>
              <a:rPr lang="ru-RU" sz="1514" dirty="0">
                <a:solidFill>
                  <a:srgbClr val="FF0000"/>
                </a:solidFill>
              </a:rPr>
              <a:t>ий</a:t>
            </a:r>
            <a:r>
              <a:rPr lang="ru-RU" sz="852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238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00" y="102424"/>
            <a:ext cx="5181600" cy="369332"/>
          </a:xfrm>
        </p:spPr>
        <p:txBody>
          <a:bodyPr/>
          <a:lstStyle/>
          <a:p>
            <a:r>
              <a:rPr lang="ru-RU" sz="2400" dirty="0"/>
              <a:t>Качественные </a:t>
            </a:r>
            <a:r>
              <a:rPr lang="ru-RU" sz="2400" dirty="0" smtClean="0"/>
              <a:t> </a:t>
            </a:r>
            <a:r>
              <a:rPr lang="ru-RU" sz="2400" dirty="0"/>
              <a:t>прилагательные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549900" cy="2646878"/>
          </a:xfrm>
        </p:spPr>
        <p:txBody>
          <a:bodyPr/>
          <a:lstStyle/>
          <a:p>
            <a:r>
              <a:rPr lang="ru-RU" sz="1600" dirty="0">
                <a:solidFill>
                  <a:srgbClr val="C00000"/>
                </a:solidFill>
              </a:rPr>
              <a:t> –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это слова, обозначающие признаки предметов, которые могут проявляться в </a:t>
            </a:r>
            <a:r>
              <a:rPr lang="ru-RU" sz="1600" dirty="0">
                <a:solidFill>
                  <a:srgbClr val="FF0000"/>
                </a:solidFill>
              </a:rPr>
              <a:t>большей или меньшей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степени. Качественные прилагательные обладают следующими признаками:</a:t>
            </a:r>
          </a:p>
          <a:p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Сочетаются с наречиями </a:t>
            </a:r>
            <a:r>
              <a:rPr lang="ru-RU" sz="1600" i="1" dirty="0">
                <a:solidFill>
                  <a:srgbClr val="FF0000"/>
                </a:solidFill>
              </a:rPr>
              <a:t>очень, слишком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ru-RU" sz="1600" b="1" i="1" dirty="0">
                <a:solidFill>
                  <a:srgbClr val="FF0000"/>
                </a:solidFill>
              </a:rPr>
              <a:t>очень</a:t>
            </a:r>
            <a:r>
              <a:rPr lang="ru-RU" sz="1600" i="1" dirty="0">
                <a:solidFill>
                  <a:schemeClr val="tx2">
                    <a:lumMod val="75000"/>
                  </a:schemeClr>
                </a:solidFill>
              </a:rPr>
              <a:t> сладкий,  </a:t>
            </a:r>
            <a:r>
              <a:rPr lang="ru-RU" sz="1600" b="1" i="1" dirty="0">
                <a:solidFill>
                  <a:srgbClr val="FF0000"/>
                </a:solidFill>
              </a:rPr>
              <a:t>слишком</a:t>
            </a:r>
            <a:r>
              <a:rPr lang="ru-RU" sz="1600" i="1" dirty="0">
                <a:solidFill>
                  <a:schemeClr val="tx2">
                    <a:lumMod val="75000"/>
                  </a:schemeClr>
                </a:solidFill>
              </a:rPr>
              <a:t> большой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Имеют </a:t>
            </a:r>
            <a:r>
              <a:rPr lang="ru-RU" sz="1600" dirty="0">
                <a:solidFill>
                  <a:srgbClr val="FF0000"/>
                </a:solidFill>
              </a:rPr>
              <a:t>антонимы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ru-RU" sz="1600" i="1" dirty="0">
                <a:solidFill>
                  <a:schemeClr val="tx2">
                    <a:lumMod val="75000"/>
                  </a:schemeClr>
                </a:solidFill>
              </a:rPr>
              <a:t>быстрый – медленный, красивый – страшный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Большинство антонимов можно образовать с помощью </a:t>
            </a:r>
            <a:r>
              <a:rPr lang="ru-RU" sz="1600" dirty="0">
                <a:solidFill>
                  <a:srgbClr val="FF0000"/>
                </a:solidFill>
              </a:rPr>
              <a:t>приставки </a:t>
            </a:r>
            <a:r>
              <a:rPr lang="ru-RU" sz="1600" i="1" dirty="0">
                <a:solidFill>
                  <a:srgbClr val="FF0000"/>
                </a:solidFill>
              </a:rPr>
              <a:t>не-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: вкусный - невкусный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968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99" y="631825"/>
            <a:ext cx="5486401" cy="231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5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5900" y="555625"/>
            <a:ext cx="533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Богатый и разнообразный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растительный мир Узбекистана радует всех. Прилагательные в краткой форме не изменяются по падежам,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предложении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входят в составное именное сказуемое и согласуются с подлежащим в роде и числе.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Растительный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мир Узбекистана </a:t>
            </a:r>
            <a:r>
              <a:rPr lang="ru-RU" i="1" u="sng" dirty="0">
                <a:latin typeface="Arial" panose="020B0604020202020204" pitchFamily="34" charset="0"/>
                <a:cs typeface="Arial" panose="020B0604020202020204" pitchFamily="34" charset="0"/>
              </a:rPr>
              <a:t>богат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i="1" u="sng" dirty="0">
                <a:latin typeface="Arial" panose="020B0604020202020204" pitchFamily="34" charset="0"/>
                <a:cs typeface="Arial" panose="020B0604020202020204" pitchFamily="34" charset="0"/>
              </a:rPr>
              <a:t>разнообразен</a:t>
            </a:r>
            <a:r>
              <a:rPr lang="ru-RU" i="1" u="sng" dirty="0"/>
              <a:t>.</a:t>
            </a:r>
            <a:r>
              <a:rPr lang="ru-RU" i="1" dirty="0"/>
              <a:t> 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025900" y="2613025"/>
            <a:ext cx="685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00752" y="2912655"/>
            <a:ext cx="151534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41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10200" cy="2554545"/>
          </a:xfrm>
        </p:spPr>
        <p:txBody>
          <a:bodyPr/>
          <a:lstStyle/>
          <a:p>
            <a:r>
              <a:rPr lang="ru-RU" b="1" dirty="0" smtClean="0"/>
              <a:t>От </a:t>
            </a:r>
            <a:r>
              <a:rPr lang="ru-RU" b="1" dirty="0"/>
              <a:t>данных прилагательных образуйте краткую форму</a:t>
            </a:r>
            <a:r>
              <a:rPr lang="ru-RU" b="1" dirty="0" smtClean="0"/>
              <a:t>.</a:t>
            </a:r>
          </a:p>
          <a:p>
            <a:pPr algn="just"/>
            <a:r>
              <a:rPr lang="ru-RU" b="1" dirty="0" smtClean="0"/>
              <a:t> </a:t>
            </a:r>
            <a:r>
              <a:rPr lang="ru-RU" sz="1400" i="1" dirty="0">
                <a:solidFill>
                  <a:schemeClr val="tx1"/>
                </a:solidFill>
              </a:rPr>
              <a:t>Богатый – богат</a:t>
            </a:r>
            <a:r>
              <a:rPr lang="ru-RU" sz="1400" dirty="0">
                <a:solidFill>
                  <a:schemeClr val="tx1"/>
                </a:solidFill>
              </a:rPr>
              <a:t>, красивый, справедливый, вежливый, трусливый, пустой, смелый, горячий, великий, свежий. 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r>
              <a:rPr lang="ru-RU" sz="1400" i="1" dirty="0" smtClean="0">
                <a:solidFill>
                  <a:schemeClr val="tx1"/>
                </a:solidFill>
              </a:rPr>
              <a:t>Лёгкий </a:t>
            </a:r>
            <a:r>
              <a:rPr lang="ru-RU" sz="1400" i="1" dirty="0">
                <a:solidFill>
                  <a:schemeClr val="tx1"/>
                </a:solidFill>
              </a:rPr>
              <a:t>– лёгок (легка); </a:t>
            </a:r>
            <a:r>
              <a:rPr lang="ru-RU" sz="1400" dirty="0">
                <a:solidFill>
                  <a:schemeClr val="tx1"/>
                </a:solidFill>
              </a:rPr>
              <a:t>близкий, крепкий, низкий, тонкий, сладкий, звонкий, гладкий, горький, мягкий, стойкий, бойкий, ловкий. 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r>
              <a:rPr lang="ru-RU" sz="1400" i="1" dirty="0" smtClean="0">
                <a:solidFill>
                  <a:schemeClr val="tx1"/>
                </a:solidFill>
              </a:rPr>
              <a:t>Полный </a:t>
            </a:r>
            <a:r>
              <a:rPr lang="ru-RU" sz="1400" i="1" dirty="0">
                <a:solidFill>
                  <a:schemeClr val="tx1"/>
                </a:solidFill>
              </a:rPr>
              <a:t>– полон (полна), </a:t>
            </a:r>
            <a:r>
              <a:rPr lang="ru-RU" sz="1400" dirty="0">
                <a:solidFill>
                  <a:schemeClr val="tx1"/>
                </a:solidFill>
              </a:rPr>
              <a:t>смешной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ru-RU" sz="1400" i="1" dirty="0" smtClean="0">
                <a:solidFill>
                  <a:schemeClr val="tx1"/>
                </a:solidFill>
              </a:rPr>
              <a:t>Хитрый </a:t>
            </a:r>
            <a:r>
              <a:rPr lang="ru-RU" sz="1400" i="1" dirty="0">
                <a:solidFill>
                  <a:schemeClr val="tx1"/>
                </a:solidFill>
              </a:rPr>
              <a:t>– хитёр (хитра)</a:t>
            </a:r>
            <a:r>
              <a:rPr lang="ru-RU" sz="1400" dirty="0">
                <a:solidFill>
                  <a:schemeClr val="tx1"/>
                </a:solidFill>
              </a:rPr>
              <a:t>, острый, умный, сильный. 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С</a:t>
            </a:r>
            <a:r>
              <a:rPr lang="ru-RU" sz="1400" i="1" dirty="0" smtClean="0">
                <a:solidFill>
                  <a:schemeClr val="tx1"/>
                </a:solidFill>
              </a:rPr>
              <a:t>вободный </a:t>
            </a:r>
            <a:r>
              <a:rPr lang="ru-RU" sz="1400" i="1" dirty="0">
                <a:solidFill>
                  <a:schemeClr val="tx1"/>
                </a:solidFill>
              </a:rPr>
              <a:t>– свободен</a:t>
            </a:r>
            <a:r>
              <a:rPr lang="ru-RU" sz="1400" dirty="0">
                <a:solidFill>
                  <a:schemeClr val="tx1"/>
                </a:solidFill>
              </a:rPr>
              <a:t>, голодный, бедный, жадный, ясный, страшный, нужный, сложный, опасный, грязный, вредный, равнодушный, откровенный, современный, одарённый, ответственный. </a:t>
            </a:r>
          </a:p>
        </p:txBody>
      </p:sp>
      <p:sp>
        <p:nvSpPr>
          <p:cNvPr id="5" name="AutoShape 2" descr="Имя прилагательное как часть речи в русском язык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27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225" y="784225"/>
            <a:ext cx="5325348" cy="2031325"/>
          </a:xfrm>
        </p:spPr>
        <p:txBody>
          <a:bodyPr/>
          <a:lstStyle/>
          <a:p>
            <a:pPr algn="just"/>
            <a:r>
              <a:rPr lang="ru-RU" b="1" dirty="0">
                <a:solidFill>
                  <a:schemeClr val="tx1"/>
                </a:solidFill>
              </a:rPr>
              <a:t>Восстановите пословицы и афоризм, употребив прилагательные в краткой форме. </a:t>
            </a:r>
            <a:endParaRPr lang="ru-RU" b="1" dirty="0" smtClean="0">
              <a:solidFill>
                <a:schemeClr val="tx1"/>
              </a:solidFill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Образец</a:t>
            </a:r>
            <a:r>
              <a:rPr lang="ru-RU" dirty="0">
                <a:solidFill>
                  <a:schemeClr val="tx1"/>
                </a:solidFill>
              </a:rPr>
              <a:t>: (Близкий) локоть, да не укусишь. – Близок локоть, да не укусишь 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1</a:t>
            </a:r>
            <a:r>
              <a:rPr lang="ru-RU" sz="1600" dirty="0">
                <a:solidFill>
                  <a:schemeClr val="tx1"/>
                </a:solidFill>
              </a:rPr>
              <a:t>. Волки (сытый) и овцы (целый). 2. (Дорогая) ложка к обеду. 3. Запретный плод (сладкий). 4. Руки (короткий) – не достанешь. 5. (Святой) место (пустой) не бывает. 6. (Хорошая) Маша, да не наша. 7. (Умный) ты или (глупый), (великий) или (малый) не знаем мы, пока ты слова не сказал. (Саади) </a:t>
            </a:r>
          </a:p>
        </p:txBody>
      </p:sp>
    </p:spTree>
    <p:extLst>
      <p:ext uri="{BB962C8B-B14F-4D97-AF65-F5344CB8AC3E}">
        <p14:creationId xmlns:p14="http://schemas.microsoft.com/office/powerpoint/2010/main" val="339103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6187" y="708025"/>
            <a:ext cx="5249147" cy="1846659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Образец</a:t>
            </a:r>
            <a:r>
              <a:rPr lang="ru-RU" dirty="0">
                <a:solidFill>
                  <a:schemeClr val="tx1"/>
                </a:solidFill>
              </a:rPr>
              <a:t>: (Близкий) локоть, да не укусишь. – Близок локоть, да не укусишь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1.Волки </a:t>
            </a:r>
            <a:r>
              <a:rPr lang="ru-RU" sz="1600" b="1" dirty="0" smtClean="0">
                <a:solidFill>
                  <a:schemeClr val="tx1"/>
                </a:solidFill>
              </a:rPr>
              <a:t>сыты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и овцы </a:t>
            </a:r>
            <a:r>
              <a:rPr lang="ru-RU" sz="1600" b="1" dirty="0" smtClean="0">
                <a:solidFill>
                  <a:schemeClr val="tx1"/>
                </a:solidFill>
              </a:rPr>
              <a:t>целы</a:t>
            </a:r>
            <a:r>
              <a:rPr lang="ru-RU" sz="1600" dirty="0" smtClean="0">
                <a:solidFill>
                  <a:schemeClr val="tx1"/>
                </a:solidFill>
              </a:rPr>
              <a:t>. </a:t>
            </a:r>
            <a:r>
              <a:rPr lang="ru-RU" sz="1600" dirty="0">
                <a:solidFill>
                  <a:schemeClr val="tx1"/>
                </a:solidFill>
              </a:rPr>
              <a:t>2. </a:t>
            </a:r>
            <a:r>
              <a:rPr lang="ru-RU" sz="1600" b="1" dirty="0" smtClean="0">
                <a:solidFill>
                  <a:schemeClr val="tx1"/>
                </a:solidFill>
              </a:rPr>
              <a:t>Дорога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ложка к обеду. 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3</a:t>
            </a:r>
            <a:r>
              <a:rPr lang="ru-RU" sz="1600" dirty="0">
                <a:solidFill>
                  <a:schemeClr val="tx1"/>
                </a:solidFill>
              </a:rPr>
              <a:t>. Запретный плод </a:t>
            </a:r>
            <a:r>
              <a:rPr lang="ru-RU" sz="1600" b="1" dirty="0" smtClean="0">
                <a:solidFill>
                  <a:schemeClr val="tx1"/>
                </a:solidFill>
              </a:rPr>
              <a:t>сладок</a:t>
            </a:r>
            <a:r>
              <a:rPr lang="ru-RU" sz="1600" dirty="0" smtClean="0">
                <a:solidFill>
                  <a:schemeClr val="tx1"/>
                </a:solidFill>
              </a:rPr>
              <a:t>. </a:t>
            </a:r>
            <a:r>
              <a:rPr lang="ru-RU" sz="1600" dirty="0">
                <a:solidFill>
                  <a:schemeClr val="tx1"/>
                </a:solidFill>
              </a:rPr>
              <a:t>4. Руки </a:t>
            </a:r>
            <a:r>
              <a:rPr lang="ru-RU" sz="1600" b="1" dirty="0" smtClean="0">
                <a:solidFill>
                  <a:schemeClr val="tx1"/>
                </a:solidFill>
              </a:rPr>
              <a:t>коротки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– не достанешь. 5. </a:t>
            </a:r>
            <a:r>
              <a:rPr lang="ru-RU" sz="1600" b="1" dirty="0" smtClean="0">
                <a:solidFill>
                  <a:schemeClr val="tx1"/>
                </a:solidFill>
              </a:rPr>
              <a:t>Свято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место </a:t>
            </a:r>
            <a:r>
              <a:rPr lang="ru-RU" sz="1600" b="1" dirty="0" smtClean="0">
                <a:solidFill>
                  <a:schemeClr val="tx1"/>
                </a:solidFill>
              </a:rPr>
              <a:t>пусто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не бывает. 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6</a:t>
            </a:r>
            <a:r>
              <a:rPr lang="ru-RU" sz="1600" dirty="0">
                <a:solidFill>
                  <a:schemeClr val="tx1"/>
                </a:solidFill>
              </a:rPr>
              <a:t>. </a:t>
            </a:r>
            <a:r>
              <a:rPr lang="ru-RU" sz="1600" b="1" dirty="0" smtClean="0">
                <a:solidFill>
                  <a:schemeClr val="tx1"/>
                </a:solidFill>
              </a:rPr>
              <a:t>Хороша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Маша, да не наша. 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7</a:t>
            </a:r>
            <a:r>
              <a:rPr lang="ru-RU" sz="1600" b="1" dirty="0">
                <a:solidFill>
                  <a:schemeClr val="tx1"/>
                </a:solidFill>
              </a:rPr>
              <a:t>. </a:t>
            </a:r>
            <a:r>
              <a:rPr lang="ru-RU" sz="1600" b="1" dirty="0" smtClean="0">
                <a:solidFill>
                  <a:schemeClr val="tx1"/>
                </a:solidFill>
              </a:rPr>
              <a:t>Умён </a:t>
            </a:r>
            <a:r>
              <a:rPr lang="ru-RU" sz="1600" dirty="0">
                <a:solidFill>
                  <a:schemeClr val="tx1"/>
                </a:solidFill>
              </a:rPr>
              <a:t>ты или </a:t>
            </a:r>
            <a:r>
              <a:rPr lang="ru-RU" sz="1600" b="1" dirty="0" smtClean="0">
                <a:solidFill>
                  <a:schemeClr val="tx1"/>
                </a:solidFill>
              </a:rPr>
              <a:t>глуп,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</a:rPr>
              <a:t>велик</a:t>
            </a:r>
            <a:r>
              <a:rPr lang="ru-RU" sz="1600" dirty="0" smtClean="0">
                <a:solidFill>
                  <a:schemeClr val="tx1"/>
                </a:solidFill>
              </a:rPr>
              <a:t> или </a:t>
            </a:r>
            <a:r>
              <a:rPr lang="ru-RU" sz="1600" b="1" dirty="0" smtClean="0">
                <a:solidFill>
                  <a:schemeClr val="tx1"/>
                </a:solidFill>
              </a:rPr>
              <a:t>мал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не знаем мы, пока ты слова не сказал. (Саади) </a:t>
            </a:r>
          </a:p>
        </p:txBody>
      </p:sp>
    </p:spTree>
    <p:extLst>
      <p:ext uri="{BB962C8B-B14F-4D97-AF65-F5344CB8AC3E}">
        <p14:creationId xmlns:p14="http://schemas.microsoft.com/office/powerpoint/2010/main" val="110074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7500" y="102424"/>
            <a:ext cx="3877547" cy="315471"/>
          </a:xfrm>
        </p:spPr>
        <p:txBody>
          <a:bodyPr/>
          <a:lstStyle/>
          <a:p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8014" y="631825"/>
            <a:ext cx="5049769" cy="2400657"/>
          </a:xfrm>
        </p:spPr>
        <p:txBody>
          <a:bodyPr/>
          <a:lstStyle/>
          <a:p>
            <a:pPr algn="just"/>
            <a:r>
              <a:rPr lang="ru-RU" b="1" dirty="0" smtClean="0">
                <a:solidFill>
                  <a:schemeClr val="tx1"/>
                </a:solidFill>
              </a:rPr>
              <a:t>Опишите </a:t>
            </a:r>
            <a:r>
              <a:rPr lang="ru-RU" b="1" dirty="0">
                <a:solidFill>
                  <a:schemeClr val="tx1"/>
                </a:solidFill>
              </a:rPr>
              <a:t>качества людей по образцу, заменив краткие формы прилагательных прилагательными в </a:t>
            </a:r>
            <a:r>
              <a:rPr lang="ru-RU" b="1" dirty="0" smtClean="0">
                <a:solidFill>
                  <a:schemeClr val="tx1"/>
                </a:solidFill>
              </a:rPr>
              <a:t>сравнительной </a:t>
            </a:r>
            <a:r>
              <a:rPr lang="ru-RU" b="1" dirty="0">
                <a:solidFill>
                  <a:schemeClr val="tx1"/>
                </a:solidFill>
              </a:rPr>
              <a:t>степени. </a:t>
            </a:r>
            <a:r>
              <a:rPr lang="ru-RU" dirty="0">
                <a:solidFill>
                  <a:schemeClr val="tx1"/>
                </a:solidFill>
              </a:rPr>
              <a:t>Образец: </a:t>
            </a:r>
            <a:r>
              <a:rPr lang="ru-RU" i="1" dirty="0" smtClean="0">
                <a:solidFill>
                  <a:schemeClr val="tx1"/>
                </a:solidFill>
              </a:rPr>
              <a:t>Хитрая, как лиса – хитрее, чем лиса. 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Храбр</a:t>
            </a:r>
            <a:r>
              <a:rPr lang="ru-RU" sz="2000" dirty="0">
                <a:solidFill>
                  <a:schemeClr val="tx1"/>
                </a:solidFill>
              </a:rPr>
              <a:t>, как лев. Трудолюбива, как пчела. Труслив, как заяц. Упрям, как осёл. Болтлива, как сорока. Силён, как слон. Здоров, как бык. Зол, как собака. Медлительна, как черепаха. Голоден, как волк. </a:t>
            </a:r>
          </a:p>
        </p:txBody>
      </p:sp>
    </p:spTree>
    <p:extLst>
      <p:ext uri="{BB962C8B-B14F-4D97-AF65-F5344CB8AC3E}">
        <p14:creationId xmlns:p14="http://schemas.microsoft.com/office/powerpoint/2010/main" val="263156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7500" y="102424"/>
            <a:ext cx="3877547" cy="315471"/>
          </a:xfrm>
        </p:spPr>
        <p:txBody>
          <a:bodyPr/>
          <a:lstStyle/>
          <a:p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191883" cy="2400657"/>
          </a:xfrm>
        </p:spPr>
        <p:txBody>
          <a:bodyPr/>
          <a:lstStyle/>
          <a:p>
            <a:pPr algn="just"/>
            <a:r>
              <a:rPr lang="ru-RU" b="1" dirty="0" smtClean="0"/>
              <a:t>Опишите </a:t>
            </a:r>
            <a:r>
              <a:rPr lang="ru-RU" b="1" dirty="0"/>
              <a:t>качества людей по образцу, заменив краткие формы прилагательных прилагательными в </a:t>
            </a:r>
            <a:r>
              <a:rPr lang="ru-RU" b="1" dirty="0" smtClean="0"/>
              <a:t>сравнительной </a:t>
            </a:r>
            <a:r>
              <a:rPr lang="ru-RU" b="1" dirty="0"/>
              <a:t>степени. </a:t>
            </a:r>
            <a:r>
              <a:rPr lang="ru-RU" dirty="0"/>
              <a:t>Образец: </a:t>
            </a:r>
            <a:r>
              <a:rPr lang="ru-RU" i="1" dirty="0" smtClean="0"/>
              <a:t>Хитрая, как лиса – хитрее, чем лиса. </a:t>
            </a:r>
          </a:p>
          <a:p>
            <a:pPr algn="just"/>
            <a:r>
              <a:rPr lang="ru-RU" sz="2000" dirty="0" smtClean="0"/>
              <a:t>Храбрее, чем </a:t>
            </a:r>
            <a:r>
              <a:rPr lang="ru-RU" sz="2000" dirty="0"/>
              <a:t>лев. </a:t>
            </a:r>
            <a:r>
              <a:rPr lang="ru-RU" sz="2000" dirty="0" smtClean="0"/>
              <a:t>Трудолюбивее, чем </a:t>
            </a:r>
            <a:r>
              <a:rPr lang="ru-RU" sz="2000" dirty="0"/>
              <a:t>пчела. </a:t>
            </a:r>
            <a:r>
              <a:rPr lang="ru-RU" sz="2000" dirty="0" smtClean="0"/>
              <a:t>Трусливее, чем </a:t>
            </a:r>
            <a:r>
              <a:rPr lang="ru-RU" sz="2000" dirty="0"/>
              <a:t>заяц. </a:t>
            </a:r>
            <a:r>
              <a:rPr lang="ru-RU" sz="2000" dirty="0" smtClean="0"/>
              <a:t>Упрямее, чем </a:t>
            </a:r>
            <a:r>
              <a:rPr lang="ru-RU" sz="2000" dirty="0"/>
              <a:t>осёл. </a:t>
            </a:r>
            <a:r>
              <a:rPr lang="ru-RU" sz="2000" dirty="0" smtClean="0"/>
              <a:t>Болтливее, чем </a:t>
            </a:r>
            <a:r>
              <a:rPr lang="ru-RU" sz="2000" dirty="0"/>
              <a:t>сорока. </a:t>
            </a:r>
            <a:r>
              <a:rPr lang="ru-RU" sz="2000" dirty="0" smtClean="0"/>
              <a:t>Сильнее, чем </a:t>
            </a:r>
            <a:r>
              <a:rPr lang="ru-RU" sz="2000" dirty="0"/>
              <a:t>слон. </a:t>
            </a:r>
            <a:r>
              <a:rPr lang="ru-RU" sz="2000" dirty="0" smtClean="0"/>
              <a:t>Здоровее, чем </a:t>
            </a:r>
            <a:r>
              <a:rPr lang="ru-RU" sz="2000" dirty="0"/>
              <a:t>бык. </a:t>
            </a:r>
            <a:r>
              <a:rPr lang="ru-RU" sz="2000" dirty="0" smtClean="0"/>
              <a:t>Злее, чем </a:t>
            </a:r>
            <a:r>
              <a:rPr lang="ru-RU" sz="2000" dirty="0"/>
              <a:t>собака. </a:t>
            </a:r>
            <a:r>
              <a:rPr lang="ru-RU" sz="2000" dirty="0" smtClean="0"/>
              <a:t>Медлительнее, чем </a:t>
            </a:r>
            <a:r>
              <a:rPr lang="ru-RU" sz="2000" dirty="0"/>
              <a:t>черепаха. </a:t>
            </a:r>
            <a:r>
              <a:rPr lang="ru-RU" sz="2000" dirty="0" smtClean="0"/>
              <a:t>Голоднее, чем </a:t>
            </a:r>
            <a:r>
              <a:rPr lang="ru-RU" sz="2000" dirty="0"/>
              <a:t>волк. </a:t>
            </a:r>
          </a:p>
        </p:txBody>
      </p:sp>
    </p:spTree>
    <p:extLst>
      <p:ext uri="{BB962C8B-B14F-4D97-AF65-F5344CB8AC3E}">
        <p14:creationId xmlns:p14="http://schemas.microsoft.com/office/powerpoint/2010/main" val="162925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100" y="102424"/>
            <a:ext cx="4410947" cy="315471"/>
          </a:xfrm>
        </p:spPr>
        <p:txBody>
          <a:bodyPr/>
          <a:lstStyle/>
          <a:p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08024"/>
            <a:ext cx="4982221" cy="2215991"/>
          </a:xfrm>
        </p:spPr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</a:rPr>
              <a:t>Вспомним самостоятельную часть речи 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Имя прилагательное. 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Разберём качественные прилагательные.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Выполним упражнения на формы прилагательных и степени сравнения имён прилагательных.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Побываем в заповедных зонах Узбекистана.</a:t>
            </a:r>
          </a:p>
          <a:p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70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100" y="102424"/>
            <a:ext cx="3648947" cy="315471"/>
          </a:xfrm>
        </p:spPr>
        <p:txBody>
          <a:bodyPr/>
          <a:lstStyle/>
          <a:p>
            <a:r>
              <a:rPr lang="ru-RU" dirty="0" smtClean="0"/>
              <a:t>Упражнение 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715000" cy="2339102"/>
          </a:xfrm>
        </p:spPr>
        <p:txBody>
          <a:bodyPr/>
          <a:lstStyle/>
          <a:p>
            <a:r>
              <a:rPr lang="ru-RU" b="1" dirty="0"/>
              <a:t>Восстановите русские пословицы по образцу</a:t>
            </a:r>
            <a:r>
              <a:rPr lang="ru-RU" b="1" dirty="0" smtClean="0"/>
              <a:t>.</a:t>
            </a:r>
          </a:p>
          <a:p>
            <a:r>
              <a:rPr lang="ru-RU" sz="1600" dirty="0" smtClean="0"/>
              <a:t>Образец</a:t>
            </a:r>
            <a:r>
              <a:rPr lang="ru-RU" sz="1600" dirty="0"/>
              <a:t>: Всякая дорога вдвоем (весёлый). – </a:t>
            </a:r>
            <a:r>
              <a:rPr lang="ru-RU" sz="1600" i="1" dirty="0"/>
              <a:t>Всякая дорога вдвоём веселее. </a:t>
            </a:r>
            <a:endParaRPr lang="ru-RU" sz="1600" i="1" dirty="0" smtClean="0"/>
          </a:p>
          <a:p>
            <a:r>
              <a:rPr lang="ru-RU" sz="1800" dirty="0" smtClean="0"/>
              <a:t>Своя </a:t>
            </a:r>
            <a:r>
              <a:rPr lang="ru-RU" sz="1800" dirty="0"/>
              <a:t>рубашка (близкий) к телу</a:t>
            </a:r>
            <a:r>
              <a:rPr lang="ru-RU" sz="1800" dirty="0" smtClean="0"/>
              <a:t>.</a:t>
            </a:r>
          </a:p>
          <a:p>
            <a:r>
              <a:rPr lang="ru-RU" sz="1800" dirty="0"/>
              <a:t>Своя рубашка </a:t>
            </a:r>
            <a:r>
              <a:rPr lang="ru-RU" sz="1800" dirty="0" smtClean="0"/>
              <a:t>ближе </a:t>
            </a:r>
            <a:r>
              <a:rPr lang="ru-RU" sz="1800" dirty="0"/>
              <a:t>к телу.</a:t>
            </a:r>
          </a:p>
          <a:p>
            <a:r>
              <a:rPr lang="ru-RU" sz="1800" dirty="0" smtClean="0"/>
              <a:t>Правда </a:t>
            </a:r>
            <a:r>
              <a:rPr lang="ru-RU" sz="1800" dirty="0"/>
              <a:t>(дорогой) денег. </a:t>
            </a:r>
            <a:endParaRPr lang="ru-RU" sz="1800" dirty="0" smtClean="0"/>
          </a:p>
          <a:p>
            <a:r>
              <a:rPr lang="ru-RU" sz="1800" dirty="0"/>
              <a:t>Правда </a:t>
            </a:r>
            <a:r>
              <a:rPr lang="ru-RU" sz="1800" dirty="0" smtClean="0"/>
              <a:t>дороже </a:t>
            </a:r>
            <a:r>
              <a:rPr lang="ru-RU" sz="1800" dirty="0"/>
              <a:t>денег. </a:t>
            </a:r>
          </a:p>
          <a:p>
            <a:r>
              <a:rPr lang="ru-RU" sz="1800" dirty="0" smtClean="0"/>
              <a:t>Не </a:t>
            </a:r>
            <a:r>
              <a:rPr lang="ru-RU" sz="1800" dirty="0"/>
              <a:t>тот (правый), кто (сильный), а тот, кто (честный). </a:t>
            </a:r>
          </a:p>
          <a:p>
            <a:r>
              <a:rPr lang="ru-RU" sz="1800" dirty="0" smtClean="0"/>
              <a:t>Не тот прав, кто сильнее, а тот, кто честнее.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26634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01" y="130675"/>
            <a:ext cx="5109210" cy="315471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Заповедники Узбекистана</a:t>
            </a:r>
            <a:endParaRPr lang="ru-RU" b="1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ЗАПОВЕДНИКИ УЗБЕКИСТАНА ⋆ Русск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708025"/>
            <a:ext cx="4572000" cy="228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27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Заповедники Самарканда - на карте, путеводитель и фотографии с названием и  описанием популярных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5562600" cy="257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700" y="102424"/>
            <a:ext cx="3801347" cy="315471"/>
          </a:xfrm>
        </p:spPr>
        <p:txBody>
          <a:bodyPr/>
          <a:lstStyle/>
          <a:p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41234"/>
            <a:ext cx="5049769" cy="2031325"/>
          </a:xfrm>
        </p:spPr>
        <p:txBody>
          <a:bodyPr/>
          <a:lstStyle/>
          <a:p>
            <a:pPr algn="l"/>
            <a:r>
              <a:rPr lang="ru-RU" sz="2000" dirty="0"/>
              <a:t>скала – </a:t>
            </a:r>
            <a:r>
              <a:rPr lang="en-US" sz="2000" dirty="0" err="1"/>
              <a:t>qoya</a:t>
            </a:r>
            <a:r>
              <a:rPr lang="en-US" sz="2000" dirty="0"/>
              <a:t> </a:t>
            </a:r>
            <a:endParaRPr lang="ru-RU" sz="2000" dirty="0" smtClean="0"/>
          </a:p>
          <a:p>
            <a:pPr algn="l"/>
            <a:r>
              <a:rPr lang="ru-RU" sz="2000" dirty="0" smtClean="0"/>
              <a:t>ива </a:t>
            </a:r>
            <a:r>
              <a:rPr lang="ru-RU" sz="2000" dirty="0"/>
              <a:t>– </a:t>
            </a:r>
            <a:r>
              <a:rPr lang="en-US" sz="2000" dirty="0" err="1"/>
              <a:t>tol</a:t>
            </a:r>
            <a:r>
              <a:rPr lang="en-US" sz="2000" dirty="0"/>
              <a:t> </a:t>
            </a:r>
            <a:endParaRPr lang="ru-RU" sz="2000" dirty="0" smtClean="0"/>
          </a:p>
          <a:p>
            <a:pPr algn="l"/>
            <a:r>
              <a:rPr lang="ru-RU" sz="2000" dirty="0" smtClean="0"/>
              <a:t>лоза </a:t>
            </a:r>
            <a:r>
              <a:rPr lang="ru-RU" sz="2000" dirty="0"/>
              <a:t>– </a:t>
            </a:r>
            <a:r>
              <a:rPr lang="en-US" sz="2000" dirty="0" err="1"/>
              <a:t>novda</a:t>
            </a:r>
            <a:endParaRPr lang="en-US" sz="2000" dirty="0"/>
          </a:p>
          <a:p>
            <a:pPr algn="l"/>
            <a:r>
              <a:rPr lang="ru-RU" sz="2000" dirty="0"/>
              <a:t>заповедник – </a:t>
            </a:r>
            <a:r>
              <a:rPr lang="en-US" sz="2000" dirty="0" err="1" smtClean="0"/>
              <a:t>qo‘riqxona</a:t>
            </a:r>
            <a:endParaRPr lang="ru-RU" sz="2000" dirty="0" smtClean="0"/>
          </a:p>
          <a:p>
            <a:pPr algn="l"/>
            <a:r>
              <a:rPr lang="en-US" sz="2000" dirty="0" smtClean="0"/>
              <a:t> </a:t>
            </a:r>
            <a:r>
              <a:rPr lang="ru-RU" sz="2000" dirty="0"/>
              <a:t>многообразие – </a:t>
            </a:r>
            <a:r>
              <a:rPr lang="en-US" sz="2000" dirty="0" err="1"/>
              <a:t>turli-tumanlik</a:t>
            </a:r>
            <a:r>
              <a:rPr lang="en-US" sz="2000" dirty="0"/>
              <a:t> </a:t>
            </a:r>
            <a:endParaRPr lang="ru-RU" sz="2000" dirty="0" smtClean="0"/>
          </a:p>
          <a:p>
            <a:pPr algn="l"/>
            <a:r>
              <a:rPr lang="ru-RU" sz="2000" dirty="0" smtClean="0"/>
              <a:t>представитель </a:t>
            </a:r>
            <a:r>
              <a:rPr lang="ru-RU" sz="2000" dirty="0"/>
              <a:t>– </a:t>
            </a:r>
            <a:r>
              <a:rPr lang="en-US" sz="2000" dirty="0" err="1"/>
              <a:t>namuna</a:t>
            </a:r>
            <a:r>
              <a:rPr lang="en-US" sz="2000" dirty="0"/>
              <a:t>, </a:t>
            </a:r>
            <a:r>
              <a:rPr lang="en-US" sz="2000" dirty="0" err="1"/>
              <a:t>nusxa</a:t>
            </a:r>
            <a:endParaRPr lang="en-US" sz="2000" dirty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190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102424"/>
            <a:ext cx="4334747" cy="315471"/>
          </a:xfrm>
        </p:spPr>
        <p:txBody>
          <a:bodyPr/>
          <a:lstStyle/>
          <a:p>
            <a:r>
              <a:rPr lang="ru-RU" dirty="0" err="1" smtClean="0"/>
              <a:t>Гиссарский</a:t>
            </a:r>
            <a:r>
              <a:rPr lang="ru-RU" dirty="0" smtClean="0"/>
              <a:t> заповедник</a:t>
            </a:r>
            <a:endParaRPr lang="ru-RU" dirty="0"/>
          </a:p>
        </p:txBody>
      </p:sp>
      <p:pic>
        <p:nvPicPr>
          <p:cNvPr id="6146" name="Picture 2" descr="Гиссарский горно-арчевый государственный заповедник | Centralasia Adventur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4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30 лет Гиссарскому заповеднику (Версия для печати) | mg.uz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31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102424"/>
            <a:ext cx="4334747" cy="315471"/>
          </a:xfrm>
        </p:spPr>
        <p:txBody>
          <a:bodyPr/>
          <a:lstStyle/>
          <a:p>
            <a:r>
              <a:rPr lang="ru-RU" dirty="0" smtClean="0"/>
              <a:t>Гора Хазрет Султан</a:t>
            </a:r>
            <a:endParaRPr lang="ru-RU" dirty="0"/>
          </a:p>
        </p:txBody>
      </p:sp>
      <p:pic>
        <p:nvPicPr>
          <p:cNvPr id="7170" name="Picture 2" descr="Самая высокая вершина Узбекистана — Письма о Ташкент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63" y="746315"/>
            <a:ext cx="2721937" cy="212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Дневник экспедиции на высшую точку Узбекистана / Люди и Горы. Очерки /  Mountain.RU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4" y="746315"/>
            <a:ext cx="2657475" cy="212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79162" y="860425"/>
            <a:ext cx="856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4643м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3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8900" y="102424"/>
            <a:ext cx="4106147" cy="315471"/>
          </a:xfrm>
        </p:spPr>
        <p:txBody>
          <a:bodyPr/>
          <a:lstStyle/>
          <a:p>
            <a:r>
              <a:rPr lang="ru-RU" dirty="0" smtClean="0"/>
              <a:t>Пещера Амира Тимура</a:t>
            </a:r>
            <a:endParaRPr lang="ru-RU" dirty="0"/>
          </a:p>
        </p:txBody>
      </p:sp>
      <p:pic>
        <p:nvPicPr>
          <p:cNvPr id="8194" name="Picture 2" descr="Куда ведут легенды - экспедиция к пещере Амира Темур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741830"/>
            <a:ext cx="2508250" cy="214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8" descr="Пещера Амира-Темура находится в урочище... - Таинственный Узбекистан |  Facebook"/>
          <p:cNvSpPr>
            <a:spLocks noGrp="1" noChangeAspect="1" noChangeArrowheads="1"/>
          </p:cNvSpPr>
          <p:nvPr>
            <p:ph sz="half" idx="3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Пещера Амира-Темура находится в урочище... - Таинственный Узбекистан | 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4" name="Picture 12" descr="Куда ведут легенды - экспедиция к пещере Амира Темур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548" y="741830"/>
            <a:ext cx="2641800" cy="214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29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102424"/>
            <a:ext cx="4791947" cy="315471"/>
          </a:xfrm>
        </p:spPr>
        <p:txBody>
          <a:bodyPr/>
          <a:lstStyle/>
          <a:p>
            <a:r>
              <a:rPr lang="ru-RU" dirty="0" smtClean="0"/>
              <a:t>Кызылкумский заповедник</a:t>
            </a:r>
            <a:endParaRPr lang="ru-RU" dirty="0"/>
          </a:p>
        </p:txBody>
      </p:sp>
      <p:pic>
        <p:nvPicPr>
          <p:cNvPr id="9218" name="Picture 2" descr="Кызылкумский заповедник | Uzbekistan Travel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67299"/>
            <a:ext cx="2508250" cy="2099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Кызылкумский заповедник - Кызылкумский заповедник - Мой Город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67298"/>
            <a:ext cx="2508250" cy="2099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3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err="1" smtClean="0"/>
              <a:t>Зарафшанский</a:t>
            </a:r>
            <a:r>
              <a:rPr lang="ru-RU" dirty="0" smtClean="0"/>
              <a:t> заповедник</a:t>
            </a:r>
            <a:endParaRPr lang="ru-RU" dirty="0"/>
          </a:p>
        </p:txBody>
      </p:sp>
      <p:pic>
        <p:nvPicPr>
          <p:cNvPr id="10242" name="Picture 2" descr="Зарафшанский долинно-тугайный государственный заповедник | Centralasia  Adventur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876300"/>
            <a:ext cx="2508250" cy="192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Природа Узбекистана, фауна и флора, заповедники и национальные парки,  краская книг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207" y="876300"/>
            <a:ext cx="2275840" cy="192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Зарафшанский заповедник - работа полным ходом! / GEF Small Grants  Programme, Программа малых грантов в Узбекиста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Зарафшанский заповедник - работа полным ходом! / GEF Small Grants  Programme, Программа малых грантов в Узбекистан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0" name="Picture 10" descr="Birds.uz — Птицы Узбекистан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876300"/>
            <a:ext cx="2544712" cy="1908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61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8900" y="102424"/>
            <a:ext cx="4106147" cy="315471"/>
          </a:xfrm>
        </p:spPr>
        <p:txBody>
          <a:bodyPr/>
          <a:lstStyle/>
          <a:p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89" y="746315"/>
            <a:ext cx="5176757" cy="2339102"/>
          </a:xfrm>
        </p:spPr>
        <p:txBody>
          <a:bodyPr/>
          <a:lstStyle/>
          <a:p>
            <a:pPr algn="l"/>
            <a:r>
              <a:rPr lang="ru-RU" sz="2000" dirty="0"/>
              <a:t>Чем уникален </a:t>
            </a:r>
            <a:r>
              <a:rPr lang="ru-RU" sz="2000" dirty="0" err="1"/>
              <a:t>Гиссарский</a:t>
            </a:r>
            <a:r>
              <a:rPr lang="ru-RU" sz="2000" dirty="0"/>
              <a:t> государственный </a:t>
            </a:r>
            <a:r>
              <a:rPr lang="ru-RU" sz="2000" dirty="0" smtClean="0"/>
              <a:t>заповедник?</a:t>
            </a:r>
            <a:endParaRPr lang="ru-RU" sz="2000" dirty="0"/>
          </a:p>
          <a:p>
            <a:pPr algn="l"/>
            <a:r>
              <a:rPr lang="ru-RU" sz="2000" dirty="0" smtClean="0"/>
              <a:t>Чем </a:t>
            </a:r>
            <a:r>
              <a:rPr lang="ru-RU" sz="2000" dirty="0"/>
              <a:t>привлекателен этот заповедник для </a:t>
            </a:r>
            <a:r>
              <a:rPr lang="ru-RU" sz="2000" dirty="0" smtClean="0"/>
              <a:t>туристов?</a:t>
            </a:r>
            <a:endParaRPr lang="ru-RU" sz="2000" dirty="0"/>
          </a:p>
          <a:p>
            <a:pPr algn="l"/>
            <a:r>
              <a:rPr lang="ru-RU" sz="2000" dirty="0" smtClean="0"/>
              <a:t>В </a:t>
            </a:r>
            <a:r>
              <a:rPr lang="ru-RU" sz="2000" dirty="0"/>
              <a:t>каком заповеднике учёные смогли восстановить популяцию </a:t>
            </a:r>
          </a:p>
          <a:p>
            <a:pPr algn="l"/>
            <a:r>
              <a:rPr lang="ru-RU" sz="2000" dirty="0" smtClean="0"/>
              <a:t>бухарского </a:t>
            </a:r>
            <a:r>
              <a:rPr lang="ru-RU" sz="2000" dirty="0"/>
              <a:t>оленя?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240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Заповедники Самарканда - на карте, путеводитель и фотографии с названием и  описанием популярны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5562600" cy="255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708025"/>
            <a:ext cx="5249148" cy="553998"/>
          </a:xfrm>
        </p:spPr>
        <p:txBody>
          <a:bodyPr/>
          <a:lstStyle/>
          <a:p>
            <a:pPr algn="ctr"/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Упражнения 7,8,9. стр.43</a:t>
            </a:r>
          </a:p>
          <a:p>
            <a:pPr algn="ctr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12301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6500" y="102424"/>
            <a:ext cx="4258547" cy="315471"/>
          </a:xfrm>
        </p:spPr>
        <p:txBody>
          <a:bodyPr/>
          <a:lstStyle/>
          <a:p>
            <a:r>
              <a:rPr lang="ru-RU" dirty="0" smtClean="0"/>
              <a:t>Имя прилагательное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631825"/>
            <a:ext cx="4982221" cy="1107996"/>
          </a:xfrm>
        </p:spPr>
        <p:txBody>
          <a:bodyPr/>
          <a:lstStyle/>
          <a:p>
            <a:r>
              <a:rPr lang="ru-RU" sz="1800" dirty="0" smtClean="0"/>
              <a:t>Самостоятельная часть </a:t>
            </a:r>
            <a:r>
              <a:rPr lang="ru-RU" sz="1800" dirty="0"/>
              <a:t>речи, обозначающая </a:t>
            </a:r>
            <a:r>
              <a:rPr lang="ru-RU" sz="1800" dirty="0" smtClean="0"/>
              <a:t>признак, качество</a:t>
            </a:r>
            <a:r>
              <a:rPr lang="ru-RU" sz="1800" dirty="0"/>
              <a:t>, свойство или принадлежность предмета и изменяющаяся по падежам, числам и родам.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39900" y="1742224"/>
            <a:ext cx="25049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какой? чей? 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2100" y="2155825"/>
            <a:ext cx="533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ывают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качественные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asliy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относительные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и притяжательные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egalik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22529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Добавьте </a:t>
            </a:r>
            <a:r>
              <a:rPr lang="ru-RU" dirty="0" err="1" smtClean="0"/>
              <a:t>прлагательные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6"/>
            <a:ext cx="2743200" cy="1723549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Земля (какая?)    </a:t>
            </a:r>
          </a:p>
          <a:p>
            <a:r>
              <a:rPr lang="ru-RU" sz="2800" dirty="0">
                <a:solidFill>
                  <a:schemeClr val="tx1"/>
                </a:solidFill>
              </a:rPr>
              <a:t>к</a:t>
            </a:r>
            <a:r>
              <a:rPr lang="ru-RU" sz="2800" dirty="0" smtClean="0">
                <a:solidFill>
                  <a:schemeClr val="tx1"/>
                </a:solidFill>
              </a:rPr>
              <a:t>осмос (какой?)</a:t>
            </a:r>
          </a:p>
          <a:p>
            <a:r>
              <a:rPr lang="ru-RU" sz="2800" dirty="0">
                <a:solidFill>
                  <a:schemeClr val="tx1"/>
                </a:solidFill>
              </a:rPr>
              <a:t>н</a:t>
            </a:r>
            <a:r>
              <a:rPr lang="ru-RU" sz="2800" dirty="0" smtClean="0">
                <a:solidFill>
                  <a:schemeClr val="tx1"/>
                </a:solidFill>
              </a:rPr>
              <a:t>ебо (какое?)</a:t>
            </a:r>
          </a:p>
          <a:p>
            <a:r>
              <a:rPr lang="ru-RU" sz="2800" dirty="0">
                <a:solidFill>
                  <a:schemeClr val="tx1"/>
                </a:solidFill>
              </a:rPr>
              <a:t>л</a:t>
            </a:r>
            <a:r>
              <a:rPr lang="ru-RU" sz="2800" dirty="0" smtClean="0">
                <a:solidFill>
                  <a:schemeClr val="tx1"/>
                </a:solidFill>
              </a:rPr>
              <a:t>юди (какие?)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7170" name="Picture 2" descr="Гиф анимация Вращение земли в космос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08025"/>
            <a:ext cx="2176462" cy="217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29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Файл:Hg49 1.JPG — Гипермаркет знан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1" y="631825"/>
            <a:ext cx="54864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054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Качественные прилагательные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5900" y="631825"/>
            <a:ext cx="5410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могут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быть в полной (красивый, красивая, красивое, красивые) и краткой форме (красив, красива, красиво, красивы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Имена прилагательные в полной форме изменяются по родам, числам и падежам,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предложении являются определениями. </a:t>
            </a:r>
          </a:p>
        </p:txBody>
      </p:sp>
    </p:spTree>
    <p:extLst>
      <p:ext uri="{BB962C8B-B14F-4D97-AF65-F5344CB8AC3E}">
        <p14:creationId xmlns:p14="http://schemas.microsoft.com/office/powerpoint/2010/main" val="189764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AutoShape 2" descr="Имя прилагательное как часть речи в русском язык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Имя прилагательное как часть речи в русском язык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-65" r="1797" b="3096"/>
          <a:stretch/>
        </p:blipFill>
        <p:spPr>
          <a:xfrm>
            <a:off x="155576" y="574780"/>
            <a:ext cx="5473752" cy="2524597"/>
          </a:xfrm>
          <a:prstGeom prst="rect">
            <a:avLst/>
          </a:prstGeom>
        </p:spPr>
      </p:pic>
      <p:pic>
        <p:nvPicPr>
          <p:cNvPr id="2054" name="Picture 6" descr="Смайлики картинки гиф анимации: Школа и учеба скачать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511" y="2232026"/>
            <a:ext cx="720526" cy="97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43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35100" y="98425"/>
            <a:ext cx="3636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Признаки предмета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44594" y="432093"/>
            <a:ext cx="3727281" cy="223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52" dirty="0" smtClean="0"/>
              <a:t> </a:t>
            </a:r>
            <a:endParaRPr lang="ru-RU" sz="852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37" y="1142026"/>
            <a:ext cx="1628963" cy="1478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800" y="1136833"/>
            <a:ext cx="1371600" cy="1483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39900" y="542457"/>
            <a:ext cx="28829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</a:t>
            </a:r>
          </a:p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Чёрный,</a:t>
            </a:r>
            <a:r>
              <a:rPr lang="ru-RU" sz="24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коричневый, </a:t>
            </a:r>
            <a:r>
              <a:rPr lang="ru-RU" sz="24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фиолетовый, </a:t>
            </a:r>
            <a:r>
              <a:rPr 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красный, </a:t>
            </a:r>
            <a:r>
              <a:rPr lang="ru-RU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синий, </a:t>
            </a:r>
            <a:r>
              <a:rPr lang="ru-RU" sz="24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зелёный</a:t>
            </a:r>
          </a:p>
          <a:p>
            <a:pPr algn="ctr"/>
            <a:endParaRPr lang="ru-RU" sz="2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72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размер, качество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46802"/>
            <a:ext cx="2590800" cy="2459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93198" y="680558"/>
            <a:ext cx="307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Маленький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69250" y="2729768"/>
            <a:ext cx="1221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Большой </a:t>
            </a:r>
          </a:p>
        </p:txBody>
      </p:sp>
      <p:pic>
        <p:nvPicPr>
          <p:cNvPr id="4102" name="Picture 6" descr="ᐈ Мяч старый футбольный фотографии, картинки старый футбольный мяч |  скачать на Depositphotos®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689432"/>
            <a:ext cx="1907790" cy="187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468898" y="683536"/>
            <a:ext cx="1174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Старый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51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1163</TotalTime>
  <Words>875</Words>
  <Application>Microsoft Office PowerPoint</Application>
  <PresentationFormat>Произвольный</PresentationFormat>
  <Paragraphs>102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Русский язык </vt:lpstr>
      <vt:lpstr>Сегодня на уроке мы</vt:lpstr>
      <vt:lpstr>Имя прилагательное</vt:lpstr>
      <vt:lpstr>Добавьте прлагательные</vt:lpstr>
      <vt:lpstr>Презентация PowerPoint</vt:lpstr>
      <vt:lpstr>Качественные прилагательные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Качественные  прилагательные</vt:lpstr>
      <vt:lpstr>Презентация PowerPoint</vt:lpstr>
      <vt:lpstr>Презентация PowerPoint</vt:lpstr>
      <vt:lpstr>Упражнение 1</vt:lpstr>
      <vt:lpstr>Упражнение 2</vt:lpstr>
      <vt:lpstr>Проверим</vt:lpstr>
      <vt:lpstr>Упражнение 3</vt:lpstr>
      <vt:lpstr>Упражнение 3</vt:lpstr>
      <vt:lpstr>Упражнение 4</vt:lpstr>
      <vt:lpstr>Заповедники Узбекистана</vt:lpstr>
      <vt:lpstr>Словарная работа</vt:lpstr>
      <vt:lpstr>Гиссарский заповедник</vt:lpstr>
      <vt:lpstr>Гора Хазрет Султан</vt:lpstr>
      <vt:lpstr>Пещера Амира Тимура</vt:lpstr>
      <vt:lpstr>Кызылкумский заповедник</vt:lpstr>
      <vt:lpstr>Зарафшанский заповедник</vt:lpstr>
      <vt:lpstr>Ответьте на вопросы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Учетная запись Майкрософт</cp:lastModifiedBy>
  <cp:revision>89</cp:revision>
  <dcterms:created xsi:type="dcterms:W3CDTF">2020-04-13T08:06:06Z</dcterms:created>
  <dcterms:modified xsi:type="dcterms:W3CDTF">2020-11-17T05:28:39Z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