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61" r:id="rId3"/>
    <p:sldId id="315" r:id="rId4"/>
    <p:sldId id="332" r:id="rId5"/>
    <p:sldId id="342" r:id="rId6"/>
    <p:sldId id="295" r:id="rId7"/>
    <p:sldId id="341" r:id="rId8"/>
    <p:sldId id="345" r:id="rId9"/>
    <p:sldId id="346" r:id="rId10"/>
    <p:sldId id="347" r:id="rId11"/>
    <p:sldId id="349" r:id="rId12"/>
    <p:sldId id="348" r:id="rId13"/>
    <p:sldId id="344" r:id="rId14"/>
    <p:sldId id="343" r:id="rId15"/>
    <p:sldId id="334" r:id="rId16"/>
    <p:sldId id="340" r:id="rId17"/>
    <p:sldId id="350" r:id="rId18"/>
    <p:sldId id="351" r:id="rId19"/>
    <p:sldId id="352" r:id="rId20"/>
    <p:sldId id="353" r:id="rId21"/>
    <p:sldId id="325" r:id="rId22"/>
    <p:sldId id="354" r:id="rId23"/>
    <p:sldId id="355" r:id="rId24"/>
    <p:sldId id="358" r:id="rId25"/>
    <p:sldId id="356" r:id="rId26"/>
    <p:sldId id="359" r:id="rId27"/>
    <p:sldId id="360" r:id="rId28"/>
    <p:sldId id="357" r:id="rId29"/>
    <p:sldId id="296" r:id="rId3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625055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Русский язык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94587" y="1105523"/>
            <a:ext cx="4953350" cy="17504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uz-Cyrl-UZ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Имя прилагательное. Качественные прилагательные.</a:t>
            </a:r>
          </a:p>
          <a:p>
            <a:pPr marL="18415" algn="ctr">
              <a:spcBef>
                <a:spcPts val="110"/>
              </a:spcBef>
            </a:pPr>
            <a:endParaRPr lang="ru-RU"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45" y="1162391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945" y="210508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78299" y="228108"/>
            <a:ext cx="1136475" cy="603885"/>
            <a:chOff x="4178299" y="228108"/>
            <a:chExt cx="1136475" cy="603885"/>
          </a:xfrm>
        </p:grpSpPr>
        <p:sp>
          <p:nvSpPr>
            <p:cNvPr id="28" name="object 28"/>
            <p:cNvSpPr/>
            <p:nvPr/>
          </p:nvSpPr>
          <p:spPr>
            <a:xfrm>
              <a:off x="4178299" y="249025"/>
              <a:ext cx="1136475" cy="56443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178299" y="228108"/>
              <a:ext cx="1127586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19909" y="331933"/>
            <a:ext cx="13219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AutoShape 2" descr="ИМЯ СУЩЕСТВИТЕЛЬНОЕ - это... в русском язы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4" descr="ИМЯ СУЩЕСТВИТЕЛЬНОЕ - это... в русском язы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16100" y="0"/>
            <a:ext cx="1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</a:p>
        </p:txBody>
      </p:sp>
      <p:sp>
        <p:nvSpPr>
          <p:cNvPr id="5" name="AutoShape 4" descr="https://fsd.kopilkaurokov.ru/up/html/2020/03/15/k_5e6e8ab75aa33/542931_3.jpeg"/>
          <p:cNvSpPr>
            <a:spLocks noChangeAspect="1" noChangeArrowheads="1"/>
          </p:cNvSpPr>
          <p:nvPr/>
        </p:nvSpPr>
        <p:spPr bwMode="auto">
          <a:xfrm>
            <a:off x="793276" y="-68352"/>
            <a:ext cx="144216" cy="1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3265" tIns="21632" rIns="43265" bIns="21632" numCol="1" anchor="t" anchorCtr="0" compatLnSpc="1">
            <a:prstTxWarp prst="textNoShape">
              <a:avLst/>
            </a:prstTxWarp>
          </a:bodyPr>
          <a:lstStyle/>
          <a:p>
            <a:endParaRPr lang="ru-RU" sz="852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120" y="-69726"/>
            <a:ext cx="192196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700" y="490259"/>
            <a:ext cx="56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Овальный, квадратный, круглый,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треугольный, прямоугольный</a:t>
            </a:r>
          </a:p>
        </p:txBody>
      </p:sp>
    </p:spTree>
    <p:extLst>
      <p:ext uri="{BB962C8B-B14F-4D97-AF65-F5344CB8AC3E}">
        <p14:creationId xmlns:p14="http://schemas.microsoft.com/office/powerpoint/2010/main" val="6375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958" y="14822"/>
            <a:ext cx="504613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прилагательные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согласуются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3" b="1" dirty="0">
                <a:solidFill>
                  <a:srgbClr val="C00000"/>
                </a:solidFill>
              </a:rPr>
              <a:t>именами существительными</a:t>
            </a:r>
          </a:p>
          <a:p>
            <a:pPr algn="ctr"/>
            <a:r>
              <a:rPr lang="ru-RU" sz="1703" b="1" dirty="0">
                <a:solidFill>
                  <a:srgbClr val="C00000"/>
                </a:solidFill>
              </a:rPr>
              <a:t>в роде, числе, падеже.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4" y="1364791"/>
            <a:ext cx="1362818" cy="10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48" y="1274262"/>
            <a:ext cx="1414796" cy="10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31" y="1337687"/>
            <a:ext cx="1103303" cy="8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79" y="2430985"/>
            <a:ext cx="1019074" cy="68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52" y="2266695"/>
            <a:ext cx="1267884" cy="84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6" y="1371176"/>
            <a:ext cx="1066001" cy="79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907" y="1047209"/>
            <a:ext cx="795411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>
                <a:solidFill>
                  <a:srgbClr val="7030A0"/>
                </a:solidFill>
              </a:rPr>
              <a:t>Сочн</a:t>
            </a:r>
            <a:r>
              <a:rPr lang="ru-RU" sz="1514" dirty="0">
                <a:solidFill>
                  <a:srgbClr val="FF0000"/>
                </a:solidFill>
              </a:rPr>
              <a:t>ая</a:t>
            </a:r>
            <a:r>
              <a:rPr lang="ru-RU" sz="852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277" y="1059862"/>
            <a:ext cx="930063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>
                <a:solidFill>
                  <a:srgbClr val="7030A0"/>
                </a:solidFill>
              </a:rPr>
              <a:t>Красн</a:t>
            </a:r>
            <a:r>
              <a:rPr lang="ru-RU" sz="1514" dirty="0">
                <a:solidFill>
                  <a:srgbClr val="FF0000"/>
                </a:solidFill>
              </a:rPr>
              <a:t>ый</a:t>
            </a:r>
            <a:r>
              <a:rPr lang="ru-RU" sz="852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9102" y="1025832"/>
            <a:ext cx="876394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>
                <a:solidFill>
                  <a:srgbClr val="7030A0"/>
                </a:solidFill>
              </a:rPr>
              <a:t>Вкусн</a:t>
            </a:r>
            <a:r>
              <a:rPr lang="ru-RU" sz="1514" dirty="0">
                <a:solidFill>
                  <a:srgbClr val="FF0000"/>
                </a:solidFill>
              </a:rPr>
              <a:t>ое</a:t>
            </a:r>
            <a:r>
              <a:rPr lang="ru-RU" sz="852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6567" y="2149782"/>
            <a:ext cx="782587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 smtClean="0">
                <a:solidFill>
                  <a:srgbClr val="7030A0"/>
                </a:solidFill>
              </a:rPr>
              <a:t>кисл</a:t>
            </a:r>
            <a:r>
              <a:rPr lang="ru-RU" sz="1514" dirty="0" smtClean="0">
                <a:solidFill>
                  <a:srgbClr val="FF0000"/>
                </a:solidFill>
              </a:rPr>
              <a:t>ое</a:t>
            </a:r>
            <a:r>
              <a:rPr lang="ru-RU" sz="852" dirty="0" smtClean="0"/>
              <a:t> </a:t>
            </a:r>
            <a:endParaRPr lang="ru-RU" sz="852" dirty="0"/>
          </a:p>
        </p:txBody>
      </p:sp>
      <p:sp>
        <p:nvSpPr>
          <p:cNvPr id="9" name="TextBox 8"/>
          <p:cNvSpPr txBox="1"/>
          <p:nvPr/>
        </p:nvSpPr>
        <p:spPr>
          <a:xfrm>
            <a:off x="2775014" y="2040085"/>
            <a:ext cx="912622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>
                <a:solidFill>
                  <a:srgbClr val="7030A0"/>
                </a:solidFill>
              </a:rPr>
              <a:t>Крупн</a:t>
            </a:r>
            <a:r>
              <a:rPr lang="ru-RU" sz="1514" dirty="0">
                <a:solidFill>
                  <a:srgbClr val="FF0000"/>
                </a:solidFill>
              </a:rPr>
              <a:t>ая</a:t>
            </a:r>
            <a:r>
              <a:rPr lang="ru-RU" sz="1514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0675" y="1036316"/>
            <a:ext cx="865943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>
                <a:solidFill>
                  <a:srgbClr val="7030A0"/>
                </a:solidFill>
              </a:rPr>
              <a:t>Мелк</a:t>
            </a:r>
            <a:r>
              <a:rPr lang="ru-RU" sz="1514" dirty="0">
                <a:solidFill>
                  <a:srgbClr val="FF0000"/>
                </a:solidFill>
              </a:rPr>
              <a:t>ий</a:t>
            </a:r>
            <a:r>
              <a:rPr lang="ru-RU" sz="852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3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02424"/>
            <a:ext cx="5181600" cy="369332"/>
          </a:xfrm>
        </p:spPr>
        <p:txBody>
          <a:bodyPr/>
          <a:lstStyle/>
          <a:p>
            <a:r>
              <a:rPr lang="ru-RU" sz="2400" dirty="0"/>
              <a:t>Качественные </a:t>
            </a:r>
            <a:r>
              <a:rPr lang="ru-RU" sz="2400" dirty="0" smtClean="0"/>
              <a:t> </a:t>
            </a:r>
            <a:r>
              <a:rPr lang="ru-RU" sz="2400" dirty="0"/>
              <a:t>прилагательные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549900" cy="2646878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 –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это слова, обозначающие признаки предметов, которые могут проявляться в </a:t>
            </a:r>
            <a:r>
              <a:rPr lang="ru-RU" sz="1600" dirty="0">
                <a:solidFill>
                  <a:srgbClr val="FF0000"/>
                </a:solidFill>
              </a:rPr>
              <a:t>большей или меньшей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степени. Качественные прилагательные обладают следующими признаками: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Сочетаются с наречиями </a:t>
            </a:r>
            <a:r>
              <a:rPr lang="ru-RU" sz="1600" i="1" dirty="0">
                <a:solidFill>
                  <a:srgbClr val="FF0000"/>
                </a:solidFill>
              </a:rPr>
              <a:t>очень, слишком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600" b="1" i="1" dirty="0">
                <a:solidFill>
                  <a:srgbClr val="FF0000"/>
                </a:solidFill>
              </a:rPr>
              <a:t>очень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 сладкий,  </a:t>
            </a:r>
            <a:r>
              <a:rPr lang="ru-RU" sz="1600" b="1" i="1" dirty="0">
                <a:solidFill>
                  <a:srgbClr val="FF0000"/>
                </a:solidFill>
              </a:rPr>
              <a:t>слишком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 большой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Имеют </a:t>
            </a:r>
            <a:r>
              <a:rPr lang="ru-RU" sz="1600" dirty="0">
                <a:solidFill>
                  <a:srgbClr val="FF0000"/>
                </a:solidFill>
              </a:rPr>
              <a:t>антонимы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быстрый – медленный, красивый – страшный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Большинство антонимов можно образовать с помощью </a:t>
            </a:r>
            <a:r>
              <a:rPr lang="ru-RU" sz="1600" dirty="0">
                <a:solidFill>
                  <a:srgbClr val="FF0000"/>
                </a:solidFill>
              </a:rPr>
              <a:t>приставки </a:t>
            </a:r>
            <a:r>
              <a:rPr lang="ru-RU" sz="1600" i="1" dirty="0">
                <a:solidFill>
                  <a:srgbClr val="FF0000"/>
                </a:solidFill>
              </a:rPr>
              <a:t>не-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 вкусный - невкусный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6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631825"/>
            <a:ext cx="5486401" cy="23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555625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Богатый и разнообразный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растительный мир Узбекистана радует всех. Прилагательные в краткой форме не изменяются по падежам,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входят в составное именное сказуемое и согласуются с подлежащим в роде и числе.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Растительный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мир Узбекистана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богат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разнообразен</a:t>
            </a:r>
            <a:r>
              <a:rPr lang="ru-RU" i="1" u="sng" dirty="0"/>
              <a:t>.</a:t>
            </a:r>
            <a:r>
              <a:rPr lang="ru-RU" i="1" dirty="0"/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25900" y="2613025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0752" y="2912655"/>
            <a:ext cx="1515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10200" cy="2554545"/>
          </a:xfrm>
        </p:spPr>
        <p:txBody>
          <a:bodyPr/>
          <a:lstStyle/>
          <a:p>
            <a:r>
              <a:rPr lang="ru-RU" b="1" dirty="0" smtClean="0"/>
              <a:t>От </a:t>
            </a:r>
            <a:r>
              <a:rPr lang="ru-RU" b="1" dirty="0"/>
              <a:t>данных прилагательных образуйте краткую форму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sz="1400" i="1" dirty="0">
                <a:solidFill>
                  <a:schemeClr val="tx1"/>
                </a:solidFill>
              </a:rPr>
              <a:t>Богатый – богат</a:t>
            </a:r>
            <a:r>
              <a:rPr lang="ru-RU" sz="1400" dirty="0">
                <a:solidFill>
                  <a:schemeClr val="tx1"/>
                </a:solidFill>
              </a:rPr>
              <a:t>, красивый, справедливый, вежливый, трусливый, пустой, смелый, горячий, великий, свежий.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</a:rPr>
              <a:t>Лёгкий </a:t>
            </a:r>
            <a:r>
              <a:rPr lang="ru-RU" sz="1400" i="1" dirty="0">
                <a:solidFill>
                  <a:schemeClr val="tx1"/>
                </a:solidFill>
              </a:rPr>
              <a:t>– лёгок (легка); </a:t>
            </a:r>
            <a:r>
              <a:rPr lang="ru-RU" sz="1400" dirty="0">
                <a:solidFill>
                  <a:schemeClr val="tx1"/>
                </a:solidFill>
              </a:rPr>
              <a:t>близкий, крепкий, низкий, тонкий, сладкий, звонкий, гладкий, горький, мягкий, стойкий, бойкий, ловкий.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</a:rPr>
              <a:t>Полный </a:t>
            </a:r>
            <a:r>
              <a:rPr lang="ru-RU" sz="1400" i="1" dirty="0">
                <a:solidFill>
                  <a:schemeClr val="tx1"/>
                </a:solidFill>
              </a:rPr>
              <a:t>– полон (полна), </a:t>
            </a:r>
            <a:r>
              <a:rPr lang="ru-RU" sz="1400" dirty="0">
                <a:solidFill>
                  <a:schemeClr val="tx1"/>
                </a:solidFill>
              </a:rPr>
              <a:t>смешной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i="1" dirty="0" smtClean="0">
                <a:solidFill>
                  <a:schemeClr val="tx1"/>
                </a:solidFill>
              </a:rPr>
              <a:t>Хитрый </a:t>
            </a:r>
            <a:r>
              <a:rPr lang="ru-RU" sz="1400" i="1" dirty="0">
                <a:solidFill>
                  <a:schemeClr val="tx1"/>
                </a:solidFill>
              </a:rPr>
              <a:t>– хитёр (хитра)</a:t>
            </a:r>
            <a:r>
              <a:rPr lang="ru-RU" sz="1400" dirty="0">
                <a:solidFill>
                  <a:schemeClr val="tx1"/>
                </a:solidFill>
              </a:rPr>
              <a:t>, острый, умный, сильный.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С</a:t>
            </a:r>
            <a:r>
              <a:rPr lang="ru-RU" sz="1400" i="1" dirty="0" smtClean="0">
                <a:solidFill>
                  <a:schemeClr val="tx1"/>
                </a:solidFill>
              </a:rPr>
              <a:t>вободный </a:t>
            </a:r>
            <a:r>
              <a:rPr lang="ru-RU" sz="1400" i="1" dirty="0">
                <a:solidFill>
                  <a:schemeClr val="tx1"/>
                </a:solidFill>
              </a:rPr>
              <a:t>– свободен</a:t>
            </a:r>
            <a:r>
              <a:rPr lang="ru-RU" sz="1400" dirty="0">
                <a:solidFill>
                  <a:schemeClr val="tx1"/>
                </a:solidFill>
              </a:rPr>
              <a:t>, голодный, бедный, жадный, ясный, страшный, нужный, сложный, опасный, грязный, вредный, равнодушный, откровенный, современный, одарённый, ответственный. </a:t>
            </a:r>
          </a:p>
        </p:txBody>
      </p:sp>
      <p:sp>
        <p:nvSpPr>
          <p:cNvPr id="5" name="AutoShape 2" descr="Имя прилагательное как часть речи в русском язы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225" y="784225"/>
            <a:ext cx="5325348" cy="2031325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Восстановите пословицы и афоризм, употребив прилагательные в краткой форме.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Образец</a:t>
            </a:r>
            <a:r>
              <a:rPr lang="ru-RU" dirty="0">
                <a:solidFill>
                  <a:schemeClr val="tx1"/>
                </a:solidFill>
              </a:rPr>
              <a:t>: (Близкий) локоть, да не укусишь. – Близок локоть, да не укусишь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. Волки (сытый) и овцы (целый). 2. (Дорогая) ложка к обеду. 3. Запретный плод (сладкий). 4. Руки (короткий) – не достанешь. 5. (Святой) место (пустой) не бывает. 6. (Хорошая) Маша, да не наша. 7. (Умный) ты или (глупый), (великий) или (малый) не знаем мы, пока ты слова не сказал. (Саади) </a:t>
            </a:r>
          </a:p>
        </p:txBody>
      </p:sp>
    </p:spTree>
    <p:extLst>
      <p:ext uri="{BB962C8B-B14F-4D97-AF65-F5344CB8AC3E}">
        <p14:creationId xmlns:p14="http://schemas.microsoft.com/office/powerpoint/2010/main" val="33910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187" y="708025"/>
            <a:ext cx="5249147" cy="184665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Образец</a:t>
            </a:r>
            <a:r>
              <a:rPr lang="ru-RU" dirty="0">
                <a:solidFill>
                  <a:schemeClr val="tx1"/>
                </a:solidFill>
              </a:rPr>
              <a:t>: (Близкий) локоть, да не укусишь. – Близок локоть, да не укусишь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1.Волки </a:t>
            </a:r>
            <a:r>
              <a:rPr lang="ru-RU" sz="1600" b="1" dirty="0" smtClean="0">
                <a:solidFill>
                  <a:schemeClr val="tx1"/>
                </a:solidFill>
              </a:rPr>
              <a:t>сыты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 овцы </a:t>
            </a:r>
            <a:r>
              <a:rPr lang="ru-RU" sz="1600" b="1" dirty="0" smtClean="0">
                <a:solidFill>
                  <a:schemeClr val="tx1"/>
                </a:solidFill>
              </a:rPr>
              <a:t>целы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2. </a:t>
            </a:r>
            <a:r>
              <a:rPr lang="ru-RU" sz="1600" b="1" dirty="0" smtClean="0">
                <a:solidFill>
                  <a:schemeClr val="tx1"/>
                </a:solidFill>
              </a:rPr>
              <a:t>Дорога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ложка к обеду.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3</a:t>
            </a:r>
            <a:r>
              <a:rPr lang="ru-RU" sz="1600" dirty="0">
                <a:solidFill>
                  <a:schemeClr val="tx1"/>
                </a:solidFill>
              </a:rPr>
              <a:t>. Запретный плод </a:t>
            </a:r>
            <a:r>
              <a:rPr lang="ru-RU" sz="1600" b="1" dirty="0" smtClean="0">
                <a:solidFill>
                  <a:schemeClr val="tx1"/>
                </a:solidFill>
              </a:rPr>
              <a:t>сладок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4. Руки </a:t>
            </a:r>
            <a:r>
              <a:rPr lang="ru-RU" sz="1600" b="1" dirty="0" smtClean="0">
                <a:solidFill>
                  <a:schemeClr val="tx1"/>
                </a:solidFill>
              </a:rPr>
              <a:t>коротки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– не достанешь. 5. </a:t>
            </a:r>
            <a:r>
              <a:rPr lang="ru-RU" sz="1600" b="1" dirty="0" smtClean="0">
                <a:solidFill>
                  <a:schemeClr val="tx1"/>
                </a:solidFill>
              </a:rPr>
              <a:t>Свято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место </a:t>
            </a:r>
            <a:r>
              <a:rPr lang="ru-RU" sz="1600" b="1" dirty="0" smtClean="0">
                <a:solidFill>
                  <a:schemeClr val="tx1"/>
                </a:solidFill>
              </a:rPr>
              <a:t>пусто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не бывает.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6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Хороша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Маша, да не наша.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7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Умён </a:t>
            </a:r>
            <a:r>
              <a:rPr lang="ru-RU" sz="1600" dirty="0">
                <a:solidFill>
                  <a:schemeClr val="tx1"/>
                </a:solidFill>
              </a:rPr>
              <a:t>ты или </a:t>
            </a:r>
            <a:r>
              <a:rPr lang="ru-RU" sz="1600" b="1" dirty="0" smtClean="0">
                <a:solidFill>
                  <a:schemeClr val="tx1"/>
                </a:solidFill>
              </a:rPr>
              <a:t>глуп,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велик</a:t>
            </a:r>
            <a:r>
              <a:rPr lang="ru-RU" sz="1600" dirty="0" smtClean="0">
                <a:solidFill>
                  <a:schemeClr val="tx1"/>
                </a:solidFill>
              </a:rPr>
              <a:t> или </a:t>
            </a:r>
            <a:r>
              <a:rPr lang="ru-RU" sz="1600" b="1" dirty="0" smtClean="0">
                <a:solidFill>
                  <a:schemeClr val="tx1"/>
                </a:solidFill>
              </a:rPr>
              <a:t>мал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не знаем мы, пока ты слова не сказал. (Саади) </a:t>
            </a:r>
          </a:p>
        </p:txBody>
      </p:sp>
    </p:spTree>
    <p:extLst>
      <p:ext uri="{BB962C8B-B14F-4D97-AF65-F5344CB8AC3E}">
        <p14:creationId xmlns:p14="http://schemas.microsoft.com/office/powerpoint/2010/main" val="1100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02424"/>
            <a:ext cx="3877547" cy="315471"/>
          </a:xfrm>
        </p:spPr>
        <p:txBody>
          <a:bodyPr/>
          <a:lstStyle/>
          <a:p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014" y="631825"/>
            <a:ext cx="5049769" cy="240065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Опишите </a:t>
            </a:r>
            <a:r>
              <a:rPr lang="ru-RU" b="1" dirty="0">
                <a:solidFill>
                  <a:schemeClr val="tx1"/>
                </a:solidFill>
              </a:rPr>
              <a:t>качества людей по образцу, заменив краткие формы прилагательных прилагательными в </a:t>
            </a:r>
            <a:r>
              <a:rPr lang="ru-RU" b="1" dirty="0" smtClean="0">
                <a:solidFill>
                  <a:schemeClr val="tx1"/>
                </a:solidFill>
              </a:rPr>
              <a:t>сравнительной </a:t>
            </a:r>
            <a:r>
              <a:rPr lang="ru-RU" b="1" dirty="0">
                <a:solidFill>
                  <a:schemeClr val="tx1"/>
                </a:solidFill>
              </a:rPr>
              <a:t>степени. </a:t>
            </a:r>
            <a:r>
              <a:rPr lang="ru-RU" dirty="0">
                <a:solidFill>
                  <a:schemeClr val="tx1"/>
                </a:solidFill>
              </a:rPr>
              <a:t>Образец: </a:t>
            </a:r>
            <a:r>
              <a:rPr lang="ru-RU" i="1" dirty="0" smtClean="0">
                <a:solidFill>
                  <a:schemeClr val="tx1"/>
                </a:solidFill>
              </a:rPr>
              <a:t>Хитрая, как лиса – хитрее, чем лиса.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Храбр</a:t>
            </a:r>
            <a:r>
              <a:rPr lang="ru-RU" sz="2000" dirty="0">
                <a:solidFill>
                  <a:schemeClr val="tx1"/>
                </a:solidFill>
              </a:rPr>
              <a:t>, как лев. Трудолюбива, как пчела. Труслив, как заяц. Упрям, как осёл. Болтлива, как сорока. Силён, как слон. Здоров, как бык. Зол, как собака. Медлительна, как черепаха. Голоден, как волк. </a:t>
            </a:r>
          </a:p>
        </p:txBody>
      </p:sp>
    </p:spTree>
    <p:extLst>
      <p:ext uri="{BB962C8B-B14F-4D97-AF65-F5344CB8AC3E}">
        <p14:creationId xmlns:p14="http://schemas.microsoft.com/office/powerpoint/2010/main" val="2631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02424"/>
            <a:ext cx="3877547" cy="315471"/>
          </a:xfrm>
        </p:spPr>
        <p:txBody>
          <a:bodyPr/>
          <a:lstStyle/>
          <a:p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191883" cy="2400657"/>
          </a:xfrm>
        </p:spPr>
        <p:txBody>
          <a:bodyPr/>
          <a:lstStyle/>
          <a:p>
            <a:pPr algn="just"/>
            <a:r>
              <a:rPr lang="ru-RU" b="1" dirty="0" smtClean="0"/>
              <a:t>Опишите </a:t>
            </a:r>
            <a:r>
              <a:rPr lang="ru-RU" b="1" dirty="0"/>
              <a:t>качества людей по образцу, заменив краткие формы прилагательных прилагательными в </a:t>
            </a:r>
            <a:r>
              <a:rPr lang="ru-RU" b="1" dirty="0" smtClean="0"/>
              <a:t>сравнительной </a:t>
            </a:r>
            <a:r>
              <a:rPr lang="ru-RU" b="1" dirty="0"/>
              <a:t>степени. </a:t>
            </a:r>
            <a:r>
              <a:rPr lang="ru-RU" dirty="0"/>
              <a:t>Образец: </a:t>
            </a:r>
            <a:r>
              <a:rPr lang="ru-RU" i="1" dirty="0" smtClean="0"/>
              <a:t>Хитрая, как лиса – хитрее, чем лиса. </a:t>
            </a:r>
          </a:p>
          <a:p>
            <a:pPr algn="just"/>
            <a:r>
              <a:rPr lang="ru-RU" sz="2000" dirty="0" smtClean="0"/>
              <a:t>Храбрее, чем </a:t>
            </a:r>
            <a:r>
              <a:rPr lang="ru-RU" sz="2000" dirty="0"/>
              <a:t>лев. </a:t>
            </a:r>
            <a:r>
              <a:rPr lang="ru-RU" sz="2000" dirty="0" smtClean="0"/>
              <a:t>Трудолюбивее, чем </a:t>
            </a:r>
            <a:r>
              <a:rPr lang="ru-RU" sz="2000" dirty="0"/>
              <a:t>пчела. </a:t>
            </a:r>
            <a:r>
              <a:rPr lang="ru-RU" sz="2000" dirty="0" smtClean="0"/>
              <a:t>Трусливее, чем </a:t>
            </a:r>
            <a:r>
              <a:rPr lang="ru-RU" sz="2000" dirty="0"/>
              <a:t>заяц. </a:t>
            </a:r>
            <a:r>
              <a:rPr lang="ru-RU" sz="2000" dirty="0" smtClean="0"/>
              <a:t>Упрямее, чем </a:t>
            </a:r>
            <a:r>
              <a:rPr lang="ru-RU" sz="2000" dirty="0"/>
              <a:t>осёл. </a:t>
            </a:r>
            <a:r>
              <a:rPr lang="ru-RU" sz="2000" dirty="0" smtClean="0"/>
              <a:t>Болтливее, чем </a:t>
            </a:r>
            <a:r>
              <a:rPr lang="ru-RU" sz="2000" dirty="0"/>
              <a:t>сорока. </a:t>
            </a:r>
            <a:r>
              <a:rPr lang="ru-RU" sz="2000" dirty="0" smtClean="0"/>
              <a:t>Сильнее, чем </a:t>
            </a:r>
            <a:r>
              <a:rPr lang="ru-RU" sz="2000" dirty="0"/>
              <a:t>слон. </a:t>
            </a:r>
            <a:r>
              <a:rPr lang="ru-RU" sz="2000" dirty="0" smtClean="0"/>
              <a:t>Здоровее, чем </a:t>
            </a:r>
            <a:r>
              <a:rPr lang="ru-RU" sz="2000" dirty="0"/>
              <a:t>бык. </a:t>
            </a:r>
            <a:r>
              <a:rPr lang="ru-RU" sz="2000" dirty="0" smtClean="0"/>
              <a:t>Злее, чем </a:t>
            </a:r>
            <a:r>
              <a:rPr lang="ru-RU" sz="2000" dirty="0"/>
              <a:t>собака. </a:t>
            </a:r>
            <a:r>
              <a:rPr lang="ru-RU" sz="2000" dirty="0" smtClean="0"/>
              <a:t>Медлительнее, чем </a:t>
            </a:r>
            <a:r>
              <a:rPr lang="ru-RU" sz="2000" dirty="0"/>
              <a:t>черепаха. </a:t>
            </a:r>
            <a:r>
              <a:rPr lang="ru-RU" sz="2000" dirty="0" smtClean="0"/>
              <a:t>Голоднее, чем </a:t>
            </a:r>
            <a:r>
              <a:rPr lang="ru-RU" sz="2000" dirty="0"/>
              <a:t>волк. </a:t>
            </a:r>
          </a:p>
        </p:txBody>
      </p:sp>
    </p:spTree>
    <p:extLst>
      <p:ext uri="{BB962C8B-B14F-4D97-AF65-F5344CB8AC3E}">
        <p14:creationId xmlns:p14="http://schemas.microsoft.com/office/powerpoint/2010/main" val="16292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4"/>
            <a:ext cx="4982221" cy="2215991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Вспомним самостоятельную часть речи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Имя прилагательное.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Разберём качественные прилагательные.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Выполним упражнения на формы прилагательных и степени сравнения имён прилагательных.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Побываем в заповедных зонах Узбекистана.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715000" cy="2339102"/>
          </a:xfrm>
        </p:spPr>
        <p:txBody>
          <a:bodyPr/>
          <a:lstStyle/>
          <a:p>
            <a:r>
              <a:rPr lang="ru-RU" b="1" dirty="0"/>
              <a:t>Восстановите русские пословицы по образцу</a:t>
            </a:r>
            <a:r>
              <a:rPr lang="ru-RU" b="1" dirty="0" smtClean="0"/>
              <a:t>.</a:t>
            </a:r>
          </a:p>
          <a:p>
            <a:r>
              <a:rPr lang="ru-RU" sz="1600" dirty="0" smtClean="0"/>
              <a:t>Образец</a:t>
            </a:r>
            <a:r>
              <a:rPr lang="ru-RU" sz="1600" dirty="0"/>
              <a:t>: Всякая дорога вдвоем (весёлый). – </a:t>
            </a:r>
            <a:r>
              <a:rPr lang="ru-RU" sz="1600" i="1" dirty="0"/>
              <a:t>Всякая дорога вдвоём веселее. </a:t>
            </a:r>
            <a:endParaRPr lang="ru-RU" sz="1600" i="1" dirty="0" smtClean="0"/>
          </a:p>
          <a:p>
            <a:r>
              <a:rPr lang="ru-RU" sz="1800" dirty="0" smtClean="0"/>
              <a:t>Своя </a:t>
            </a:r>
            <a:r>
              <a:rPr lang="ru-RU" sz="1800" dirty="0"/>
              <a:t>рубашка (близкий) к телу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Своя рубашка </a:t>
            </a:r>
            <a:r>
              <a:rPr lang="ru-RU" sz="1800" dirty="0" smtClean="0"/>
              <a:t>ближе </a:t>
            </a:r>
            <a:r>
              <a:rPr lang="ru-RU" sz="1800" dirty="0"/>
              <a:t>к телу.</a:t>
            </a:r>
          </a:p>
          <a:p>
            <a:r>
              <a:rPr lang="ru-RU" sz="1800" dirty="0" smtClean="0"/>
              <a:t>Правда </a:t>
            </a:r>
            <a:r>
              <a:rPr lang="ru-RU" sz="1800" dirty="0"/>
              <a:t>(дорогой) денег. </a:t>
            </a:r>
            <a:endParaRPr lang="ru-RU" sz="1800" dirty="0" smtClean="0"/>
          </a:p>
          <a:p>
            <a:r>
              <a:rPr lang="ru-RU" sz="1800" dirty="0"/>
              <a:t>Правда </a:t>
            </a:r>
            <a:r>
              <a:rPr lang="ru-RU" sz="1800" dirty="0" smtClean="0"/>
              <a:t>дороже </a:t>
            </a:r>
            <a:r>
              <a:rPr lang="ru-RU" sz="1800" dirty="0"/>
              <a:t>денег. </a:t>
            </a:r>
          </a:p>
          <a:p>
            <a:r>
              <a:rPr lang="ru-RU" sz="1800" dirty="0" smtClean="0"/>
              <a:t>Не </a:t>
            </a:r>
            <a:r>
              <a:rPr lang="ru-RU" sz="1800" dirty="0"/>
              <a:t>тот (правый), кто (сильный), а тот, кто (честный). </a:t>
            </a:r>
          </a:p>
          <a:p>
            <a:r>
              <a:rPr lang="ru-RU" sz="1800" dirty="0" smtClean="0"/>
              <a:t>Не тот прав, кто сильнее, а тот, кто честнее.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663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1" y="130675"/>
            <a:ext cx="5109210" cy="3154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 Узбекистана</a:t>
            </a:r>
            <a:endParaRPr lang="ru-RU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ЗАПОВЕДНИКИ УЗБЕКИСТАНА ⋆ Рус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708025"/>
            <a:ext cx="4572000" cy="2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поведники Самарканда - на карте, путеводитель и фотографии с названием и  описанием популярных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049769" cy="2031325"/>
          </a:xfrm>
        </p:spPr>
        <p:txBody>
          <a:bodyPr/>
          <a:lstStyle/>
          <a:p>
            <a:pPr algn="l"/>
            <a:r>
              <a:rPr lang="ru-RU" sz="2000" dirty="0"/>
              <a:t>скала – </a:t>
            </a:r>
            <a:r>
              <a:rPr lang="en-US" sz="2000" dirty="0" err="1"/>
              <a:t>qoya</a:t>
            </a:r>
            <a:r>
              <a:rPr lang="en-US" sz="2000" dirty="0"/>
              <a:t> </a:t>
            </a:r>
            <a:endParaRPr lang="ru-RU" sz="2000" dirty="0" smtClean="0"/>
          </a:p>
          <a:p>
            <a:pPr algn="l"/>
            <a:r>
              <a:rPr lang="ru-RU" sz="2000" dirty="0" smtClean="0"/>
              <a:t>ива </a:t>
            </a:r>
            <a:r>
              <a:rPr lang="ru-RU" sz="2000" dirty="0"/>
              <a:t>– </a:t>
            </a:r>
            <a:r>
              <a:rPr lang="en-US" sz="2000" dirty="0" err="1"/>
              <a:t>tol</a:t>
            </a:r>
            <a:r>
              <a:rPr lang="en-US" sz="2000" dirty="0"/>
              <a:t> </a:t>
            </a:r>
            <a:endParaRPr lang="ru-RU" sz="2000" dirty="0" smtClean="0"/>
          </a:p>
          <a:p>
            <a:pPr algn="l"/>
            <a:r>
              <a:rPr lang="ru-RU" sz="2000" dirty="0" smtClean="0"/>
              <a:t>лоза </a:t>
            </a:r>
            <a:r>
              <a:rPr lang="ru-RU" sz="2000" dirty="0"/>
              <a:t>– </a:t>
            </a:r>
            <a:r>
              <a:rPr lang="en-US" sz="2000" dirty="0" err="1"/>
              <a:t>novda</a:t>
            </a:r>
            <a:endParaRPr lang="en-US" sz="2000" dirty="0"/>
          </a:p>
          <a:p>
            <a:pPr algn="l"/>
            <a:r>
              <a:rPr lang="ru-RU" sz="2000" dirty="0"/>
              <a:t>заповедник – </a:t>
            </a:r>
            <a:r>
              <a:rPr lang="en-US" sz="2000" dirty="0" err="1" smtClean="0"/>
              <a:t>qo‘riqxona</a:t>
            </a:r>
            <a:endParaRPr lang="ru-RU" sz="2000" dirty="0" smtClean="0"/>
          </a:p>
          <a:p>
            <a:pPr algn="l"/>
            <a:r>
              <a:rPr lang="en-US" sz="2000" dirty="0" smtClean="0"/>
              <a:t> </a:t>
            </a:r>
            <a:r>
              <a:rPr lang="ru-RU" sz="2000" dirty="0"/>
              <a:t>многообразие – </a:t>
            </a:r>
            <a:r>
              <a:rPr lang="en-US" sz="2000" dirty="0" err="1"/>
              <a:t>turli-tumanlik</a:t>
            </a:r>
            <a:r>
              <a:rPr lang="en-US" sz="2000" dirty="0"/>
              <a:t> </a:t>
            </a:r>
            <a:endParaRPr lang="ru-RU" sz="2000" dirty="0" smtClean="0"/>
          </a:p>
          <a:p>
            <a:pPr algn="l"/>
            <a:r>
              <a:rPr lang="ru-RU" sz="2000" dirty="0" smtClean="0"/>
              <a:t>представитель </a:t>
            </a:r>
            <a:r>
              <a:rPr lang="ru-RU" sz="2000" dirty="0"/>
              <a:t>– </a:t>
            </a:r>
            <a:r>
              <a:rPr lang="en-US" sz="2000" dirty="0" err="1"/>
              <a:t>namuna</a:t>
            </a:r>
            <a:r>
              <a:rPr lang="en-US" sz="2000" dirty="0"/>
              <a:t>, </a:t>
            </a:r>
            <a:r>
              <a:rPr lang="en-US" sz="2000" dirty="0" err="1"/>
              <a:t>nusxa</a:t>
            </a:r>
            <a:endParaRPr lang="en-US" sz="20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err="1" smtClean="0"/>
              <a:t>Гиссарский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pic>
        <p:nvPicPr>
          <p:cNvPr id="6146" name="Picture 2" descr="Гиссарский горно-арчевый государственный заповедник | Centralasia Adven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0 лет Гиссарскому заповеднику (Версия для печати) | mg.uz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Гора Хазрет Султан</a:t>
            </a:r>
            <a:endParaRPr lang="ru-RU" dirty="0"/>
          </a:p>
        </p:txBody>
      </p:sp>
      <p:pic>
        <p:nvPicPr>
          <p:cNvPr id="7170" name="Picture 2" descr="Самая высокая вершина Узбекистана — Письма о Ташкен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3" y="746315"/>
            <a:ext cx="2721937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невник экспедиции на высшую точку Узбекистана / Люди и Горы. Очерки /  Mountain.RU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4" y="746315"/>
            <a:ext cx="2657475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9162" y="860425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4643м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02424"/>
            <a:ext cx="4106147" cy="315471"/>
          </a:xfrm>
        </p:spPr>
        <p:txBody>
          <a:bodyPr/>
          <a:lstStyle/>
          <a:p>
            <a:r>
              <a:rPr lang="ru-RU" dirty="0" smtClean="0"/>
              <a:t>Пещера Амира Тимура</a:t>
            </a:r>
            <a:endParaRPr lang="ru-RU" dirty="0"/>
          </a:p>
        </p:txBody>
      </p:sp>
      <p:pic>
        <p:nvPicPr>
          <p:cNvPr id="8194" name="Picture 2" descr="Куда ведут легенды - экспедиция к пещере Амира Тему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41830"/>
            <a:ext cx="2508250" cy="21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Пещера Амира-Темура находится в урочище... - Таинственный Узбекистан |  Facebook"/>
          <p:cNvSpPr>
            <a:spLocks noGrp="1" noChangeAspect="1" noChangeArrowheads="1"/>
          </p:cNvSpPr>
          <p:nvPr>
            <p:ph sz="half" idx="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Пещера Амира-Темура находится в урочище... - Таинственный Узбекистан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Куда ведут легенды - экспедиция к пещере Амира Тему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48" y="741830"/>
            <a:ext cx="2641800" cy="21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Кызылкумский заповедник</a:t>
            </a:r>
            <a:endParaRPr lang="ru-RU" dirty="0"/>
          </a:p>
        </p:txBody>
      </p:sp>
      <p:pic>
        <p:nvPicPr>
          <p:cNvPr id="9218" name="Picture 2" descr="Кызылкумский заповедник | Uzbekistan Trav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67299"/>
            <a:ext cx="2508250" cy="20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ызылкумский заповедник - Кызылкумский заповедник - Мой Город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67298"/>
            <a:ext cx="2508250" cy="20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err="1" smtClean="0"/>
              <a:t>Зарафшанский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pic>
        <p:nvPicPr>
          <p:cNvPr id="10242" name="Picture 2" descr="Зарафшанский долинно-тугайный государственный заповедник | Centralasia  Adven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876300"/>
            <a:ext cx="2508250" cy="19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ирода Узбекистана, фауна и флора, заповедники и национальные парки,  краская книг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07" y="876300"/>
            <a:ext cx="2275840" cy="19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Зарафшанский заповедник - работа полным ходом! / GEF Small Grants  Programme, Программа малых грантов в Узбеки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Зарафшанский заповедник - работа полным ходом! / GEF Small Grants  Programme, Программа малых грантов в Узбеки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Birds.uz — Птицы Узбекиста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76300"/>
            <a:ext cx="2544712" cy="19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02424"/>
            <a:ext cx="4106147" cy="315471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746315"/>
            <a:ext cx="5176757" cy="2339102"/>
          </a:xfrm>
        </p:spPr>
        <p:txBody>
          <a:bodyPr/>
          <a:lstStyle/>
          <a:p>
            <a:pPr algn="l"/>
            <a:r>
              <a:rPr lang="ru-RU" sz="2000" dirty="0"/>
              <a:t>Чем уникален </a:t>
            </a:r>
            <a:r>
              <a:rPr lang="ru-RU" sz="2000" dirty="0" err="1"/>
              <a:t>Гиссарский</a:t>
            </a:r>
            <a:r>
              <a:rPr lang="ru-RU" sz="2000" dirty="0"/>
              <a:t> государственный </a:t>
            </a:r>
            <a:r>
              <a:rPr lang="ru-RU" sz="2000" dirty="0" smtClean="0"/>
              <a:t>заповедник?</a:t>
            </a:r>
            <a:endParaRPr lang="ru-RU" sz="2000" dirty="0"/>
          </a:p>
          <a:p>
            <a:pPr algn="l"/>
            <a:r>
              <a:rPr lang="ru-RU" sz="2000" dirty="0" smtClean="0"/>
              <a:t>Чем </a:t>
            </a:r>
            <a:r>
              <a:rPr lang="ru-RU" sz="2000" dirty="0"/>
              <a:t>привлекателен этот заповедник для </a:t>
            </a:r>
            <a:r>
              <a:rPr lang="ru-RU" sz="2000" dirty="0" smtClean="0"/>
              <a:t>туристов?</a:t>
            </a:r>
            <a:endParaRPr lang="ru-RU" sz="2000" dirty="0"/>
          </a:p>
          <a:p>
            <a:pPr algn="l"/>
            <a:r>
              <a:rPr lang="ru-RU" sz="2000" dirty="0" smtClean="0"/>
              <a:t>В </a:t>
            </a:r>
            <a:r>
              <a:rPr lang="ru-RU" sz="2000" dirty="0"/>
              <a:t>каком заповеднике учёные смогли восстановить популяцию </a:t>
            </a:r>
          </a:p>
          <a:p>
            <a:pPr algn="l"/>
            <a:r>
              <a:rPr lang="ru-RU" sz="2000" dirty="0" smtClean="0"/>
              <a:t>бухарского </a:t>
            </a:r>
            <a:r>
              <a:rPr lang="ru-RU" sz="2000" dirty="0"/>
              <a:t>оленя?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4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аповедники Самарканда - на карте, путеводитель и фотографии с названием и  описанием популяр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708025"/>
            <a:ext cx="5249148" cy="553998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Упражнения 7,8,9. стр.43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3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102424"/>
            <a:ext cx="4258547" cy="315471"/>
          </a:xfrm>
        </p:spPr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4982221" cy="1107996"/>
          </a:xfrm>
        </p:spPr>
        <p:txBody>
          <a:bodyPr/>
          <a:lstStyle/>
          <a:p>
            <a:r>
              <a:rPr lang="ru-RU" sz="1800" dirty="0" smtClean="0"/>
              <a:t>Самостоятельная часть </a:t>
            </a:r>
            <a:r>
              <a:rPr lang="ru-RU" sz="1800" dirty="0"/>
              <a:t>речи, обозначающая </a:t>
            </a:r>
            <a:r>
              <a:rPr lang="ru-RU" sz="1800" dirty="0" smtClean="0"/>
              <a:t>признак, качество</a:t>
            </a:r>
            <a:r>
              <a:rPr lang="ru-RU" sz="1800" dirty="0"/>
              <a:t>, свойство или принадлежность предмета и изменяющаяся по падежам, числам и родам.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9900" y="1742224"/>
            <a:ext cx="250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какой? чей?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100" y="2155825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ывают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asliy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 притяжательные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egalik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252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Добавьте </a:t>
            </a:r>
            <a:r>
              <a:rPr lang="ru-RU" dirty="0" err="1" smtClean="0"/>
              <a:t>прлагательные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6"/>
            <a:ext cx="2743200" cy="172354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Земля (какая?)   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осмос (какой?)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ебо (какое?)</a:t>
            </a:r>
          </a:p>
          <a:p>
            <a:r>
              <a:rPr lang="ru-RU" sz="2800" dirty="0">
                <a:solidFill>
                  <a:schemeClr val="tx1"/>
                </a:solidFill>
              </a:rPr>
              <a:t>л</a:t>
            </a:r>
            <a:r>
              <a:rPr lang="ru-RU" sz="2800" dirty="0" smtClean="0">
                <a:solidFill>
                  <a:schemeClr val="tx1"/>
                </a:solidFill>
              </a:rPr>
              <a:t>юди (какие?)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Гиф анимация Вращение земли в космос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08025"/>
            <a:ext cx="2176462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айл:Hg49 1.JPG — Гипермаркет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631825"/>
            <a:ext cx="548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5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прилагательные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900" y="631825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быть в полной (красивый, красивая, красивое, красивые) и краткой форме (красив, красива, красиво, красивы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Имена прилагательные в полной форме изменяются по родам, числам и падежам,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предложении являются определениями.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897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Имя прилагательное как часть речи в русском язы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Имя прилагательное как часть речи в русском язы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-65" r="1797" b="3096"/>
          <a:stretch/>
        </p:blipFill>
        <p:spPr>
          <a:xfrm>
            <a:off x="155576" y="574780"/>
            <a:ext cx="5473752" cy="2524597"/>
          </a:xfrm>
          <a:prstGeom prst="rect">
            <a:avLst/>
          </a:prstGeom>
        </p:spPr>
      </p:pic>
      <p:pic>
        <p:nvPicPr>
          <p:cNvPr id="2054" name="Picture 6" descr="Смайлики картинки гиф анимации: Школа и учеба скачать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11" y="2232026"/>
            <a:ext cx="720526" cy="9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100" y="98425"/>
            <a:ext cx="363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предмета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4594" y="432093"/>
            <a:ext cx="3727281" cy="22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2" dirty="0" smtClean="0"/>
              <a:t> </a:t>
            </a:r>
            <a:endParaRPr lang="ru-RU" sz="852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7" y="1142026"/>
            <a:ext cx="1628963" cy="147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136833"/>
            <a:ext cx="1371600" cy="148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9900" y="542457"/>
            <a:ext cx="28829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Чёрный,</a:t>
            </a:r>
            <a:r>
              <a:rPr lang="ru-RU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коричневый, </a:t>
            </a:r>
            <a:r>
              <a:rPr lang="ru-RU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фиолетовый, 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красный,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синий, </a:t>
            </a:r>
            <a:r>
              <a:rPr lang="ru-RU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</a:t>
            </a:r>
          </a:p>
          <a:p>
            <a:pPr algn="ctr"/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размер, качество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46802"/>
            <a:ext cx="2590800" cy="245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3198" y="680558"/>
            <a:ext cx="30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9250" y="2729768"/>
            <a:ext cx="122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</a:t>
            </a:r>
          </a:p>
        </p:txBody>
      </p:sp>
      <p:pic>
        <p:nvPicPr>
          <p:cNvPr id="4102" name="Picture 6" descr="ᐈ Мяч старый футбольный фотографии, картинки старый футбольный мяч | 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89432"/>
            <a:ext cx="1907790" cy="18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8898" y="683536"/>
            <a:ext cx="117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Старый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875</Words>
  <Application>Microsoft Office PowerPoint</Application>
  <PresentationFormat>Произвольный</PresentationFormat>
  <Paragraphs>102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Русский язык </vt:lpstr>
      <vt:lpstr>Сегодня на уроке мы</vt:lpstr>
      <vt:lpstr>Имя прилагательное</vt:lpstr>
      <vt:lpstr>Добавьте прлагательные</vt:lpstr>
      <vt:lpstr>Презентация PowerPoint</vt:lpstr>
      <vt:lpstr>Качественные прилагательные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Качественные  прилагательные</vt:lpstr>
      <vt:lpstr>Презентация PowerPoint</vt:lpstr>
      <vt:lpstr>Презентация PowerPoint</vt:lpstr>
      <vt:lpstr>Упражнение 1</vt:lpstr>
      <vt:lpstr>Упражнение 2</vt:lpstr>
      <vt:lpstr>Проверим</vt:lpstr>
      <vt:lpstr>Упражнение 3</vt:lpstr>
      <vt:lpstr>Упражнение 3</vt:lpstr>
      <vt:lpstr>Упражнение 4</vt:lpstr>
      <vt:lpstr>Заповедники Узбекистана</vt:lpstr>
      <vt:lpstr>Словарная работа</vt:lpstr>
      <vt:lpstr>Гиссарский заповедник</vt:lpstr>
      <vt:lpstr>Гора Хазрет Султан</vt:lpstr>
      <vt:lpstr>Пещера Амира Тимура</vt:lpstr>
      <vt:lpstr>Кызылкумский заповедник</vt:lpstr>
      <vt:lpstr>Зарафшанский заповедник</vt:lpstr>
      <vt:lpstr>Ответьте на вопросы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89</cp:revision>
  <dcterms:created xsi:type="dcterms:W3CDTF">2020-04-13T08:06:06Z</dcterms:created>
  <dcterms:modified xsi:type="dcterms:W3CDTF">2020-11-17T05:28:39Z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