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362" r:id="rId2"/>
    <p:sldId id="361" r:id="rId3"/>
    <p:sldId id="481" r:id="rId4"/>
    <p:sldId id="482" r:id="rId5"/>
    <p:sldId id="483" r:id="rId6"/>
    <p:sldId id="484" r:id="rId7"/>
    <p:sldId id="485" r:id="rId8"/>
    <p:sldId id="486" r:id="rId9"/>
    <p:sldId id="490" r:id="rId10"/>
    <p:sldId id="480" r:id="rId11"/>
    <p:sldId id="488" r:id="rId12"/>
    <p:sldId id="489" r:id="rId13"/>
    <p:sldId id="492" r:id="rId14"/>
    <p:sldId id="491" r:id="rId15"/>
    <p:sldId id="487" r:id="rId16"/>
    <p:sldId id="434" r:id="rId17"/>
    <p:sldId id="478" r:id="rId18"/>
    <p:sldId id="477" r:id="rId19"/>
    <p:sldId id="479" r:id="rId20"/>
    <p:sldId id="467" r:id="rId21"/>
    <p:sldId id="493" r:id="rId22"/>
    <p:sldId id="468" r:id="rId23"/>
    <p:sldId id="494" r:id="rId24"/>
    <p:sldId id="457" r:id="rId25"/>
    <p:sldId id="495" r:id="rId26"/>
    <p:sldId id="498" r:id="rId27"/>
    <p:sldId id="497" r:id="rId28"/>
    <p:sldId id="499" r:id="rId29"/>
    <p:sldId id="500" r:id="rId30"/>
    <p:sldId id="501" r:id="rId31"/>
    <p:sldId id="502" r:id="rId32"/>
    <p:sldId id="496" r:id="rId33"/>
    <p:sldId id="503" r:id="rId34"/>
    <p:sldId id="504" r:id="rId35"/>
    <p:sldId id="505" r:id="rId36"/>
    <p:sldId id="506" r:id="rId37"/>
    <p:sldId id="507" r:id="rId38"/>
    <p:sldId id="508" r:id="rId39"/>
    <p:sldId id="469" r:id="rId40"/>
    <p:sldId id="296" r:id="rId41"/>
    <p:sldId id="459" r:id="rId42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89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A545A-84DD-4685-A842-F803970CC266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C4192-897D-4DDB-A9B9-9FCFB55F61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94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C4192-897D-4DDB-A9B9-9FCFB55F61F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5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465B7319-8752-43DC-9251-6FF6EC4E5500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2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31447"/>
            <a:ext cx="5189220" cy="3154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8290" y="757132"/>
            <a:ext cx="2546562" cy="21437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30948" y="757132"/>
            <a:ext cx="2546562" cy="21437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F4510-B656-48CC-A455-00B59A43051F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9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f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1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4" y="228029"/>
            <a:ext cx="3524134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sz="3398" spc="-5" dirty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0229" y="1393638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708046" y="195054"/>
            <a:ext cx="603589" cy="603589"/>
            <a:chOff x="4701999" y="228108"/>
            <a:chExt cx="603885" cy="60388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r>
                <a:rPr lang="ru-RU" sz="1799" dirty="0"/>
                <a:t>   </a:t>
              </a:r>
              <a:r>
                <a:rPr lang="ru-RU" sz="1799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sz="17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01278" y="450738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260229" y="21943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4" name="TextBox 3"/>
          <p:cNvSpPr txBox="1"/>
          <p:nvPr/>
        </p:nvSpPr>
        <p:spPr>
          <a:xfrm>
            <a:off x="735095" y="1531555"/>
            <a:ext cx="2528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Глагол.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 глагола.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" descr="Греческие цифры и числа - Общество греков в Нижнем Новгород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Изменение глагола по лицам и числам 4 клас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420" y="1054327"/>
            <a:ext cx="2163776" cy="183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39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ГЛАГОЛ - это... Что такое глагол в русском языке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" y="47659"/>
            <a:ext cx="5616624" cy="319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остоянные и непостоянные признаки глаг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6718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72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ГЛАГОЛ - это... Что такое глагол в русском языке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" y="10468"/>
            <a:ext cx="5720702" cy="320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00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291" y="2722193"/>
            <a:ext cx="4607532" cy="8414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Презентация к уроку русского языка по теме &quot;Условное наклонение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10" b="17528"/>
          <a:stretch/>
        </p:blipFill>
        <p:spPr bwMode="auto">
          <a:xfrm>
            <a:off x="37292" y="15084"/>
            <a:ext cx="5725927" cy="322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4788" y="-10071"/>
            <a:ext cx="2952328" cy="33635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7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Презентация на тему: &quot;Глагол Глагол Спряжение глаголов. Изменение глаголов  по лицам и числам называется спряжением. Спрягаются глаголы только в  изъявительном наклонении в.&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" y="102424"/>
            <a:ext cx="5691212" cy="303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51052" y="2072764"/>
            <a:ext cx="1440160" cy="10618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Гнать, держать. Дышать, слышать, смотреть, видеть, ненавидеть, обидеть, терпеть зависеть, вертеть</a:t>
            </a:r>
          </a:p>
          <a:p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2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6596" y="110257"/>
            <a:ext cx="5619204" cy="66264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Спряжение </a:t>
            </a:r>
            <a:r>
              <a:rPr lang="ru-RU" sz="1514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14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35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35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70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226" name="Group 5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55777695"/>
              </p:ext>
            </p:extLst>
          </p:nvPr>
        </p:nvGraphicFramePr>
        <p:xfrm>
          <a:off x="452085" y="689760"/>
          <a:ext cx="4892144" cy="2405968"/>
        </p:xfrm>
        <a:graphic>
          <a:graphicData uri="http://schemas.openxmlformats.org/drawingml/2006/table">
            <a:tbl>
              <a:tblPr/>
              <a:tblGrid>
                <a:gridCol w="870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3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Число</a:t>
                      </a:r>
                    </a:p>
                  </a:txBody>
                  <a:tcPr marL="43265" marR="43265" marT="21632" marB="216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Лицо</a:t>
                      </a:r>
                    </a:p>
                  </a:txBody>
                  <a:tcPr marL="43265" marR="43265" marT="21632" marB="21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Глаголы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спряжения</a:t>
                      </a:r>
                    </a:p>
                  </a:txBody>
                  <a:tcPr marL="43265" marR="43265" marT="21632" marB="21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Глаголы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II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спряжения</a:t>
                      </a:r>
                    </a:p>
                  </a:txBody>
                  <a:tcPr marL="43265" marR="43265" marT="21632" marB="21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54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Единст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венное число</a:t>
                      </a:r>
                    </a:p>
                  </a:txBody>
                  <a:tcPr marL="43265" marR="43265" marT="21632" marB="216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( 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я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43265" marR="43265" marT="21632" marB="21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ю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43265" marR="43265" marT="21632" marB="21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спл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ю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43265" marR="43265" marT="21632" marB="21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(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ты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43265" marR="43265" marT="21632" marB="21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ё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шь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3265" marR="43265" marT="21632" marB="21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сп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шь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3265" marR="43265" marT="21632" marB="21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( 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он, она, оно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43265" marR="43265" marT="21632" marB="21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ё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3265" marR="43265" marT="21632" marB="21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сп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3265" marR="43265" marT="21632" marB="21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54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Множест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венное число</a:t>
                      </a:r>
                    </a:p>
                  </a:txBody>
                  <a:tcPr marL="43265" marR="43265" marT="21632" marB="216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( 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мы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43265" marR="43265" marT="21632" marB="21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ё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3265" marR="43265" marT="21632" marB="21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3265" marR="43265" marT="21632" marB="21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( 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вы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43265" marR="43265" marT="21632" marB="21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ё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3265" marR="43265" marT="21632" marB="21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сп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3265" marR="43265" marT="21632" marB="21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(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они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43265" marR="43265" marT="21632" marB="21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по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ю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3265" marR="43265" marT="21632" marB="21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сп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3265" marR="43265" marT="21632" marB="21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210" name="Rectangle 81"/>
          <p:cNvSpPr>
            <a:spLocks noChangeArrowheads="1"/>
          </p:cNvSpPr>
          <p:nvPr/>
        </p:nvSpPr>
        <p:spPr bwMode="auto">
          <a:xfrm>
            <a:off x="2791597" y="1164274"/>
            <a:ext cx="229184" cy="194727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852">
              <a:solidFill>
                <a:prstClr val="black"/>
              </a:solidFill>
            </a:endParaRPr>
          </a:p>
        </p:txBody>
      </p:sp>
      <p:sp>
        <p:nvSpPr>
          <p:cNvPr id="7211" name="Rectangle 83"/>
          <p:cNvSpPr>
            <a:spLocks noChangeArrowheads="1"/>
          </p:cNvSpPr>
          <p:nvPr/>
        </p:nvSpPr>
        <p:spPr bwMode="auto">
          <a:xfrm>
            <a:off x="2787998" y="1408529"/>
            <a:ext cx="449025" cy="23942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852">
              <a:solidFill>
                <a:prstClr val="black"/>
              </a:solidFill>
            </a:endParaRPr>
          </a:p>
        </p:txBody>
      </p:sp>
      <p:sp>
        <p:nvSpPr>
          <p:cNvPr id="7212" name="Rectangle 84"/>
          <p:cNvSpPr>
            <a:spLocks noChangeArrowheads="1"/>
          </p:cNvSpPr>
          <p:nvPr/>
        </p:nvSpPr>
        <p:spPr bwMode="auto">
          <a:xfrm>
            <a:off x="4571345" y="1484967"/>
            <a:ext cx="471795" cy="184824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852">
              <a:solidFill>
                <a:prstClr val="black"/>
              </a:solidFill>
            </a:endParaRPr>
          </a:p>
        </p:txBody>
      </p:sp>
      <p:sp>
        <p:nvSpPr>
          <p:cNvPr id="7213" name="Rectangle 85"/>
          <p:cNvSpPr>
            <a:spLocks noChangeArrowheads="1"/>
          </p:cNvSpPr>
          <p:nvPr/>
        </p:nvSpPr>
        <p:spPr bwMode="auto">
          <a:xfrm>
            <a:off x="4590510" y="2525664"/>
            <a:ext cx="404052" cy="188267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852">
              <a:solidFill>
                <a:prstClr val="black"/>
              </a:solidFill>
            </a:endParaRPr>
          </a:p>
        </p:txBody>
      </p:sp>
      <p:sp>
        <p:nvSpPr>
          <p:cNvPr id="7214" name="Rectangle 86"/>
          <p:cNvSpPr>
            <a:spLocks noChangeArrowheads="1"/>
          </p:cNvSpPr>
          <p:nvPr/>
        </p:nvSpPr>
        <p:spPr bwMode="auto">
          <a:xfrm>
            <a:off x="2836642" y="2470080"/>
            <a:ext cx="514748" cy="226399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852">
              <a:solidFill>
                <a:prstClr val="black"/>
              </a:solidFill>
            </a:endParaRPr>
          </a:p>
        </p:txBody>
      </p:sp>
      <p:sp>
        <p:nvSpPr>
          <p:cNvPr id="7215" name="Rectangle 87"/>
          <p:cNvSpPr>
            <a:spLocks noChangeArrowheads="1"/>
          </p:cNvSpPr>
          <p:nvPr/>
        </p:nvSpPr>
        <p:spPr bwMode="auto">
          <a:xfrm flipV="1">
            <a:off x="2762018" y="1758250"/>
            <a:ext cx="272278" cy="284358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852">
              <a:solidFill>
                <a:prstClr val="black"/>
              </a:solidFill>
            </a:endParaRPr>
          </a:p>
        </p:txBody>
      </p:sp>
      <p:sp>
        <p:nvSpPr>
          <p:cNvPr id="7216" name="Rectangle 88"/>
          <p:cNvSpPr>
            <a:spLocks noChangeArrowheads="1"/>
          </p:cNvSpPr>
          <p:nvPr/>
        </p:nvSpPr>
        <p:spPr bwMode="auto">
          <a:xfrm>
            <a:off x="2826960" y="2178925"/>
            <a:ext cx="382934" cy="210603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852">
              <a:solidFill>
                <a:prstClr val="black"/>
              </a:solidFill>
            </a:endParaRPr>
          </a:p>
        </p:txBody>
      </p:sp>
      <p:sp>
        <p:nvSpPr>
          <p:cNvPr id="7217" name="Rectangle 89"/>
          <p:cNvSpPr>
            <a:spLocks noChangeArrowheads="1"/>
          </p:cNvSpPr>
          <p:nvPr/>
        </p:nvSpPr>
        <p:spPr bwMode="auto">
          <a:xfrm>
            <a:off x="2831569" y="2832796"/>
            <a:ext cx="405454" cy="223388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852">
              <a:solidFill>
                <a:prstClr val="black"/>
              </a:solidFill>
            </a:endParaRPr>
          </a:p>
        </p:txBody>
      </p:sp>
      <p:sp>
        <p:nvSpPr>
          <p:cNvPr id="7218" name="Rectangle 90"/>
          <p:cNvSpPr>
            <a:spLocks noChangeArrowheads="1"/>
          </p:cNvSpPr>
          <p:nvPr/>
        </p:nvSpPr>
        <p:spPr bwMode="auto">
          <a:xfrm>
            <a:off x="4571344" y="1803024"/>
            <a:ext cx="255771" cy="179441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852">
              <a:solidFill>
                <a:prstClr val="black"/>
              </a:solidFill>
            </a:endParaRPr>
          </a:p>
        </p:txBody>
      </p:sp>
      <p:sp>
        <p:nvSpPr>
          <p:cNvPr id="7219" name="Rectangle 91"/>
          <p:cNvSpPr>
            <a:spLocks noChangeArrowheads="1"/>
          </p:cNvSpPr>
          <p:nvPr/>
        </p:nvSpPr>
        <p:spPr bwMode="auto">
          <a:xfrm>
            <a:off x="4590510" y="2179005"/>
            <a:ext cx="308614" cy="202855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852">
              <a:solidFill>
                <a:prstClr val="black"/>
              </a:solidFill>
            </a:endParaRPr>
          </a:p>
        </p:txBody>
      </p:sp>
      <p:sp>
        <p:nvSpPr>
          <p:cNvPr id="7220" name="Rectangle 92"/>
          <p:cNvSpPr>
            <a:spLocks noChangeArrowheads="1"/>
          </p:cNvSpPr>
          <p:nvPr/>
        </p:nvSpPr>
        <p:spPr bwMode="auto">
          <a:xfrm>
            <a:off x="4590510" y="2857735"/>
            <a:ext cx="236605" cy="154857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852">
              <a:solidFill>
                <a:prstClr val="black"/>
              </a:solidFill>
            </a:endParaRPr>
          </a:p>
        </p:txBody>
      </p:sp>
      <p:sp>
        <p:nvSpPr>
          <p:cNvPr id="7227" name="Rectangle 81"/>
          <p:cNvSpPr>
            <a:spLocks noChangeArrowheads="1"/>
          </p:cNvSpPr>
          <p:nvPr/>
        </p:nvSpPr>
        <p:spPr bwMode="auto">
          <a:xfrm>
            <a:off x="4744146" y="1147993"/>
            <a:ext cx="234264" cy="223664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852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95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764" y="102424"/>
            <a:ext cx="3806283" cy="315471"/>
          </a:xfrm>
        </p:spPr>
        <p:txBody>
          <a:bodyPr/>
          <a:lstStyle/>
          <a:p>
            <a:r>
              <a:rPr lang="ru-RU" dirty="0" smtClean="0"/>
              <a:t>Упражнение 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614313"/>
            <a:ext cx="5544616" cy="276999"/>
          </a:xfrm>
        </p:spPr>
        <p:txBody>
          <a:bodyPr/>
          <a:lstStyle/>
          <a:p>
            <a:r>
              <a:rPr lang="ru-RU" sz="1800" dirty="0"/>
              <a:t> </a:t>
            </a:r>
            <a:endParaRPr lang="ru-RU" sz="1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2008" y="607418"/>
            <a:ext cx="56192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Подберите к данным глаголам форму настоящего времени по образцу.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они использ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ют; советовать, рисовать, интересовать, чувствовать, исследовать, путешествовать, действовать, ремонтировать, беседовать, критиковать, продавать, штрафовать.</a:t>
            </a:r>
          </a:p>
        </p:txBody>
      </p:sp>
    </p:spTree>
    <p:extLst>
      <p:ext uri="{BB962C8B-B14F-4D97-AF65-F5344CB8AC3E}">
        <p14:creationId xmlns:p14="http://schemas.microsoft.com/office/powerpoint/2010/main" val="6267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764" y="102424"/>
            <a:ext cx="3806283" cy="315471"/>
          </a:xfrm>
        </p:spPr>
        <p:txBody>
          <a:bodyPr/>
          <a:lstStyle/>
          <a:p>
            <a:r>
              <a:rPr lang="ru-RU" dirty="0" smtClean="0"/>
              <a:t>Упражнение 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614313"/>
            <a:ext cx="5544616" cy="276999"/>
          </a:xfrm>
        </p:spPr>
        <p:txBody>
          <a:bodyPr/>
          <a:lstStyle/>
          <a:p>
            <a:r>
              <a:rPr lang="ru-RU" sz="1800" dirty="0"/>
              <a:t> </a:t>
            </a:r>
            <a:endParaRPr lang="ru-RU" sz="1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2008" y="607418"/>
            <a:ext cx="56192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Советовать – они советуют, рисовать - рисуют, интересовать - интересуют, чувствовать - чувствуют, исследовать - исследуют, путешествовать - путешествуют, действовать - действуют, ремонтировать - ремонтируют, беседовать - беседуют, критиковать - критикуют, продавать - продают, штрафовать - штрафуют.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4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764" y="102424"/>
            <a:ext cx="3806283" cy="315471"/>
          </a:xfrm>
        </p:spPr>
        <p:txBody>
          <a:bodyPr/>
          <a:lstStyle/>
          <a:p>
            <a:r>
              <a:rPr lang="ru-RU" dirty="0" smtClean="0"/>
              <a:t>Упражнение 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614313"/>
            <a:ext cx="5544616" cy="276999"/>
          </a:xfrm>
        </p:spPr>
        <p:txBody>
          <a:bodyPr/>
          <a:lstStyle/>
          <a:p>
            <a:r>
              <a:rPr lang="ru-RU" sz="1800" dirty="0"/>
              <a:t> </a:t>
            </a:r>
            <a:endParaRPr lang="ru-RU" sz="1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2008" y="607418"/>
            <a:ext cx="56192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Подберите к данным глаголам форму настоящего времени по образцу.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Советоваться – мы советуемся, интересоваться, оставаться, любоваться.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Танцевать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ты танцуешь; горевать, воевать, ночевать, аттестовать.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Фотографировать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он фотографирует, сигнализировать, асфальтировать, национализировать.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6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764" y="102424"/>
            <a:ext cx="3806283" cy="315471"/>
          </a:xfrm>
        </p:spPr>
        <p:txBody>
          <a:bodyPr/>
          <a:lstStyle/>
          <a:p>
            <a:r>
              <a:rPr lang="ru-RU" dirty="0" smtClean="0"/>
              <a:t>Упражнение 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614313"/>
            <a:ext cx="5544616" cy="276999"/>
          </a:xfrm>
        </p:spPr>
        <p:txBody>
          <a:bodyPr/>
          <a:lstStyle/>
          <a:p>
            <a:r>
              <a:rPr lang="ru-RU" sz="1800" dirty="0"/>
              <a:t> </a:t>
            </a:r>
            <a:endParaRPr lang="ru-RU" sz="1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2008" y="607418"/>
            <a:ext cx="56192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Советоваться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мы советуемся,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интересоваться – мы интересуемся, оставаться - остаёмся, любоваться - любуемся.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Танцевать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ты танцуешь;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горевать – ты горюешь, воевать - воюешь, ночевать - ночуешь, аттестовать - аттестуешь.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Фотографировать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он фотографирует,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сигнализировать - сигнализирует, асфальтирует, национализирует. </a:t>
            </a:r>
          </a:p>
        </p:txBody>
      </p:sp>
    </p:spTree>
    <p:extLst>
      <p:ext uri="{BB962C8B-B14F-4D97-AF65-F5344CB8AC3E}">
        <p14:creationId xmlns:p14="http://schemas.microsoft.com/office/powerpoint/2010/main" val="28966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100" y="102424"/>
            <a:ext cx="4410947" cy="315471"/>
          </a:xfrm>
        </p:spPr>
        <p:txBody>
          <a:bodyPr/>
          <a:lstStyle/>
          <a:p>
            <a:r>
              <a:rPr lang="ru-RU" dirty="0" smtClean="0"/>
              <a:t>Сегодня на уроке 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631825"/>
            <a:ext cx="5058421" cy="1661993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sz="1800" dirty="0"/>
              <a:t>п</a:t>
            </a:r>
            <a:r>
              <a:rPr lang="ru-RU" sz="1800" dirty="0" smtClean="0"/>
              <a:t>оговорим о глаголе,</a:t>
            </a:r>
          </a:p>
          <a:p>
            <a:pPr marL="285750" indent="-285750">
              <a:buFontTx/>
              <a:buChar char="-"/>
            </a:pPr>
            <a:r>
              <a:rPr lang="ru-RU" sz="1800" dirty="0" smtClean="0"/>
              <a:t>вспомни</a:t>
            </a:r>
            <a:r>
              <a:rPr lang="ru-RU" sz="1800" dirty="0" smtClean="0"/>
              <a:t>м категории глагола, инфинитив, переходные и непереходные глаголы, наклонение и время глаголов,</a:t>
            </a:r>
            <a:endParaRPr lang="ru-RU" sz="1800" dirty="0" smtClean="0"/>
          </a:p>
          <a:p>
            <a:pPr marL="285750" indent="-285750">
              <a:buFontTx/>
              <a:buChar char="-"/>
            </a:pPr>
            <a:r>
              <a:rPr lang="ru-RU" sz="1800" dirty="0"/>
              <a:t>н</a:t>
            </a:r>
            <a:r>
              <a:rPr lang="ru-RU" sz="1800" dirty="0" smtClean="0"/>
              <a:t>аучимся </a:t>
            </a:r>
            <a:r>
              <a:rPr lang="ru-RU" sz="1800" dirty="0" smtClean="0"/>
              <a:t>определять 1 и 2 спряжение глаголов и грамотно </a:t>
            </a:r>
            <a:r>
              <a:rPr lang="ru-RU" sz="1800" dirty="0" err="1" smtClean="0"/>
              <a:t>спряжать</a:t>
            </a:r>
            <a:r>
              <a:rPr lang="ru-RU" sz="1800" dirty="0" smtClean="0"/>
              <a:t> глаголы.</a:t>
            </a: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38127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764" y="102424"/>
            <a:ext cx="3806283" cy="315471"/>
          </a:xfrm>
        </p:spPr>
        <p:txBody>
          <a:bodyPr/>
          <a:lstStyle/>
          <a:p>
            <a:r>
              <a:rPr lang="ru-RU" dirty="0" smtClean="0"/>
              <a:t>Упражнение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542305"/>
            <a:ext cx="5544616" cy="2123658"/>
          </a:xfrm>
        </p:spPr>
        <p:txBody>
          <a:bodyPr/>
          <a:lstStyle/>
          <a:p>
            <a:r>
              <a:rPr lang="ru-RU" b="1" dirty="0"/>
              <a:t>Вставьте подходящие по смыслу глаголы в настоящем времени. </a:t>
            </a:r>
            <a:endParaRPr lang="ru-RU" b="1" dirty="0" smtClean="0"/>
          </a:p>
          <a:p>
            <a:r>
              <a:rPr lang="ru-RU" sz="1600" dirty="0" smtClean="0"/>
              <a:t>1</a:t>
            </a:r>
            <a:r>
              <a:rPr lang="ru-RU" sz="1600" dirty="0"/>
              <a:t>. Учёные с помощью науки … мир. На занятиях исторического кружка я каждый день … что-то новое. 2. В этом отделе библиотекари … книги только по абонементу. В этом году наша фирма … энциклопедию для подростков. 3. В десятом классе вы … новейшую историю. Мы сегодня … на память стихи Блока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</a:t>
            </a:r>
            <a:r>
              <a:rPr lang="ru-RU" sz="1400" dirty="0"/>
              <a:t>Слова для справок: познавать, узнавать; выдавать, издавать; изучать, учить.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443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764" y="102424"/>
            <a:ext cx="3806283" cy="315471"/>
          </a:xfrm>
        </p:spPr>
        <p:txBody>
          <a:bodyPr/>
          <a:lstStyle/>
          <a:p>
            <a:r>
              <a:rPr lang="ru-RU" dirty="0" smtClean="0"/>
              <a:t>Упражнение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542305"/>
            <a:ext cx="5544616" cy="1969770"/>
          </a:xfrm>
        </p:spPr>
        <p:txBody>
          <a:bodyPr/>
          <a:lstStyle/>
          <a:p>
            <a:r>
              <a:rPr lang="ru-RU" sz="1600" dirty="0" smtClean="0"/>
              <a:t>1</a:t>
            </a:r>
            <a:r>
              <a:rPr lang="ru-RU" sz="1600" dirty="0"/>
              <a:t>. Учёные с помощью науки </a:t>
            </a:r>
            <a:r>
              <a:rPr lang="ru-RU" sz="1600" dirty="0" smtClean="0"/>
              <a:t>познают </a:t>
            </a:r>
            <a:r>
              <a:rPr lang="ru-RU" sz="1600" dirty="0"/>
              <a:t>мир. На занятиях исторического кружка я каждый день </a:t>
            </a:r>
            <a:r>
              <a:rPr lang="ru-RU" sz="1600" dirty="0" smtClean="0"/>
              <a:t>узнаю  </a:t>
            </a:r>
            <a:r>
              <a:rPr lang="ru-RU" sz="1600" dirty="0"/>
              <a:t>что-то новое. 2. В этом отделе библиотекари </a:t>
            </a:r>
            <a:r>
              <a:rPr lang="ru-RU" sz="1600" dirty="0" smtClean="0"/>
              <a:t>выдают </a:t>
            </a:r>
            <a:r>
              <a:rPr lang="ru-RU" sz="1600" dirty="0"/>
              <a:t>книги только по абонементу. В этом году наша фирма </a:t>
            </a:r>
            <a:r>
              <a:rPr lang="ru-RU" sz="1600" dirty="0" smtClean="0"/>
              <a:t>издаёт </a:t>
            </a:r>
            <a:r>
              <a:rPr lang="ru-RU" sz="1600" dirty="0"/>
              <a:t>энциклопедию для подростков. 3. В десятом классе вы </a:t>
            </a:r>
            <a:r>
              <a:rPr lang="ru-RU" sz="1600" dirty="0" smtClean="0"/>
              <a:t>изучаете </a:t>
            </a:r>
            <a:r>
              <a:rPr lang="ru-RU" sz="1600" dirty="0"/>
              <a:t>новейшую историю. Мы сегодня </a:t>
            </a:r>
            <a:r>
              <a:rPr lang="ru-RU" sz="1600" dirty="0" smtClean="0"/>
              <a:t>учим </a:t>
            </a:r>
            <a:r>
              <a:rPr lang="ru-RU" sz="1600" dirty="0"/>
              <a:t>на память стихи Блока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466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764" y="102424"/>
            <a:ext cx="3806283" cy="315471"/>
          </a:xfrm>
        </p:spPr>
        <p:txBody>
          <a:bodyPr/>
          <a:lstStyle/>
          <a:p>
            <a:r>
              <a:rPr lang="ru-RU" dirty="0" smtClean="0"/>
              <a:t>Упражнение 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542305"/>
            <a:ext cx="5544616" cy="2585323"/>
          </a:xfrm>
        </p:spPr>
        <p:txBody>
          <a:bodyPr/>
          <a:lstStyle/>
          <a:p>
            <a:r>
              <a:rPr lang="ru-RU" b="1" dirty="0"/>
              <a:t>Прочитайте предложения, вставив подходящий по смыслу переходный или возвратный глагол. </a:t>
            </a:r>
            <a:endParaRPr lang="ru-RU" b="1" dirty="0" smtClean="0"/>
          </a:p>
          <a:p>
            <a:r>
              <a:rPr lang="ru-RU" sz="1600" dirty="0" smtClean="0"/>
              <a:t>1</a:t>
            </a:r>
            <a:r>
              <a:rPr lang="ru-RU" sz="1600" dirty="0"/>
              <a:t>. Ты должен меня … , я это сделал не нарочно. Мы … , и он уехал. (простить, проститься) 2. Ученик … историей средних веков. Меня … мнение антрополога по этому вопросу. (интересует, интересуется) 3. Древний </a:t>
            </a:r>
            <a:r>
              <a:rPr lang="ru-RU" sz="1600" dirty="0" err="1"/>
              <a:t>Афросиаб</a:t>
            </a:r>
            <a:r>
              <a:rPr lang="ru-RU" sz="1600" dirty="0"/>
              <a:t> не перестаёт … археологов. Туристы не перестают … красоте Софийского собора в Новгороде. (удивлять, удивляться) 4. Народ … город в честь его основателя Ярослава Мудрого. Этот город … по имени первого князя Кия. (называет, называется)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657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764" y="102424"/>
            <a:ext cx="3806283" cy="315471"/>
          </a:xfrm>
        </p:spPr>
        <p:txBody>
          <a:bodyPr/>
          <a:lstStyle/>
          <a:p>
            <a:r>
              <a:rPr lang="ru-RU" dirty="0" smtClean="0"/>
              <a:t>Упражнение 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542305"/>
            <a:ext cx="5544616" cy="2585323"/>
          </a:xfrm>
        </p:spPr>
        <p:txBody>
          <a:bodyPr/>
          <a:lstStyle/>
          <a:p>
            <a:r>
              <a:rPr lang="ru-RU" b="1" dirty="0"/>
              <a:t>Прочитайте предложения, вставив подходящий по смыслу переходный или возвратный глагол. </a:t>
            </a:r>
            <a:endParaRPr lang="ru-RU" b="1" dirty="0" smtClean="0"/>
          </a:p>
          <a:p>
            <a:r>
              <a:rPr lang="ru-RU" sz="1600" dirty="0" smtClean="0"/>
              <a:t>1. Ты </a:t>
            </a:r>
            <a:r>
              <a:rPr lang="ru-RU" sz="1600" dirty="0"/>
              <a:t>должен меня </a:t>
            </a:r>
            <a:r>
              <a:rPr lang="ru-RU" sz="1600" dirty="0" smtClean="0"/>
              <a:t>простить </a:t>
            </a:r>
            <a:r>
              <a:rPr lang="ru-RU" sz="1600" dirty="0"/>
              <a:t>, я это сделал не нарочно. Мы </a:t>
            </a:r>
            <a:r>
              <a:rPr lang="ru-RU" sz="1600" dirty="0" smtClean="0"/>
              <a:t>простились, </a:t>
            </a:r>
            <a:r>
              <a:rPr lang="ru-RU" sz="1600" dirty="0"/>
              <a:t>и он уехал. </a:t>
            </a:r>
            <a:r>
              <a:rPr lang="ru-RU" sz="1600" dirty="0" smtClean="0"/>
              <a:t>2</a:t>
            </a:r>
            <a:r>
              <a:rPr lang="ru-RU" sz="1600" dirty="0"/>
              <a:t>. Ученик </a:t>
            </a:r>
            <a:r>
              <a:rPr lang="ru-RU" sz="1600" dirty="0" smtClean="0"/>
              <a:t>интересуется </a:t>
            </a:r>
            <a:r>
              <a:rPr lang="ru-RU" sz="1600" dirty="0"/>
              <a:t>историей средних веков. Меня </a:t>
            </a:r>
            <a:r>
              <a:rPr lang="ru-RU" sz="1600" dirty="0" smtClean="0"/>
              <a:t>интересует </a:t>
            </a:r>
            <a:r>
              <a:rPr lang="ru-RU" sz="1600" dirty="0"/>
              <a:t>мнение антрополога по этому вопросу. </a:t>
            </a:r>
            <a:r>
              <a:rPr lang="ru-RU" sz="1600" dirty="0" smtClean="0"/>
              <a:t>3</a:t>
            </a:r>
            <a:r>
              <a:rPr lang="ru-RU" sz="1600" dirty="0"/>
              <a:t>. Древний </a:t>
            </a:r>
            <a:r>
              <a:rPr lang="ru-RU" sz="1600" dirty="0" err="1"/>
              <a:t>Афросиаб</a:t>
            </a:r>
            <a:r>
              <a:rPr lang="ru-RU" sz="1600" dirty="0"/>
              <a:t> не перестаёт </a:t>
            </a:r>
            <a:r>
              <a:rPr lang="ru-RU" sz="1600" dirty="0" smtClean="0"/>
              <a:t>удивлять </a:t>
            </a:r>
            <a:r>
              <a:rPr lang="ru-RU" sz="1600" dirty="0"/>
              <a:t>археологов. Туристы не перестают </a:t>
            </a:r>
            <a:r>
              <a:rPr lang="ru-RU" sz="1600" dirty="0" smtClean="0"/>
              <a:t>удивляться </a:t>
            </a:r>
            <a:r>
              <a:rPr lang="ru-RU" sz="1600" dirty="0"/>
              <a:t>красоте Софийского собора в Новгороде. </a:t>
            </a:r>
            <a:endParaRPr lang="ru-RU" sz="1600" dirty="0" smtClean="0"/>
          </a:p>
          <a:p>
            <a:r>
              <a:rPr lang="ru-RU" sz="1600" dirty="0" smtClean="0"/>
              <a:t>4</a:t>
            </a:r>
            <a:r>
              <a:rPr lang="ru-RU" sz="1600" dirty="0"/>
              <a:t>. Народ </a:t>
            </a:r>
            <a:r>
              <a:rPr lang="ru-RU" sz="1600" dirty="0" smtClean="0"/>
              <a:t>называет </a:t>
            </a:r>
            <a:r>
              <a:rPr lang="ru-RU" sz="1600" dirty="0"/>
              <a:t>город в честь его основателя Ярослава Мудрого. Этот город </a:t>
            </a:r>
            <a:r>
              <a:rPr lang="ru-RU" sz="1600" dirty="0" smtClean="0"/>
              <a:t>называется </a:t>
            </a:r>
            <a:r>
              <a:rPr lang="ru-RU" sz="1600" dirty="0"/>
              <a:t>по имени первого князя Кия.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922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764" y="102424"/>
            <a:ext cx="3806283" cy="315471"/>
          </a:xfrm>
        </p:spPr>
        <p:txBody>
          <a:bodyPr/>
          <a:lstStyle/>
          <a:p>
            <a:r>
              <a:rPr lang="ru-RU" dirty="0" smtClean="0"/>
              <a:t>Упражнение 4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8604" y="614313"/>
            <a:ext cx="5282447" cy="2031325"/>
          </a:xfrm>
        </p:spPr>
        <p:txBody>
          <a:bodyPr/>
          <a:lstStyle/>
          <a:p>
            <a:r>
              <a:rPr lang="ru-RU" b="1" dirty="0"/>
              <a:t> Запишите предложения, употребляя глагол в настоящем времени. Правильно пишите не с глаголами.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Он </a:t>
            </a:r>
            <a:r>
              <a:rPr lang="ru-RU" sz="1800" dirty="0"/>
              <a:t>никогда не (задавать) лишних вопросов. </a:t>
            </a:r>
            <a:endParaRPr lang="ru-RU" sz="1800" dirty="0" smtClean="0"/>
          </a:p>
          <a:p>
            <a:r>
              <a:rPr lang="ru-RU" sz="1800" dirty="0" smtClean="0"/>
              <a:t>2</a:t>
            </a:r>
            <a:r>
              <a:rPr lang="ru-RU" sz="1800" dirty="0"/>
              <a:t>. Мы не (переставать) удивляться его таланту. 3. Ему (недоставать) здравого смысла. </a:t>
            </a:r>
            <a:endParaRPr lang="ru-RU" sz="1800" dirty="0" smtClean="0"/>
          </a:p>
          <a:p>
            <a:r>
              <a:rPr lang="ru-RU" sz="1800" dirty="0" smtClean="0"/>
              <a:t>4</a:t>
            </a:r>
            <a:r>
              <a:rPr lang="ru-RU" sz="1800" dirty="0"/>
              <a:t>. В нашем университете не (преподавать) политологию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5. Мировая наука не (признавать) эту теорию. </a:t>
            </a: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37939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764" y="102424"/>
            <a:ext cx="3806283" cy="315471"/>
          </a:xfrm>
        </p:spPr>
        <p:txBody>
          <a:bodyPr/>
          <a:lstStyle/>
          <a:p>
            <a:r>
              <a:rPr lang="ru-RU" dirty="0" smtClean="0"/>
              <a:t>Упражнение 4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0034" y="542305"/>
            <a:ext cx="5282447" cy="166199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1800" dirty="0" smtClean="0"/>
              <a:t>Он </a:t>
            </a:r>
            <a:r>
              <a:rPr lang="ru-RU" sz="1800" dirty="0"/>
              <a:t>никогда не </a:t>
            </a:r>
            <a:r>
              <a:rPr lang="ru-RU" sz="1800" dirty="0" smtClean="0"/>
              <a:t>задаёт </a:t>
            </a:r>
            <a:r>
              <a:rPr lang="ru-RU" sz="1800" dirty="0"/>
              <a:t>лишних вопросов. </a:t>
            </a:r>
            <a:endParaRPr lang="ru-RU" sz="1800" dirty="0" smtClean="0"/>
          </a:p>
          <a:p>
            <a:r>
              <a:rPr lang="ru-RU" sz="1800" dirty="0" smtClean="0"/>
              <a:t>2</a:t>
            </a:r>
            <a:r>
              <a:rPr lang="ru-RU" sz="1800" dirty="0"/>
              <a:t>. Мы не </a:t>
            </a:r>
            <a:r>
              <a:rPr lang="ru-RU" sz="1800" dirty="0" smtClean="0"/>
              <a:t>перестаём </a:t>
            </a:r>
            <a:r>
              <a:rPr lang="ru-RU" sz="1800" dirty="0"/>
              <a:t>удивляться его таланту. </a:t>
            </a:r>
            <a:endParaRPr lang="ru-RU" sz="1800" dirty="0" smtClean="0"/>
          </a:p>
          <a:p>
            <a:r>
              <a:rPr lang="ru-RU" sz="1800" dirty="0" smtClean="0"/>
              <a:t>3</a:t>
            </a:r>
            <a:r>
              <a:rPr lang="ru-RU" sz="1800" dirty="0"/>
              <a:t>. Ему </a:t>
            </a:r>
            <a:r>
              <a:rPr lang="ru-RU" sz="1800" dirty="0" smtClean="0"/>
              <a:t>недостаёт здравого </a:t>
            </a:r>
            <a:r>
              <a:rPr lang="ru-RU" sz="1800" dirty="0"/>
              <a:t>смысла. </a:t>
            </a:r>
            <a:endParaRPr lang="ru-RU" sz="1800" dirty="0" smtClean="0"/>
          </a:p>
          <a:p>
            <a:r>
              <a:rPr lang="ru-RU" sz="1800" dirty="0" smtClean="0"/>
              <a:t>4</a:t>
            </a:r>
            <a:r>
              <a:rPr lang="ru-RU" sz="1800" dirty="0"/>
              <a:t>. В нашем университете не </a:t>
            </a:r>
            <a:r>
              <a:rPr lang="ru-RU" sz="1800" dirty="0" smtClean="0"/>
              <a:t>преподают </a:t>
            </a:r>
            <a:r>
              <a:rPr lang="ru-RU" sz="1800" dirty="0"/>
              <a:t>политологию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5. Мировая наука не </a:t>
            </a:r>
            <a:r>
              <a:rPr lang="ru-RU" sz="1800" dirty="0" smtClean="0"/>
              <a:t>признаёт </a:t>
            </a:r>
            <a:r>
              <a:rPr lang="ru-RU" sz="1800" dirty="0"/>
              <a:t>эту теорию. </a:t>
            </a:r>
            <a:endParaRPr lang="ru-RU" sz="1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4" y="2237958"/>
            <a:ext cx="537804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5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764" y="102424"/>
            <a:ext cx="3806283" cy="315471"/>
          </a:xfrm>
        </p:spPr>
        <p:txBody>
          <a:bodyPr/>
          <a:lstStyle/>
          <a:p>
            <a:r>
              <a:rPr lang="ru-RU" dirty="0" smtClean="0"/>
              <a:t>Упражнение </a:t>
            </a:r>
            <a:r>
              <a:rPr lang="ru-RU" dirty="0" smtClean="0"/>
              <a:t>5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09178" y="543312"/>
            <a:ext cx="5282447" cy="276999"/>
          </a:xfrm>
        </p:spPr>
        <p:txBody>
          <a:bodyPr/>
          <a:lstStyle/>
          <a:p>
            <a:pPr algn="ctr"/>
            <a:r>
              <a:rPr lang="ru-RU" sz="1800" b="1" dirty="0"/>
              <a:t>Преданность науке </a:t>
            </a:r>
            <a:endParaRPr lang="ru-RU" sz="1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768516" y="822087"/>
            <a:ext cx="38024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Академик Эдвард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Ртвеладзе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учёный с мировым именем. Он ещё в школе увлёкся книгами по истории, вместе с друзьями занимался полевой археологией, а в 1967 году окончил Ташкентский государственный университет. </a:t>
            </a:r>
          </a:p>
        </p:txBody>
      </p:sp>
      <p:pic>
        <p:nvPicPr>
          <p:cNvPr id="12290" name="Picture 2" descr="Ртвеладзе, Эдвард Васильевич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9" y="812601"/>
            <a:ext cx="1535785" cy="20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7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764" y="102424"/>
            <a:ext cx="3806283" cy="315471"/>
          </a:xfrm>
        </p:spPr>
        <p:txBody>
          <a:bodyPr/>
          <a:lstStyle/>
          <a:p>
            <a:r>
              <a:rPr lang="ru-RU" dirty="0" smtClean="0"/>
              <a:t>Упражнение </a:t>
            </a:r>
            <a:r>
              <a:rPr lang="ru-RU" dirty="0" smtClean="0"/>
              <a:t>5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8604" y="614313"/>
            <a:ext cx="5282447" cy="553998"/>
          </a:xfrm>
        </p:spPr>
        <p:txBody>
          <a:bodyPr/>
          <a:lstStyle/>
          <a:p>
            <a:r>
              <a:rPr lang="ru-RU" sz="1800" dirty="0"/>
              <a:t>Наставниками молодого учёного были </a:t>
            </a:r>
            <a:endParaRPr lang="ru-RU" sz="1800" dirty="0" smtClean="0"/>
          </a:p>
          <a:p>
            <a:r>
              <a:rPr lang="ru-RU" sz="1800" dirty="0" smtClean="0"/>
              <a:t>М.Е</a:t>
            </a:r>
            <a:r>
              <a:rPr lang="ru-RU" sz="1800" dirty="0"/>
              <a:t>. </a:t>
            </a:r>
            <a:r>
              <a:rPr lang="ru-RU" sz="1800" dirty="0" err="1"/>
              <a:t>Массон</a:t>
            </a:r>
            <a:r>
              <a:rPr lang="ru-RU" sz="1800" dirty="0"/>
              <a:t> и Г.А. Пугаченкова. </a:t>
            </a:r>
            <a:endParaRPr lang="ru-RU" sz="2800" dirty="0" smtClean="0"/>
          </a:p>
        </p:txBody>
      </p:sp>
      <p:pic>
        <p:nvPicPr>
          <p:cNvPr id="8194" name="Picture 2" descr="Пугаченкова, Галина Анатольевна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88" y="1168311"/>
            <a:ext cx="2254463" cy="18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Михаил Евгеньевич Массон — Письма о Ташкен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4" y="1168311"/>
            <a:ext cx="2811691" cy="186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1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8605" y="590368"/>
            <a:ext cx="2577808" cy="1938992"/>
          </a:xfrm>
        </p:spPr>
        <p:txBody>
          <a:bodyPr/>
          <a:lstStyle/>
          <a:p>
            <a:r>
              <a:rPr lang="ru-RU" sz="1800" dirty="0"/>
              <a:t>Особенно интересуют историка вспомогательные исторические дисциплины – нумизматика и эпиграфика.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292662"/>
          </a:xfrm>
        </p:spPr>
        <p:txBody>
          <a:bodyPr/>
          <a:lstStyle/>
          <a:p>
            <a:r>
              <a:rPr lang="ru-RU" dirty="0" smtClean="0"/>
              <a:t>Нумизматика - научное </a:t>
            </a:r>
            <a:r>
              <a:rPr lang="ru-RU" dirty="0"/>
              <a:t>описание и собирание старинных монет и медалей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Эпиграфика - историческая </a:t>
            </a:r>
            <a:r>
              <a:rPr lang="ru-RU" dirty="0"/>
              <a:t>дисциплина, изучающая содержание и формы надписей на твёрдых материалах </a:t>
            </a:r>
            <a:endParaRPr lang="ru-RU" dirty="0"/>
          </a:p>
        </p:txBody>
      </p:sp>
      <p:pic>
        <p:nvPicPr>
          <p:cNvPr id="9218" name="Picture 2" descr="Достопримечательности Кыргызста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889" y="1478409"/>
            <a:ext cx="943524" cy="70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АРХИТЕКТУРНАЯ ЭПИГРАФИКА УЗБЕКИСТАНА - PDF Скачать Бесплат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254" y="722925"/>
            <a:ext cx="2535256" cy="13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Нумизматика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Нумизматика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32" y="2187236"/>
            <a:ext cx="1038950" cy="87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384995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1800" dirty="0"/>
              <a:t>Исследования древних монет Согда и Чача, проведённые им, поражают самых крупных специалистов. </a:t>
            </a:r>
          </a:p>
        </p:txBody>
      </p:sp>
      <p:pic>
        <p:nvPicPr>
          <p:cNvPr id="10242" name="Picture 2" descr="Нумизматика Тюркского каганата - Археология Евразии - Форум «Евразийского  исторического сервера»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99" y="830337"/>
            <a:ext cx="266800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Нумизматика Тюркского каганата - Археология Евразии - Форум «Евразийского  исторического сервера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" y="2104965"/>
            <a:ext cx="1935236" cy="101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9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732" y="686321"/>
            <a:ext cx="4127251" cy="2173890"/>
          </a:xfrm>
        </p:spPr>
        <p:txBody>
          <a:bodyPr>
            <a:noAutofit/>
          </a:bodyPr>
          <a:lstStyle/>
          <a:p>
            <a:pPr algn="l"/>
            <a:r>
              <a:rPr lang="ru-RU" sz="2555" dirty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sz="2555" dirty="0" smtClean="0">
                <a:solidFill>
                  <a:srgbClr val="C00000"/>
                </a:solidFill>
                <a:cs typeface="Aharoni" pitchFamily="2" charset="-79"/>
              </a:rPr>
              <a:t>Глагол </a:t>
            </a:r>
            <a:r>
              <a:rPr lang="ru-RU" sz="1798" dirty="0" smtClean="0">
                <a:solidFill>
                  <a:srgbClr val="0070C0"/>
                </a:solidFill>
                <a:cs typeface="Aharoni" pitchFamily="2" charset="-79"/>
              </a:rPr>
              <a:t>– это самостоятельная </a:t>
            </a:r>
            <a:r>
              <a:rPr lang="ru-RU" sz="1798" dirty="0">
                <a:solidFill>
                  <a:srgbClr val="0070C0"/>
                </a:solidFill>
                <a:cs typeface="Aharoni" pitchFamily="2" charset="-79"/>
              </a:rPr>
              <a:t/>
            </a:r>
            <a:br>
              <a:rPr lang="ru-RU" sz="1798" dirty="0">
                <a:solidFill>
                  <a:srgbClr val="0070C0"/>
                </a:solidFill>
                <a:cs typeface="Aharoni" pitchFamily="2" charset="-79"/>
              </a:rPr>
            </a:br>
            <a:r>
              <a:rPr lang="ru-RU" sz="1798" dirty="0" smtClean="0">
                <a:solidFill>
                  <a:srgbClr val="0070C0"/>
                </a:solidFill>
                <a:cs typeface="Aharoni" pitchFamily="2" charset="-79"/>
              </a:rPr>
              <a:t>часть речи,</a:t>
            </a:r>
            <a:r>
              <a:rPr lang="ru-RU" sz="1798" dirty="0">
                <a:solidFill>
                  <a:srgbClr val="0070C0"/>
                </a:solidFill>
                <a:cs typeface="Aharoni" pitchFamily="2" charset="-79"/>
              </a:rPr>
              <a:t> </a:t>
            </a:r>
            <a:r>
              <a:rPr lang="ru-RU" sz="1798" dirty="0" smtClean="0">
                <a:solidFill>
                  <a:srgbClr val="0070C0"/>
                </a:solidFill>
                <a:cs typeface="Aharoni" pitchFamily="2" charset="-79"/>
              </a:rPr>
              <a:t>  которая </a:t>
            </a:r>
            <a:r>
              <a:rPr lang="ru-RU" sz="1798" dirty="0">
                <a:solidFill>
                  <a:srgbClr val="0070C0"/>
                </a:solidFill>
                <a:cs typeface="Aharoni" pitchFamily="2" charset="-79"/>
              </a:rPr>
              <a:t>обозначает</a:t>
            </a:r>
            <a:br>
              <a:rPr lang="ru-RU" sz="1798" dirty="0">
                <a:solidFill>
                  <a:srgbClr val="0070C0"/>
                </a:solidFill>
                <a:cs typeface="Aharoni" pitchFamily="2" charset="-79"/>
              </a:rPr>
            </a:br>
            <a:r>
              <a:rPr lang="ru-RU" sz="1798" dirty="0" smtClean="0">
                <a:solidFill>
                  <a:srgbClr val="0070C0"/>
                </a:solidFill>
                <a:cs typeface="Aharoni" pitchFamily="2" charset="-79"/>
              </a:rPr>
              <a:t>действие предмета</a:t>
            </a:r>
            <a:r>
              <a:rPr lang="ru-RU" sz="1798" dirty="0">
                <a:solidFill>
                  <a:srgbClr val="0070C0"/>
                </a:solidFill>
                <a:cs typeface="Aharoni" pitchFamily="2" charset="-79"/>
              </a:rPr>
              <a:t> </a:t>
            </a:r>
            <a:r>
              <a:rPr lang="ru-RU" sz="1798" dirty="0" smtClean="0">
                <a:solidFill>
                  <a:srgbClr val="0070C0"/>
                </a:solidFill>
                <a:cs typeface="Aharoni" pitchFamily="2" charset="-79"/>
              </a:rPr>
              <a:t>и </a:t>
            </a:r>
            <a:r>
              <a:rPr lang="ru-RU" sz="1798" dirty="0">
                <a:solidFill>
                  <a:srgbClr val="0070C0"/>
                </a:solidFill>
                <a:cs typeface="Aharoni" pitchFamily="2" charset="-79"/>
              </a:rPr>
              <a:t>отвечает на </a:t>
            </a:r>
            <a:r>
              <a:rPr lang="ru-RU" sz="1798" dirty="0" smtClean="0">
                <a:solidFill>
                  <a:srgbClr val="0070C0"/>
                </a:solidFill>
                <a:cs typeface="Aharoni" pitchFamily="2" charset="-79"/>
              </a:rPr>
              <a:t>                вопросы </a:t>
            </a:r>
            <a:r>
              <a:rPr lang="ru-RU" sz="1798" dirty="0">
                <a:solidFill>
                  <a:srgbClr val="C00000"/>
                </a:solidFill>
                <a:cs typeface="Aharoni" pitchFamily="2" charset="-79"/>
              </a:rPr>
              <a:t/>
            </a:r>
            <a:br>
              <a:rPr lang="ru-RU" sz="1798" dirty="0">
                <a:solidFill>
                  <a:srgbClr val="C00000"/>
                </a:solidFill>
                <a:cs typeface="Aharoni" pitchFamily="2" charset="-79"/>
              </a:rPr>
            </a:br>
            <a:r>
              <a:rPr lang="ru-RU" sz="1798" dirty="0">
                <a:solidFill>
                  <a:srgbClr val="C00000"/>
                </a:solidFill>
                <a:cs typeface="Aharoni" pitchFamily="2" charset="-79"/>
              </a:rPr>
              <a:t>       Что делать? Что сделать? </a:t>
            </a:r>
            <a:br>
              <a:rPr lang="ru-RU" sz="1798" dirty="0">
                <a:solidFill>
                  <a:srgbClr val="C00000"/>
                </a:solidFill>
                <a:cs typeface="Aharoni" pitchFamily="2" charset="-79"/>
              </a:rPr>
            </a:br>
            <a:r>
              <a:rPr lang="ru-RU" sz="1798" dirty="0">
                <a:solidFill>
                  <a:srgbClr val="C00000"/>
                </a:solidFill>
                <a:cs typeface="Aharoni" pitchFamily="2" charset="-79"/>
              </a:rPr>
              <a:t>       </a:t>
            </a:r>
            <a:r>
              <a:rPr lang="ru-RU" sz="1798" dirty="0" smtClean="0">
                <a:solidFill>
                  <a:srgbClr val="C00000"/>
                </a:solidFill>
                <a:cs typeface="Aharoni" pitchFamily="2" charset="-79"/>
              </a:rPr>
              <a:t>Что </a:t>
            </a:r>
            <a:r>
              <a:rPr lang="ru-RU" sz="1798" dirty="0">
                <a:solidFill>
                  <a:srgbClr val="C00000"/>
                </a:solidFill>
                <a:cs typeface="Aharoni" pitchFamily="2" charset="-79"/>
              </a:rPr>
              <a:t>делает? </a:t>
            </a:r>
            <a:r>
              <a:rPr lang="ru-RU" sz="1798" dirty="0">
                <a:solidFill>
                  <a:srgbClr val="C00000"/>
                </a:solidFill>
                <a:cs typeface="Aharoni" pitchFamily="2" charset="-79"/>
              </a:rPr>
              <a:t>Что сделает?</a:t>
            </a:r>
          </a:p>
        </p:txBody>
      </p:sp>
      <p:pic>
        <p:nvPicPr>
          <p:cNvPr id="2050" name="Picture 2" descr="https://veterinar-balakovo.ru/wp-content/uploads/2016/12/FewGhBHRjes-768x106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4" y="758329"/>
            <a:ext cx="946932" cy="131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5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777056" y="614313"/>
            <a:ext cx="2803973" cy="2717325"/>
          </a:xfrm>
        </p:spPr>
        <p:txBody>
          <a:bodyPr/>
          <a:lstStyle/>
          <a:p>
            <a:r>
              <a:rPr lang="ru-RU" sz="1400" dirty="0"/>
              <a:t>Эдвард </a:t>
            </a:r>
            <a:r>
              <a:rPr lang="ru-RU" sz="1400" dirty="0" err="1"/>
              <a:t>Ртвеладзе</a:t>
            </a:r>
            <a:r>
              <a:rPr lang="ru-RU" sz="1400" dirty="0"/>
              <a:t> участвовал более чем в восьмидесяти научных археологических экспедициях. Каждую весну и осень проводит он на раскопках своего любимого городища </a:t>
            </a:r>
            <a:r>
              <a:rPr lang="ru-RU" sz="1400" dirty="0" err="1"/>
              <a:t>Кампыртепа</a:t>
            </a:r>
            <a:r>
              <a:rPr lang="ru-RU" sz="1400" dirty="0"/>
              <a:t>. Древний город </a:t>
            </a:r>
            <a:r>
              <a:rPr lang="ru-RU" sz="1400" dirty="0" err="1"/>
              <a:t>Кушанского</a:t>
            </a:r>
            <a:r>
              <a:rPr lang="ru-RU" sz="1400" dirty="0"/>
              <a:t> царства был когда-то оживлённым перекрёстком Великого шёлкового пути. </a:t>
            </a:r>
          </a:p>
        </p:txBody>
      </p:sp>
      <p:pic>
        <p:nvPicPr>
          <p:cNvPr id="11266" name="Picture 2" descr="Эдвард Ртвеладзе: легендарная Кампыртепа оказалась под угрозой полного  уничтожения - Новости Узбекистана сегодня: nuz.uz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0" y="741235"/>
            <a:ext cx="2508250" cy="191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Эдвард Ртвеладзе: легендарная Кампыртепа оказалась под угрозой полного  уничтожения - Новости Узбекистана сегодня: nuz.u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1" y="741234"/>
            <a:ext cx="1228475" cy="191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74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10892" y="741234"/>
            <a:ext cx="2750783" cy="2717325"/>
          </a:xfrm>
        </p:spPr>
        <p:txBody>
          <a:bodyPr/>
          <a:lstStyle/>
          <a:p>
            <a:r>
              <a:rPr lang="ru-RU" sz="1400" dirty="0"/>
              <a:t>Человек со спартанским характером и ярчайшим воображением, Эдвард Васильевич </a:t>
            </a:r>
            <a:r>
              <a:rPr lang="ru-RU" sz="1400" dirty="0" err="1"/>
              <a:t>Ртвеладзе</a:t>
            </a:r>
            <a:r>
              <a:rPr lang="ru-RU" sz="1400" dirty="0"/>
              <a:t>, мысленно перелистывая книгу истории, страницу за страницей, пытается возродить по археологическим находкам события, происходившие много веков назад на Великом караванном пути. </a:t>
            </a:r>
          </a:p>
        </p:txBody>
      </p:sp>
      <p:pic>
        <p:nvPicPr>
          <p:cNvPr id="13314" name="Picture 2" descr="На перекрестке эпох / Эдвард Ртвеладзе | Иные берега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4" y="776605"/>
            <a:ext cx="2449959" cy="213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2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938992"/>
          </a:xfrm>
        </p:spPr>
        <p:txBody>
          <a:bodyPr/>
          <a:lstStyle/>
          <a:p>
            <a:r>
              <a:rPr lang="ru-RU" sz="1800" dirty="0"/>
              <a:t>Он уделяет много внимания подготовке специалистов нового поколения, которые успешно работают не только в нашей стране, но и за её пределами. </a:t>
            </a:r>
          </a:p>
        </p:txBody>
      </p:sp>
      <p:pic>
        <p:nvPicPr>
          <p:cNvPr id="14338" name="Picture 2" descr="Эдвард Ртвеладзе, доктор исторических наук, профессор, академик Академии  наук Республики Узбекиста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741234"/>
            <a:ext cx="2508250" cy="195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Презентация книги Э.В.Ртвеладзе «Александр Македонский в Трансоксиане» |  АРХЕОЛОГИЯ СРЕДНЕЙ АЗ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3" y="1748032"/>
            <a:ext cx="936104" cy="122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Утерянная Александрия Оксианская воссоздана в виртуальной реальности  (+видео) — Review.u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4" y="648836"/>
            <a:ext cx="2266236" cy="165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724" y="102424"/>
            <a:ext cx="4166323" cy="315471"/>
          </a:xfrm>
        </p:spPr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594869" y="746315"/>
            <a:ext cx="2882642" cy="2893100"/>
          </a:xfrm>
        </p:spPr>
        <p:txBody>
          <a:bodyPr/>
          <a:lstStyle/>
          <a:p>
            <a:r>
              <a:rPr lang="ru-RU" sz="1600" dirty="0"/>
              <a:t>наставник – </a:t>
            </a:r>
            <a:r>
              <a:rPr lang="en-US" sz="1600" dirty="0" err="1"/>
              <a:t>ustoz</a:t>
            </a:r>
            <a:r>
              <a:rPr lang="en-US" sz="1600" dirty="0" smtClean="0"/>
              <a:t>, </a:t>
            </a:r>
            <a:r>
              <a:rPr lang="en-US" sz="1600" dirty="0" err="1"/>
              <a:t>murabbiy</a:t>
            </a:r>
            <a:r>
              <a:rPr lang="en-US" sz="1600" dirty="0"/>
              <a:t> </a:t>
            </a:r>
            <a:r>
              <a:rPr lang="ru-RU" sz="1600" dirty="0"/>
              <a:t>поколение – </a:t>
            </a:r>
            <a:r>
              <a:rPr lang="en-US" sz="1600" dirty="0" err="1"/>
              <a:t>avlod</a:t>
            </a:r>
            <a:r>
              <a:rPr lang="en-US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городище </a:t>
            </a:r>
            <a:r>
              <a:rPr lang="ru-RU" sz="1600" dirty="0"/>
              <a:t>– </a:t>
            </a:r>
            <a:r>
              <a:rPr lang="en-US" sz="1600" dirty="0" err="1"/>
              <a:t>qadimgi</a:t>
            </a:r>
            <a:r>
              <a:rPr lang="en-US" sz="1600" dirty="0"/>
              <a:t> </a:t>
            </a:r>
            <a:r>
              <a:rPr lang="en-US" sz="1600" dirty="0" err="1"/>
              <a:t>shahar</a:t>
            </a:r>
            <a:r>
              <a:rPr lang="en-US" sz="1600" dirty="0"/>
              <a:t> </a:t>
            </a:r>
            <a:r>
              <a:rPr lang="en-US" sz="1600" dirty="0" err="1"/>
              <a:t>o‘rni</a:t>
            </a:r>
            <a:r>
              <a:rPr lang="en-US" sz="1600" dirty="0"/>
              <a:t> </a:t>
            </a:r>
            <a:r>
              <a:rPr lang="ru-RU" sz="1600" dirty="0"/>
              <a:t>восприятие – </a:t>
            </a:r>
            <a:r>
              <a:rPr lang="en-US" sz="1600" dirty="0" err="1"/>
              <a:t>o‘ziga</a:t>
            </a:r>
            <a:r>
              <a:rPr lang="en-US" sz="1600" dirty="0"/>
              <a:t> </a:t>
            </a:r>
            <a:r>
              <a:rPr lang="en-US" sz="1600" dirty="0" err="1"/>
              <a:t>olish</a:t>
            </a:r>
            <a:endParaRPr lang="en-US" sz="1600" dirty="0"/>
          </a:p>
          <a:p>
            <a:r>
              <a:rPr lang="ru-RU" sz="1600" dirty="0"/>
              <a:t>воображение – </a:t>
            </a:r>
            <a:r>
              <a:rPr lang="en-US" sz="1600" dirty="0" err="1"/>
              <a:t>tasavvur</a:t>
            </a:r>
            <a:r>
              <a:rPr lang="en-US" sz="1600" dirty="0"/>
              <a:t> </a:t>
            </a:r>
            <a:r>
              <a:rPr lang="ru-RU" sz="1600" dirty="0"/>
              <a:t>выдающийся – </a:t>
            </a:r>
            <a:r>
              <a:rPr lang="en-US" sz="1600" dirty="0" err="1"/>
              <a:t>mashhur</a:t>
            </a:r>
            <a:r>
              <a:rPr lang="en-US" sz="1600" dirty="0"/>
              <a:t> </a:t>
            </a:r>
            <a:r>
              <a:rPr lang="ru-RU" sz="1600" dirty="0"/>
              <a:t>вспомогательный – </a:t>
            </a:r>
            <a:r>
              <a:rPr lang="en-US" sz="1600" dirty="0" err="1"/>
              <a:t>yordamchi</a:t>
            </a:r>
            <a:r>
              <a:rPr lang="en-US" sz="1600" dirty="0"/>
              <a:t> </a:t>
            </a:r>
            <a:r>
              <a:rPr lang="ru-RU" sz="1600" dirty="0"/>
              <a:t>перекрёсток – </a:t>
            </a:r>
            <a:r>
              <a:rPr lang="en-US" sz="1600" dirty="0" err="1"/>
              <a:t>chorraha</a:t>
            </a:r>
            <a:endParaRPr lang="en-US" sz="1600" dirty="0"/>
          </a:p>
          <a:p>
            <a:endParaRPr lang="ru-RU" dirty="0"/>
          </a:p>
        </p:txBody>
      </p:sp>
      <p:pic>
        <p:nvPicPr>
          <p:cNvPr id="15362" name="Picture 2" descr="Книга &quot;Александр Македонский в Бактрии и Согдиане (монография)&quot; - Ртвеладзе  Эдвард Васильевич - ЛитЛайф - книги читать онлайн - скачать бесплатно  полные книг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18" y="1838449"/>
            <a:ext cx="979415" cy="120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5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18604" y="746315"/>
            <a:ext cx="5258907" cy="1969770"/>
          </a:xfrm>
        </p:spPr>
        <p:txBody>
          <a:bodyPr/>
          <a:lstStyle/>
          <a:p>
            <a:r>
              <a:rPr lang="ru-RU" sz="1600" dirty="0" smtClean="0"/>
              <a:t>1.Когда </a:t>
            </a:r>
            <a:r>
              <a:rPr lang="ru-RU" sz="1600" dirty="0"/>
              <a:t>академик Э.В. </a:t>
            </a:r>
            <a:r>
              <a:rPr lang="ru-RU" sz="1600" dirty="0" err="1"/>
              <a:t>Ртвеладзе</a:t>
            </a:r>
            <a:r>
              <a:rPr lang="ru-RU" sz="1600" dirty="0"/>
              <a:t> начал увлекаться </a:t>
            </a:r>
            <a:r>
              <a:rPr lang="ru-RU" sz="1600" dirty="0" smtClean="0"/>
              <a:t>историей?</a:t>
            </a:r>
            <a:endParaRPr lang="ru-RU" sz="1600" dirty="0"/>
          </a:p>
          <a:p>
            <a:r>
              <a:rPr lang="ru-RU" sz="1600" dirty="0"/>
              <a:t> </a:t>
            </a:r>
            <a:r>
              <a:rPr lang="ru-RU" sz="1600" dirty="0" smtClean="0"/>
              <a:t>2.Какие </a:t>
            </a:r>
            <a:r>
              <a:rPr lang="ru-RU" sz="1600" dirty="0"/>
              <a:t>исторические дисциплины особенно интересуют знаменитого </a:t>
            </a:r>
          </a:p>
          <a:p>
            <a:r>
              <a:rPr lang="ru-RU" sz="1600" dirty="0"/>
              <a:t> историка. Какое городище исследовала археологическая экспедиция </a:t>
            </a:r>
            <a:r>
              <a:rPr lang="ru-RU" sz="1600" dirty="0" err="1" smtClean="0"/>
              <a:t>Ртвеладзе</a:t>
            </a:r>
            <a:r>
              <a:rPr lang="ru-RU" sz="1600" dirty="0" smtClean="0"/>
              <a:t>?</a:t>
            </a:r>
          </a:p>
          <a:p>
            <a:r>
              <a:rPr lang="ru-RU" sz="1600" dirty="0" smtClean="0"/>
              <a:t>3.Какую </a:t>
            </a:r>
            <a:r>
              <a:rPr lang="ru-RU" sz="1600" dirty="0"/>
              <a:t>книгу мысленно перелистывает учёный</a:t>
            </a:r>
            <a:r>
              <a:rPr lang="ru-RU" sz="1600" dirty="0" smtClean="0"/>
              <a:t>?</a:t>
            </a:r>
          </a:p>
          <a:p>
            <a:r>
              <a:rPr lang="ru-RU" sz="1600" dirty="0" smtClean="0"/>
              <a:t>4.Назовите </a:t>
            </a:r>
            <a:r>
              <a:rPr lang="ru-RU" sz="1600" dirty="0"/>
              <a:t>любимое городище </a:t>
            </a:r>
            <a:r>
              <a:rPr lang="ru-RU" sz="1600" dirty="0" smtClean="0"/>
              <a:t>учёного.</a:t>
            </a:r>
            <a:endParaRPr lang="ru-RU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076" y="1262385"/>
            <a:ext cx="1080120" cy="92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7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6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00753" y="614313"/>
            <a:ext cx="5176758" cy="553998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Найдите в тексте глаголы. Определите их время, лицо (род) и число. Образец: родился (прошедшее время, мужской род, единственное число).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2619" y="1168311"/>
            <a:ext cx="52938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увлёкся –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занимался –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окончил –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ыли</a:t>
            </a:r>
            <a:r>
              <a:rPr lang="ru-RU" dirty="0" smtClean="0"/>
              <a:t> –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нтересуют –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частвовал –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8884" y="1457062"/>
            <a:ext cx="14575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проводит –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уделяет –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аботают –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8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46596" y="686321"/>
            <a:ext cx="5472608" cy="215443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Ответьте на вопросы в прошедшем времени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sz="1600" dirty="0"/>
              <a:t>1. – Вы интересуетесь нумизматикой?  – Никогда не … . 2. – Вы пользуетесь этим прибором?  – Мы давно не … им. 3. – Вы используете в работе новые технологии?  – Я всегда … . 4. – Критикует ли вас научный руководитель?  – Один раз … . 5. – Твоя сестра рисует красками?  – Давно уже не … . 6. – Кто отремонтирует оборудование?  – Мы уже вчера его … 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84666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86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46596" y="686321"/>
            <a:ext cx="5472608" cy="215443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Ответьте на вопросы в прошедшем времени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sz="1600" dirty="0"/>
              <a:t>1. – Вы интересуетесь нумизматикой?  – Никогда не … . 2. – Вы пользуетесь этим прибором?  – Мы давно не … им. 3. – Вы используете в работе новые технологии?  – Я всегда … . 4. – Критикует ли вас научный руководитель?  – Один раз … . 5. – Твоя сестра рисует красками?  – Давно уже не … . 6. – Кто отремонтирует оборудование?  – Мы уже вчера его … 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84666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585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666877" y="746315"/>
            <a:ext cx="2810634" cy="267765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1800" dirty="0"/>
              <a:t>Как вы понимаете выражения «спартанский характер», «спартанское воспитание»? Составьте предложения с этими фразеологизмами.</a:t>
            </a:r>
          </a:p>
          <a:p>
            <a:endParaRPr lang="ru-RU" dirty="0"/>
          </a:p>
        </p:txBody>
      </p:sp>
      <p:pic>
        <p:nvPicPr>
          <p:cNvPr id="16386" name="Picture 2" descr="Суровая правда о Древней Спарте: уничтожение слабых младенцев, воспитание  голодом и другие факт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2" y="746315"/>
            <a:ext cx="2161927" cy="174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5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02424"/>
            <a:ext cx="5318451" cy="315471"/>
          </a:xfrm>
        </p:spPr>
        <p:txBody>
          <a:bodyPr/>
          <a:lstStyle/>
          <a:p>
            <a:r>
              <a:rPr lang="ru-RU" dirty="0" smtClean="0"/>
              <a:t>Спартанское воспитание </a:t>
            </a:r>
            <a:r>
              <a:rPr lang="uz-Latn-UZ" dirty="0" smtClean="0"/>
              <a:t>VIII – VI </a:t>
            </a:r>
            <a:r>
              <a:rPr lang="ru-RU" sz="1600" dirty="0" err="1" smtClean="0"/>
              <a:t>вв.до</a:t>
            </a:r>
            <a:r>
              <a:rPr lang="ru-RU" sz="1600" dirty="0" smtClean="0"/>
              <a:t> н.э.</a:t>
            </a:r>
            <a:r>
              <a:rPr lang="uz-Latn-UZ" sz="1600" dirty="0" smtClean="0"/>
              <a:t> 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5258906" cy="2154436"/>
          </a:xfrm>
        </p:spPr>
        <p:txBody>
          <a:bodyPr/>
          <a:lstStyle/>
          <a:p>
            <a:r>
              <a:rPr lang="ru-RU" sz="1400" dirty="0"/>
              <a:t>Воспитание </a:t>
            </a:r>
            <a:r>
              <a:rPr lang="ru-RU" sz="1400" dirty="0" smtClean="0"/>
              <a:t>было </a:t>
            </a:r>
            <a:r>
              <a:rPr lang="ru-RU" sz="1400" dirty="0"/>
              <a:t>военное, дисциплина в них была строгая. Целью спартанского воспитания было подготовить воспитанников к службе в армии, сделать их способными к перенесению трудностей и лишений, с которыми соединена походная и лагерная жизнь, развить в них физическую силу и крепкое здоровье. Поэтому главным занятием мальчиков и подрастающих юношей в этих воспитательных домах были гимнастические и военные упражнения: бег, борьба, прыжки, бросание диска, метание копья, приобретение искусства владеть оружием, военные маневры.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0491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29945"/>
            <a:ext cx="5544616" cy="640719"/>
          </a:xfrm>
        </p:spPr>
        <p:txBody>
          <a:bodyPr>
            <a:noAutofit/>
          </a:bodyPr>
          <a:lstStyle/>
          <a:p>
            <a:pPr algn="ctr"/>
            <a:r>
              <a:rPr lang="ru-RU" sz="1703" dirty="0">
                <a:solidFill>
                  <a:srgbClr val="0070C0"/>
                </a:solidFill>
              </a:rPr>
              <a:t>   </a:t>
            </a:r>
            <a:r>
              <a:rPr lang="ru-RU" sz="1703" dirty="0"/>
              <a:t>Общее грамматическое значение </a:t>
            </a:r>
            <a:r>
              <a:rPr lang="ru-RU" sz="1703" dirty="0" smtClean="0"/>
              <a:t>глагола    </a:t>
            </a:r>
            <a:endParaRPr lang="ru-RU" sz="1703" dirty="0"/>
          </a:p>
        </p:txBody>
      </p:sp>
      <p:sp>
        <p:nvSpPr>
          <p:cNvPr id="3" name="TextBox 2"/>
          <p:cNvSpPr txBox="1"/>
          <p:nvPr/>
        </p:nvSpPr>
        <p:spPr>
          <a:xfrm>
            <a:off x="590224" y="770664"/>
            <a:ext cx="4668939" cy="61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3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Действия, связанные </a:t>
            </a:r>
            <a:r>
              <a:rPr lang="ru-RU" sz="1703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с </a:t>
            </a:r>
            <a:r>
              <a:rPr lang="ru-RU" sz="1703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трудовой деятельностью: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40" y="1316675"/>
            <a:ext cx="2309386" cy="166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988" y="1316675"/>
            <a:ext cx="1416732" cy="141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5642" y="2773102"/>
            <a:ext cx="1143262" cy="4417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71" dirty="0">
                <a:solidFill>
                  <a:srgbClr val="C00000"/>
                </a:solidFill>
              </a:rPr>
              <a:t>Пилить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6569" y="2750622"/>
            <a:ext cx="1093569" cy="4417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71" dirty="0">
                <a:solidFill>
                  <a:srgbClr val="C00000"/>
                </a:solidFill>
              </a:rPr>
              <a:t>Рубить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61507" y="135394"/>
            <a:ext cx="1643979" cy="791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71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271" b="1" dirty="0" smtClean="0">
                <a:solidFill>
                  <a:schemeClr val="accent3">
                    <a:lumMod val="75000"/>
                  </a:schemeClr>
                </a:solidFill>
              </a:rPr>
              <a:t>действие</a:t>
            </a:r>
            <a:endParaRPr lang="ru-RU" sz="2271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9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92814" y="686321"/>
            <a:ext cx="5249148" cy="615553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Выполнить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9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странице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67.</a:t>
            </a:r>
            <a:endPara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Древняя Спарта – город без стен | МИР ИСТОРИИ | Яндекс Дзе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801" y="1316657"/>
            <a:ext cx="2845173" cy="168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0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780" y="102424"/>
            <a:ext cx="3662267" cy="315471"/>
          </a:xfrm>
        </p:spPr>
        <p:txBody>
          <a:bodyPr/>
          <a:lstStyle/>
          <a:p>
            <a:r>
              <a:rPr lang="ru-RU" dirty="0" err="1" smtClean="0"/>
              <a:t>Юнус</a:t>
            </a:r>
            <a:r>
              <a:rPr lang="ru-RU" dirty="0" smtClean="0"/>
              <a:t> </a:t>
            </a:r>
            <a:r>
              <a:rPr lang="ru-RU" dirty="0" err="1" smtClean="0"/>
              <a:t>Раджаби</a:t>
            </a:r>
            <a:r>
              <a:rPr lang="ru-RU" dirty="0" smtClean="0"/>
              <a:t> (1897- 1976)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614314"/>
            <a:ext cx="5472608" cy="2585324"/>
          </a:xfrm>
        </p:spPr>
        <p:txBody>
          <a:bodyPr/>
          <a:lstStyle/>
          <a:p>
            <a:r>
              <a:rPr lang="ru-RU" sz="1400" dirty="0" err="1"/>
              <a:t>Юнус</a:t>
            </a:r>
            <a:r>
              <a:rPr lang="ru-RU" sz="1400" dirty="0"/>
              <a:t> </a:t>
            </a:r>
            <a:r>
              <a:rPr lang="ru-RU" sz="1400" dirty="0" err="1"/>
              <a:t>Раджаби</a:t>
            </a:r>
            <a:r>
              <a:rPr lang="ru-RU" sz="1400" dirty="0"/>
              <a:t> родился в Ташкенте </a:t>
            </a:r>
            <a:r>
              <a:rPr lang="ru-RU" sz="1400" u="sng" dirty="0" smtClean="0"/>
              <a:t>пятого </a:t>
            </a:r>
            <a:r>
              <a:rPr lang="ru-RU" sz="1400" dirty="0"/>
              <a:t>января </a:t>
            </a:r>
            <a:r>
              <a:rPr lang="ru-RU" sz="1400" u="sng" dirty="0" smtClean="0"/>
              <a:t>тысяча восемьсот девяносто седьмого </a:t>
            </a:r>
            <a:r>
              <a:rPr lang="ru-RU" sz="1400" dirty="0" smtClean="0"/>
              <a:t>года</a:t>
            </a:r>
            <a:r>
              <a:rPr lang="ru-RU" sz="1400" dirty="0"/>
              <a:t>. Это был последний, </a:t>
            </a:r>
            <a:r>
              <a:rPr lang="ru-RU" sz="1400" u="sng" dirty="0" smtClean="0"/>
              <a:t>шестнадцатый</a:t>
            </a:r>
            <a:r>
              <a:rPr lang="ru-RU" sz="1400" dirty="0" smtClean="0"/>
              <a:t> </a:t>
            </a:r>
            <a:r>
              <a:rPr lang="ru-RU" sz="1400" dirty="0"/>
              <a:t>ребёнок в семье дехканина. Он собрал, систематизировал и записал более </a:t>
            </a:r>
            <a:r>
              <a:rPr lang="ru-RU" sz="1400" u="sng" dirty="0" smtClean="0"/>
              <a:t>тысячи пятисот </a:t>
            </a:r>
            <a:r>
              <a:rPr lang="ru-RU" sz="1400" dirty="0"/>
              <a:t>народных песен, сохранив их для будущих поколений. До </a:t>
            </a:r>
            <a:r>
              <a:rPr lang="ru-RU" sz="1400" u="sng" dirty="0" smtClean="0"/>
              <a:t>двадцатого</a:t>
            </a:r>
            <a:r>
              <a:rPr lang="ru-RU" sz="1400" dirty="0" smtClean="0"/>
              <a:t> </a:t>
            </a:r>
            <a:r>
              <a:rPr lang="ru-RU" sz="1400" dirty="0"/>
              <a:t>века в Узбекистане не существовало нотной записи, мелодии передавались из уст в уста, от одного поколения к другому. Начиная с </a:t>
            </a:r>
            <a:r>
              <a:rPr lang="ru-RU" sz="1400" u="sng" dirty="0" smtClean="0"/>
              <a:t>тысяча девятьсот тридцать седьмого </a:t>
            </a:r>
            <a:r>
              <a:rPr lang="ru-RU" sz="1400" dirty="0" smtClean="0"/>
              <a:t>года </a:t>
            </a:r>
            <a:r>
              <a:rPr lang="ru-RU" sz="1400" dirty="0"/>
              <a:t>выходил в свет его </a:t>
            </a:r>
            <a:r>
              <a:rPr lang="ru-RU" sz="1400" dirty="0" err="1"/>
              <a:t>многотомник</a:t>
            </a:r>
            <a:r>
              <a:rPr lang="ru-RU" sz="1400" dirty="0"/>
              <a:t> «Узбекская народная музыка». В каждом из томов было более </a:t>
            </a:r>
            <a:r>
              <a:rPr lang="ru-RU" sz="1400" u="sng" dirty="0" smtClean="0"/>
              <a:t>двухсот</a:t>
            </a:r>
            <a:r>
              <a:rPr lang="ru-RU" sz="1400" dirty="0" smtClean="0"/>
              <a:t> </a:t>
            </a:r>
            <a:r>
              <a:rPr lang="ru-RU" sz="1400" dirty="0"/>
              <a:t>сочинений. А </a:t>
            </a:r>
            <a:r>
              <a:rPr lang="ru-RU" sz="1400" dirty="0" smtClean="0"/>
              <a:t>его </a:t>
            </a:r>
            <a:r>
              <a:rPr lang="ru-RU" sz="1400" u="sng" dirty="0" smtClean="0"/>
              <a:t>семь</a:t>
            </a:r>
            <a:r>
              <a:rPr lang="ru-RU" sz="1400" dirty="0" smtClean="0"/>
              <a:t> симфонических </a:t>
            </a:r>
            <a:r>
              <a:rPr lang="ru-RU" sz="1400" dirty="0"/>
              <a:t>сюит вошли в число лучших программ ансамбля «</a:t>
            </a:r>
            <a:r>
              <a:rPr lang="ru-RU" sz="1400" dirty="0" err="1"/>
              <a:t>Бахор</a:t>
            </a:r>
            <a:r>
              <a:rPr lang="ru-RU" sz="1400" dirty="0"/>
              <a:t>». </a:t>
            </a:r>
          </a:p>
        </p:txBody>
      </p:sp>
      <p:pic>
        <p:nvPicPr>
          <p:cNvPr id="4" name="Picture 2" descr="Yunus Rajabiy Фотографии (7 из 7) | Last.f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6" y="590824"/>
            <a:ext cx="5472608" cy="260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94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8604" y="556182"/>
            <a:ext cx="5184576" cy="574832"/>
          </a:xfrm>
        </p:spPr>
        <p:txBody>
          <a:bodyPr>
            <a:noAutofit/>
          </a:bodyPr>
          <a:lstStyle/>
          <a:p>
            <a:pPr algn="ctr"/>
            <a:r>
              <a:rPr lang="ru-RU" sz="1703" dirty="0">
                <a:solidFill>
                  <a:schemeClr val="accent3">
                    <a:lumMod val="75000"/>
                  </a:schemeClr>
                </a:solidFill>
              </a:rPr>
              <a:t>Действия, связанные </a:t>
            </a:r>
            <a:br>
              <a:rPr lang="ru-RU" sz="1703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703" dirty="0">
                <a:solidFill>
                  <a:schemeClr val="accent3">
                    <a:lumMod val="75000"/>
                  </a:schemeClr>
                </a:solidFill>
              </a:rPr>
              <a:t>с умственной и речевой деятельностью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89" y="1267858"/>
            <a:ext cx="1322731" cy="133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73" y="1274367"/>
            <a:ext cx="2003342" cy="125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68" y="1267858"/>
            <a:ext cx="1080120" cy="121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81067" y="2558529"/>
            <a:ext cx="1980029" cy="485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55" dirty="0">
                <a:solidFill>
                  <a:srgbClr val="C00000"/>
                </a:solidFill>
              </a:rPr>
              <a:t>Размышлять</a:t>
            </a:r>
            <a:r>
              <a:rPr lang="ru-RU" sz="1703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336" y="2558529"/>
            <a:ext cx="1270284" cy="485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55" dirty="0">
                <a:solidFill>
                  <a:srgbClr val="C00000"/>
                </a:solidFill>
              </a:rPr>
              <a:t>Думать </a:t>
            </a:r>
          </a:p>
        </p:txBody>
      </p:sp>
    </p:spTree>
    <p:extLst>
      <p:ext uri="{BB962C8B-B14F-4D97-AF65-F5344CB8AC3E}">
        <p14:creationId xmlns:p14="http://schemas.microsoft.com/office/powerpoint/2010/main" val="305092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0612" y="567452"/>
            <a:ext cx="4928024" cy="540808"/>
          </a:xfrm>
        </p:spPr>
        <p:txBody>
          <a:bodyPr>
            <a:noAutofit/>
          </a:bodyPr>
          <a:lstStyle/>
          <a:p>
            <a:pPr algn="ctr"/>
            <a:r>
              <a:rPr lang="ru-RU" sz="1892" dirty="0">
                <a:solidFill>
                  <a:schemeClr val="accent3">
                    <a:lumMod val="75000"/>
                  </a:schemeClr>
                </a:solidFill>
              </a:rPr>
              <a:t>Действия, называющие</a:t>
            </a:r>
            <a:br>
              <a:rPr lang="ru-RU" sz="1892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92" dirty="0">
                <a:solidFill>
                  <a:schemeClr val="accent3">
                    <a:lumMod val="75000"/>
                  </a:schemeClr>
                </a:solidFill>
              </a:rPr>
              <a:t> движение в пространстве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2" y="1298613"/>
            <a:ext cx="2399201" cy="133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924" y="1249700"/>
            <a:ext cx="2263728" cy="13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8482" y="2608857"/>
            <a:ext cx="1163460" cy="485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55" dirty="0">
                <a:solidFill>
                  <a:srgbClr val="C00000"/>
                </a:solidFill>
              </a:rPr>
              <a:t>Лететь</a:t>
            </a:r>
            <a:r>
              <a:rPr lang="ru-RU" sz="1703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74988" y="2651561"/>
            <a:ext cx="939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Ехать </a:t>
            </a:r>
          </a:p>
        </p:txBody>
      </p:sp>
    </p:spTree>
    <p:extLst>
      <p:ext uri="{BB962C8B-B14F-4D97-AF65-F5344CB8AC3E}">
        <p14:creationId xmlns:p14="http://schemas.microsoft.com/office/powerpoint/2010/main" val="118151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3916" y="542305"/>
            <a:ext cx="5425287" cy="540808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Действия, называющие различное состояние человека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29" y="1055776"/>
            <a:ext cx="1753119" cy="159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3"/>
          <a:stretch/>
        </p:blipFill>
        <p:spPr bwMode="auto">
          <a:xfrm>
            <a:off x="4088732" y="1022266"/>
            <a:ext cx="1435342" cy="15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477" y="1023085"/>
            <a:ext cx="1666413" cy="159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526" y="2578347"/>
            <a:ext cx="1295868" cy="354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3" b="1" dirty="0">
                <a:solidFill>
                  <a:srgbClr val="C00000"/>
                </a:solidFill>
              </a:rPr>
              <a:t>Радоваться</a:t>
            </a:r>
            <a:r>
              <a:rPr lang="ru-RU" sz="1325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1599" y="2578347"/>
            <a:ext cx="1174552" cy="325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14" b="1" dirty="0">
                <a:solidFill>
                  <a:srgbClr val="C00000"/>
                </a:solidFill>
              </a:rPr>
              <a:t>Огорчаться</a:t>
            </a:r>
            <a:r>
              <a:rPr lang="ru-RU" sz="1514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2319" y="2544563"/>
            <a:ext cx="872355" cy="325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14" b="1" dirty="0">
                <a:solidFill>
                  <a:srgbClr val="C00000"/>
                </a:solidFill>
              </a:rPr>
              <a:t>Любить</a:t>
            </a:r>
            <a:r>
              <a:rPr lang="ru-RU" sz="1325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954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4628" y="534330"/>
            <a:ext cx="4968552" cy="540808"/>
          </a:xfrm>
        </p:spPr>
        <p:txBody>
          <a:bodyPr>
            <a:noAutofit/>
          </a:bodyPr>
          <a:lstStyle/>
          <a:p>
            <a:pPr algn="ctr"/>
            <a:r>
              <a:rPr lang="ru-RU" sz="1703" dirty="0">
                <a:solidFill>
                  <a:schemeClr val="accent3">
                    <a:lumMod val="75000"/>
                  </a:schemeClr>
                </a:solidFill>
              </a:rPr>
              <a:t>Действия, называющие то, что </a:t>
            </a:r>
            <a:r>
              <a:rPr lang="ru-RU" sz="1703" dirty="0" smtClean="0">
                <a:solidFill>
                  <a:schemeClr val="accent3">
                    <a:lumMod val="75000"/>
                  </a:schemeClr>
                </a:solidFill>
              </a:rPr>
              <a:t>происходит</a:t>
            </a:r>
            <a:br>
              <a:rPr lang="ru-RU" sz="1703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703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703" dirty="0">
                <a:solidFill>
                  <a:schemeClr val="accent3">
                    <a:lumMod val="75000"/>
                  </a:schemeClr>
                </a:solidFill>
              </a:rPr>
              <a:t>в природе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3" y="1118370"/>
            <a:ext cx="252028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08" y="1118370"/>
            <a:ext cx="2592288" cy="162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6956" y="2722094"/>
            <a:ext cx="1576137" cy="4417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71" b="1" dirty="0">
                <a:solidFill>
                  <a:srgbClr val="C00000"/>
                </a:solidFill>
              </a:rPr>
              <a:t>Рассветает</a:t>
            </a:r>
            <a:r>
              <a:rPr lang="ru-RU" sz="1514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0037" y="2734745"/>
            <a:ext cx="1450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Вечереет</a:t>
            </a:r>
            <a:r>
              <a:rPr lang="ru-RU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668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ГЛАГОЛ - это... Что такое глагол в русском языке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2" y="31651"/>
            <a:ext cx="5661248" cy="311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7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2328</TotalTime>
  <Words>1530</Words>
  <Application>Microsoft Office PowerPoint</Application>
  <PresentationFormat>Произвольный</PresentationFormat>
  <Paragraphs>155</Paragraphs>
  <Slides>41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Aharoni</vt:lpstr>
      <vt:lpstr>Arial</vt:lpstr>
      <vt:lpstr>Calibri</vt:lpstr>
      <vt:lpstr>Wingdings</vt:lpstr>
      <vt:lpstr>Office Theme</vt:lpstr>
      <vt:lpstr>Русский язык</vt:lpstr>
      <vt:lpstr>Сегодня на уроке мы</vt:lpstr>
      <vt:lpstr> Глагол – это самостоятельная  часть речи,   которая обозначает действие предмета и отвечает на                 вопросы         Что делать? Что сделать?         Что делает? Что сделает?</vt:lpstr>
      <vt:lpstr>   Общее грамматическое значение глагола    </vt:lpstr>
      <vt:lpstr>Действия, связанные  с умственной и речевой деятельностью</vt:lpstr>
      <vt:lpstr>Действия, называющие  движение в пространстве</vt:lpstr>
      <vt:lpstr>Действия, называющие различное состояние человека</vt:lpstr>
      <vt:lpstr>Действия, называющие то, что происходит  в природе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Спряжение   </vt:lpstr>
      <vt:lpstr>Упражнение 1</vt:lpstr>
      <vt:lpstr>Упражнение 1</vt:lpstr>
      <vt:lpstr>Упражнение 1</vt:lpstr>
      <vt:lpstr>Упражнение 1</vt:lpstr>
      <vt:lpstr>Упражнение 2</vt:lpstr>
      <vt:lpstr>Упражнение 2</vt:lpstr>
      <vt:lpstr>Упражнение 3</vt:lpstr>
      <vt:lpstr>Упражнение 3</vt:lpstr>
      <vt:lpstr>Упражнение 4 </vt:lpstr>
      <vt:lpstr>Упражнение 4 </vt:lpstr>
      <vt:lpstr>Упражнение 5 </vt:lpstr>
      <vt:lpstr>Упражнение 5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Словарная работа</vt:lpstr>
      <vt:lpstr>Ответьте на вопросы</vt:lpstr>
      <vt:lpstr>Упражнение 6</vt:lpstr>
      <vt:lpstr>Упражнение 7</vt:lpstr>
      <vt:lpstr>Упражнение 7</vt:lpstr>
      <vt:lpstr>Упражнение 8</vt:lpstr>
      <vt:lpstr>Спартанское воспитание VIII – VI вв.до н.э. </vt:lpstr>
      <vt:lpstr>Задание для самостоятельного выполнения</vt:lpstr>
      <vt:lpstr>Юнус Раджаби (1897- 1976)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WINDOWS 10</cp:lastModifiedBy>
  <cp:revision>202</cp:revision>
  <dcterms:created xsi:type="dcterms:W3CDTF">2020-04-13T08:06:06Z</dcterms:created>
  <dcterms:modified xsi:type="dcterms:W3CDTF">2021-01-07T05:33:31Z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