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27" r:id="rId3"/>
    <p:sldId id="295" r:id="rId4"/>
    <p:sldId id="332" r:id="rId5"/>
    <p:sldId id="339" r:id="rId6"/>
    <p:sldId id="316" r:id="rId7"/>
    <p:sldId id="353" r:id="rId8"/>
    <p:sldId id="370" r:id="rId9"/>
    <p:sldId id="371" r:id="rId10"/>
    <p:sldId id="354" r:id="rId11"/>
    <p:sldId id="357" r:id="rId12"/>
    <p:sldId id="343" r:id="rId13"/>
    <p:sldId id="355" r:id="rId14"/>
    <p:sldId id="356" r:id="rId15"/>
    <p:sldId id="359" r:id="rId16"/>
    <p:sldId id="360" r:id="rId17"/>
    <p:sldId id="358" r:id="rId18"/>
    <p:sldId id="361" r:id="rId19"/>
    <p:sldId id="362" r:id="rId20"/>
    <p:sldId id="363" r:id="rId21"/>
    <p:sldId id="342" r:id="rId22"/>
    <p:sldId id="344" r:id="rId23"/>
    <p:sldId id="345" r:id="rId24"/>
    <p:sldId id="346" r:id="rId25"/>
    <p:sldId id="364" r:id="rId26"/>
    <p:sldId id="365" r:id="rId27"/>
    <p:sldId id="367" r:id="rId28"/>
    <p:sldId id="366" r:id="rId29"/>
    <p:sldId id="368" r:id="rId30"/>
    <p:sldId id="369" r:id="rId31"/>
    <p:sldId id="347" r:id="rId32"/>
    <p:sldId id="348" r:id="rId33"/>
    <p:sldId id="349" r:id="rId34"/>
    <p:sldId id="350" r:id="rId35"/>
    <p:sldId id="351" r:id="rId36"/>
    <p:sldId id="296" r:id="rId37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852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EAF2A-D10B-4268-A21F-A96F9F2771F4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>
            <a:lvl1pPr>
              <a:defRPr/>
            </a:lvl1pPr>
          </a:lstStyle>
          <a:p>
            <a:fld id="{2F51FE30-093B-4CD1-8080-8392879C66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970713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7816" y="222930"/>
            <a:ext cx="3625055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3400" dirty="0" smtClean="0"/>
              <a:t>Русский язык </a:t>
            </a:r>
            <a:endParaRPr sz="3400" dirty="0"/>
          </a:p>
        </p:txBody>
      </p:sp>
      <p:sp>
        <p:nvSpPr>
          <p:cNvPr id="4" name="object 4"/>
          <p:cNvSpPr txBox="1"/>
          <p:nvPr/>
        </p:nvSpPr>
        <p:spPr>
          <a:xfrm>
            <a:off x="591275" y="1140289"/>
            <a:ext cx="4886884" cy="19454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sz="3600" b="1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uz-Cyrl-UZ" sz="36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</a:t>
            </a:r>
          </a:p>
          <a:p>
            <a:pPr algn="ctr">
              <a:spcAft>
                <a:spcPts val="0"/>
              </a:spcAft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имён существительных</a:t>
            </a:r>
          </a:p>
          <a:p>
            <a:pPr marL="18415" algn="ctr">
              <a:lnSpc>
                <a:spcPts val="1950"/>
              </a:lnSpc>
              <a:spcBef>
                <a:spcPts val="110"/>
              </a:spcBef>
            </a:pPr>
            <a:endParaRPr lang="ru-RU" sz="3600" b="1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1945" y="1162391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1945" y="2155825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178299" y="228108"/>
            <a:ext cx="1136475" cy="603885"/>
            <a:chOff x="4178299" y="228108"/>
            <a:chExt cx="1136475" cy="603885"/>
          </a:xfrm>
        </p:grpSpPr>
        <p:sp>
          <p:nvSpPr>
            <p:cNvPr id="28" name="object 28"/>
            <p:cNvSpPr/>
            <p:nvPr/>
          </p:nvSpPr>
          <p:spPr>
            <a:xfrm>
              <a:off x="4178299" y="249025"/>
              <a:ext cx="1136475" cy="564432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178299" y="228108"/>
              <a:ext cx="1127586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219909" y="331933"/>
            <a:ext cx="132196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spc="-5" dirty="0" smtClean="0">
                <a:solidFill>
                  <a:srgbClr val="FFFFFF"/>
                </a:solidFill>
                <a:latin typeface="Arial"/>
                <a:cs typeface="Arial"/>
              </a:rPr>
              <a:t>класс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7" name="AutoShape 2" descr="ИМЯ СУЩЕСТВИТЕЛЬНОЕ - это... в русском язык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AutoShape 4" descr="ИМЯ СУЩЕСТВИТЕЛЬНОЕ - это... в русском язык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74625"/>
            <a:ext cx="5657850" cy="29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4757"/>
            <a:ext cx="5626100" cy="707886"/>
          </a:xfrm>
        </p:spPr>
        <p:txBody>
          <a:bodyPr/>
          <a:lstStyle/>
          <a:p>
            <a:r>
              <a:rPr lang="ru-RU" sz="1600" dirty="0"/>
              <a:t>Имена существительные могут выражать значение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1825"/>
            <a:ext cx="5486400" cy="1169551"/>
          </a:xfrm>
        </p:spPr>
        <p:txBody>
          <a:bodyPr/>
          <a:lstStyle/>
          <a:p>
            <a:r>
              <a:rPr lang="ru-RU" dirty="0"/>
              <a:t> </a:t>
            </a:r>
            <a:endParaRPr lang="ru-RU" sz="1600" dirty="0"/>
          </a:p>
          <a:p>
            <a:r>
              <a:rPr lang="ru-RU" sz="1600" dirty="0" smtClean="0"/>
              <a:t> уменьшительности</a:t>
            </a:r>
            <a:r>
              <a:rPr lang="ru-RU" sz="1600" dirty="0"/>
              <a:t> -  </a:t>
            </a:r>
            <a:r>
              <a:rPr lang="ru-RU" sz="1600" i="1" dirty="0"/>
              <a:t>дом – дом</a:t>
            </a:r>
            <a:r>
              <a:rPr lang="ru-RU" sz="1600" b="1" i="1" dirty="0">
                <a:solidFill>
                  <a:schemeClr val="tx2"/>
                </a:solidFill>
              </a:rPr>
              <a:t>ик</a:t>
            </a:r>
            <a:endParaRPr lang="ru-RU" sz="1600" b="1" i="1" dirty="0" smtClean="0">
              <a:solidFill>
                <a:schemeClr val="tx2"/>
              </a:solidFill>
            </a:endParaRPr>
          </a:p>
          <a:p>
            <a:r>
              <a:rPr lang="ru-RU" sz="1600" dirty="0" smtClean="0"/>
              <a:t> </a:t>
            </a:r>
            <a:r>
              <a:rPr lang="ru-RU" sz="1600" dirty="0" err="1" smtClean="0"/>
              <a:t>ласкательности</a:t>
            </a:r>
            <a:r>
              <a:rPr lang="ru-RU" sz="1600" dirty="0" smtClean="0"/>
              <a:t> </a:t>
            </a:r>
            <a:r>
              <a:rPr lang="ru-RU" sz="1600" dirty="0"/>
              <a:t>- </a:t>
            </a:r>
            <a:r>
              <a:rPr lang="ru-RU" sz="1600" i="1" dirty="0" smtClean="0"/>
              <a:t>сестра </a:t>
            </a:r>
            <a:r>
              <a:rPr lang="ru-RU" sz="1600" i="1" dirty="0"/>
              <a:t>– сестр</a:t>
            </a:r>
            <a:r>
              <a:rPr lang="ru-RU" sz="1600" b="1" i="1" dirty="0">
                <a:solidFill>
                  <a:schemeClr val="tx2"/>
                </a:solidFill>
              </a:rPr>
              <a:t>ичк</a:t>
            </a:r>
            <a:r>
              <a:rPr lang="ru-RU" sz="1600" i="1" dirty="0"/>
              <a:t>а</a:t>
            </a:r>
            <a:endParaRPr lang="ru-RU" sz="1600" i="1" dirty="0" smtClean="0"/>
          </a:p>
          <a:p>
            <a:r>
              <a:rPr lang="ru-RU" sz="1600" dirty="0" smtClean="0"/>
              <a:t> </a:t>
            </a:r>
            <a:r>
              <a:rPr lang="ru-RU" sz="1600" dirty="0" err="1" smtClean="0"/>
              <a:t>увеличительности</a:t>
            </a:r>
            <a:r>
              <a:rPr lang="ru-RU" sz="1600" dirty="0" smtClean="0"/>
              <a:t> </a:t>
            </a:r>
            <a:r>
              <a:rPr lang="ru-RU" sz="1600" dirty="0"/>
              <a:t>- </a:t>
            </a:r>
            <a:r>
              <a:rPr lang="ru-RU" sz="1600" i="1" dirty="0"/>
              <a:t>дом – дом</a:t>
            </a:r>
            <a:r>
              <a:rPr lang="ru-RU" sz="1600" b="1" i="1" dirty="0">
                <a:solidFill>
                  <a:schemeClr val="tx2"/>
                </a:solidFill>
              </a:rPr>
              <a:t>ищ</a:t>
            </a:r>
            <a:r>
              <a:rPr lang="ru-RU" sz="1600" i="1" dirty="0"/>
              <a:t>е</a:t>
            </a:r>
            <a:endParaRPr lang="ru-RU" sz="1600" i="1" dirty="0" smtClean="0"/>
          </a:p>
          <a:p>
            <a:r>
              <a:rPr lang="ru-RU" sz="1600" dirty="0" smtClean="0"/>
              <a:t> пренебрежительности </a:t>
            </a:r>
            <a:r>
              <a:rPr lang="ru-RU" sz="1600" dirty="0"/>
              <a:t>(</a:t>
            </a:r>
            <a:r>
              <a:rPr lang="ru-RU" sz="1600" dirty="0" err="1"/>
              <a:t>mensimaslik</a:t>
            </a:r>
            <a:r>
              <a:rPr lang="ru-RU" sz="1600" dirty="0" smtClean="0"/>
              <a:t>) </a:t>
            </a:r>
            <a:r>
              <a:rPr lang="ru-RU" sz="1600" dirty="0"/>
              <a:t>- </a:t>
            </a:r>
            <a:r>
              <a:rPr lang="ru-RU" sz="1600" i="1" dirty="0"/>
              <a:t>книга – книж</a:t>
            </a:r>
            <a:r>
              <a:rPr lang="ru-RU" sz="1600" b="1" i="1" dirty="0">
                <a:solidFill>
                  <a:schemeClr val="tx2"/>
                </a:solidFill>
              </a:rPr>
              <a:t>онк</a:t>
            </a:r>
            <a:r>
              <a:rPr lang="ru-RU" sz="1600" i="1" dirty="0"/>
              <a:t>а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472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700" y="102424"/>
            <a:ext cx="4563347" cy="315471"/>
          </a:xfrm>
        </p:spPr>
        <p:txBody>
          <a:bodyPr/>
          <a:lstStyle/>
          <a:p>
            <a:r>
              <a:rPr lang="ru-RU" dirty="0" smtClean="0"/>
              <a:t>С помощью суффиксов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2100" y="936625"/>
            <a:ext cx="2057400" cy="1846659"/>
          </a:xfrm>
        </p:spPr>
        <p:txBody>
          <a:bodyPr/>
          <a:lstStyle/>
          <a:p>
            <a:r>
              <a:rPr lang="ru-RU" sz="2000" dirty="0" smtClean="0"/>
              <a:t>Зуб</a:t>
            </a:r>
          </a:p>
          <a:p>
            <a:r>
              <a:rPr lang="ru-RU" sz="2000" dirty="0" smtClean="0"/>
              <a:t>Глаз</a:t>
            </a:r>
          </a:p>
          <a:p>
            <a:r>
              <a:rPr lang="ru-RU" sz="2000" dirty="0" smtClean="0"/>
              <a:t>Лыжи</a:t>
            </a:r>
          </a:p>
          <a:p>
            <a:r>
              <a:rPr lang="ru-RU" sz="2000" dirty="0" smtClean="0"/>
              <a:t>Морковь</a:t>
            </a:r>
          </a:p>
          <a:p>
            <a:r>
              <a:rPr lang="ru-RU" sz="2000" dirty="0" smtClean="0"/>
              <a:t>Болезнь</a:t>
            </a:r>
          </a:p>
          <a:p>
            <a:r>
              <a:rPr lang="ru-RU" sz="2000" dirty="0" smtClean="0"/>
              <a:t>Жир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" t="19615" r="-2939"/>
          <a:stretch/>
        </p:blipFill>
        <p:spPr>
          <a:xfrm>
            <a:off x="1358900" y="708025"/>
            <a:ext cx="4191000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</a:t>
            </a: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1825"/>
            <a:ext cx="5486400" cy="2585323"/>
          </a:xfrm>
        </p:spPr>
        <p:txBody>
          <a:bodyPr/>
          <a:lstStyle/>
          <a:p>
            <a:r>
              <a:rPr lang="ru-RU" b="1" dirty="0" smtClean="0"/>
              <a:t>Образуйте </a:t>
            </a:r>
            <a:r>
              <a:rPr lang="ru-RU" b="1" dirty="0"/>
              <a:t>слова, обозначающие лиц мужского </a:t>
            </a:r>
            <a:r>
              <a:rPr lang="ru-RU" b="1" dirty="0" smtClean="0"/>
              <a:t>пола.</a:t>
            </a:r>
          </a:p>
          <a:p>
            <a:r>
              <a:rPr lang="ru-RU" dirty="0" smtClean="0"/>
              <a:t> </a:t>
            </a:r>
            <a:r>
              <a:rPr lang="ru-RU" sz="1600" dirty="0"/>
              <a:t>-</a:t>
            </a:r>
            <a:r>
              <a:rPr lang="ru-RU" sz="1600" dirty="0" err="1"/>
              <a:t>тель</a:t>
            </a:r>
            <a:r>
              <a:rPr lang="ru-RU" sz="1600" dirty="0"/>
              <a:t>: жить – житель, победить, руководить, испытать, основать, учить. </a:t>
            </a:r>
            <a:endParaRPr lang="ru-RU" sz="1600" dirty="0" smtClean="0"/>
          </a:p>
          <a:p>
            <a:r>
              <a:rPr lang="ru-RU" sz="1600" dirty="0" smtClean="0"/>
              <a:t>-</a:t>
            </a:r>
            <a:r>
              <a:rPr lang="ru-RU" sz="1600" dirty="0" err="1"/>
              <a:t>щик</a:t>
            </a:r>
            <a:r>
              <a:rPr lang="ru-RU" sz="1600" dirty="0"/>
              <a:t>/-чик: бетон – бетонщик, камень, баня, барабан; доклад, перевод, автомат, буфет, вертолёт, рассказ, заказ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-</a:t>
            </a:r>
            <a:r>
              <a:rPr lang="ru-RU" sz="1600" dirty="0" err="1"/>
              <a:t>ист</a:t>
            </a:r>
            <a:r>
              <a:rPr lang="ru-RU" sz="1600" dirty="0"/>
              <a:t>: баскетбол – баскетболист, журнал, теннис, футбол, хоккей, шахматы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-</a:t>
            </a:r>
            <a:r>
              <a:rPr lang="ru-RU" sz="1600" dirty="0" err="1"/>
              <a:t>ец</a:t>
            </a:r>
            <a:r>
              <a:rPr lang="ru-RU" sz="1600" dirty="0"/>
              <a:t>: Китай – китаец, Узбекистан, Азербайджан, Иран, Ливия, Корея, Япония. </a:t>
            </a:r>
            <a:endParaRPr lang="ru-RU" sz="16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52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</a:t>
            </a: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631825"/>
            <a:ext cx="5562600" cy="2492990"/>
          </a:xfrm>
        </p:spPr>
        <p:txBody>
          <a:bodyPr/>
          <a:lstStyle/>
          <a:p>
            <a:pPr algn="ctr"/>
            <a:r>
              <a:rPr lang="ru-RU" sz="1800" b="1" dirty="0"/>
              <a:t>Образуйте слова, обозначающие </a:t>
            </a:r>
            <a:r>
              <a:rPr lang="ru-RU" sz="1800" b="1" dirty="0" smtClean="0"/>
              <a:t>лиц</a:t>
            </a:r>
          </a:p>
          <a:p>
            <a:pPr algn="ctr"/>
            <a:r>
              <a:rPr lang="ru-RU" sz="1800" b="1" dirty="0" smtClean="0"/>
              <a:t> </a:t>
            </a:r>
            <a:r>
              <a:rPr lang="ru-RU" sz="1800" b="1" dirty="0"/>
              <a:t>женского пола.</a:t>
            </a:r>
          </a:p>
          <a:p>
            <a:endParaRPr lang="ru-RU" sz="1800" dirty="0" smtClean="0"/>
          </a:p>
          <a:p>
            <a:r>
              <a:rPr lang="ru-RU" sz="1800" dirty="0" smtClean="0"/>
              <a:t>-к: внук – внучка, артист, волейболист, сосед, гимнаст, спортсмен, туркмен. </a:t>
            </a:r>
          </a:p>
          <a:p>
            <a:r>
              <a:rPr lang="ru-RU" sz="1800" dirty="0" smtClean="0"/>
              <a:t>-</a:t>
            </a:r>
            <a:r>
              <a:rPr lang="ru-RU" sz="1800" dirty="0" err="1" smtClean="0"/>
              <a:t>иц</a:t>
            </a:r>
            <a:r>
              <a:rPr lang="ru-RU" sz="1800" dirty="0" smtClean="0"/>
              <a:t> (а), -ниц (а): болельщик – болельщица, преподаватель, читатель, заказчик, работник, физкультурник.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2011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/>
              <a:t>Упражнение 2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631825"/>
            <a:ext cx="5210821" cy="2661523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b="1" dirty="0"/>
              <a:t>От данных слов образуйте новое существительные. Скажите, какое значение придаёт суффикс каждому слову. </a:t>
            </a:r>
            <a:endParaRPr lang="ru-RU" b="1" dirty="0" smtClean="0"/>
          </a:p>
          <a:p>
            <a:r>
              <a:rPr lang="ru-RU" dirty="0" smtClean="0"/>
              <a:t>-</a:t>
            </a:r>
            <a:r>
              <a:rPr lang="ru-RU" sz="1800" dirty="0"/>
              <a:t>к спина, нога, рука, голова; </a:t>
            </a:r>
            <a:endParaRPr lang="ru-RU" sz="1800" dirty="0" smtClean="0"/>
          </a:p>
          <a:p>
            <a:r>
              <a:rPr lang="ru-RU" sz="1800" dirty="0" smtClean="0"/>
              <a:t>-</a:t>
            </a:r>
            <a:r>
              <a:rPr lang="ru-RU" sz="1800" dirty="0" err="1"/>
              <a:t>ок</a:t>
            </a:r>
            <a:r>
              <a:rPr lang="ru-RU" sz="1800" dirty="0"/>
              <a:t> голос, сын, ветер, зуб, друг, пирог, круг; </a:t>
            </a:r>
            <a:endParaRPr lang="ru-RU" sz="1800" dirty="0" smtClean="0"/>
          </a:p>
          <a:p>
            <a:r>
              <a:rPr lang="ru-RU" sz="1800" dirty="0" smtClean="0"/>
              <a:t>-</a:t>
            </a:r>
            <a:r>
              <a:rPr lang="ru-RU" sz="1800" dirty="0" err="1"/>
              <a:t>ек</a:t>
            </a:r>
            <a:r>
              <a:rPr lang="ru-RU" sz="1800" dirty="0"/>
              <a:t> орех, горох, цветок, человек, кусок</a:t>
            </a:r>
            <a:r>
              <a:rPr lang="ru-RU" sz="1800" dirty="0" smtClean="0"/>
              <a:t>;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-</a:t>
            </a:r>
            <a:r>
              <a:rPr lang="ru-RU" sz="1800" dirty="0" err="1"/>
              <a:t>ик</a:t>
            </a:r>
            <a:r>
              <a:rPr lang="ru-RU" sz="1800" dirty="0"/>
              <a:t> рот, нос, глаз, ключ; -</a:t>
            </a:r>
            <a:r>
              <a:rPr lang="ru-RU" sz="1800" dirty="0" err="1"/>
              <a:t>ец</a:t>
            </a:r>
            <a:r>
              <a:rPr lang="ru-RU" sz="1800" dirty="0"/>
              <a:t> хлеб, брат</a:t>
            </a:r>
            <a:r>
              <a:rPr lang="ru-RU" sz="1800" dirty="0" smtClean="0"/>
              <a:t>;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-</a:t>
            </a:r>
            <a:r>
              <a:rPr lang="ru-RU" sz="1800" dirty="0" err="1"/>
              <a:t>иц</a:t>
            </a:r>
            <a:r>
              <a:rPr lang="ru-RU" sz="1800" dirty="0"/>
              <a:t> (а) вода, лужа, сестра; </a:t>
            </a:r>
            <a:endParaRPr lang="ru-RU" sz="1800" dirty="0" smtClean="0"/>
          </a:p>
          <a:p>
            <a:r>
              <a:rPr lang="ru-RU" sz="1800" dirty="0" smtClean="0"/>
              <a:t>-</a:t>
            </a:r>
            <a:r>
              <a:rPr lang="ru-RU" sz="1800" dirty="0"/>
              <a:t>чик стакан, шкаф, стул</a:t>
            </a:r>
            <a:r>
              <a:rPr lang="ru-RU" sz="1800" dirty="0" smtClean="0"/>
              <a:t>;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-</a:t>
            </a:r>
            <a:r>
              <a:rPr lang="ru-RU" sz="1800" dirty="0" err="1"/>
              <a:t>ичк</a:t>
            </a:r>
            <a:r>
              <a:rPr lang="ru-RU" sz="1800" dirty="0"/>
              <a:t> лиса, сестра; </a:t>
            </a:r>
            <a:endParaRPr lang="ru-RU" sz="1800" dirty="0" smtClean="0"/>
          </a:p>
          <a:p>
            <a:r>
              <a:rPr lang="ru-RU" sz="1800" dirty="0" smtClean="0"/>
              <a:t>-</a:t>
            </a:r>
            <a:r>
              <a:rPr lang="ru-RU" sz="1800" dirty="0" err="1"/>
              <a:t>ечк</a:t>
            </a:r>
            <a:r>
              <a:rPr lang="ru-RU" sz="1800" dirty="0"/>
              <a:t> Аня, Валя, книга. </a:t>
            </a:r>
          </a:p>
        </p:txBody>
      </p:sp>
    </p:spTree>
    <p:extLst>
      <p:ext uri="{BB962C8B-B14F-4D97-AF65-F5344CB8AC3E}">
        <p14:creationId xmlns:p14="http://schemas.microsoft.com/office/powerpoint/2010/main" val="407629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Проверим 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631825"/>
            <a:ext cx="5562600" cy="2492990"/>
          </a:xfrm>
        </p:spPr>
        <p:txBody>
          <a:bodyPr/>
          <a:lstStyle/>
          <a:p>
            <a:r>
              <a:rPr lang="ru-RU" dirty="0" smtClean="0"/>
              <a:t>-</a:t>
            </a:r>
            <a:r>
              <a:rPr lang="ru-RU" sz="1800" dirty="0"/>
              <a:t>к </a:t>
            </a:r>
            <a:r>
              <a:rPr lang="ru-RU" sz="1800" dirty="0" smtClean="0"/>
              <a:t>спинка</a:t>
            </a:r>
            <a:r>
              <a:rPr lang="ru-RU" sz="1800" dirty="0"/>
              <a:t>, </a:t>
            </a:r>
            <a:r>
              <a:rPr lang="ru-RU" sz="1800" dirty="0" smtClean="0"/>
              <a:t>ножка</a:t>
            </a:r>
            <a:r>
              <a:rPr lang="ru-RU" sz="1800" dirty="0"/>
              <a:t>, </a:t>
            </a:r>
            <a:r>
              <a:rPr lang="ru-RU" sz="1800" dirty="0" smtClean="0"/>
              <a:t>ручка</a:t>
            </a:r>
            <a:r>
              <a:rPr lang="ru-RU" sz="1800" dirty="0"/>
              <a:t>, </a:t>
            </a:r>
            <a:r>
              <a:rPr lang="ru-RU" sz="1800" dirty="0" smtClean="0"/>
              <a:t>головка</a:t>
            </a:r>
            <a:r>
              <a:rPr lang="ru-RU" sz="1800" dirty="0"/>
              <a:t>; </a:t>
            </a:r>
            <a:endParaRPr lang="ru-RU" sz="1800" dirty="0" smtClean="0"/>
          </a:p>
          <a:p>
            <a:r>
              <a:rPr lang="ru-RU" sz="1800" dirty="0" smtClean="0"/>
              <a:t>-</a:t>
            </a:r>
            <a:r>
              <a:rPr lang="ru-RU" sz="1800" dirty="0" err="1"/>
              <a:t>ок</a:t>
            </a:r>
            <a:r>
              <a:rPr lang="ru-RU" sz="1800" dirty="0"/>
              <a:t> </a:t>
            </a:r>
            <a:r>
              <a:rPr lang="ru-RU" sz="1800" dirty="0" smtClean="0"/>
              <a:t>голосок, сынок, ветерок, зубок, дружок, пирожок, кружок; </a:t>
            </a:r>
          </a:p>
          <a:p>
            <a:r>
              <a:rPr lang="ru-RU" sz="1800" dirty="0" smtClean="0"/>
              <a:t>-</a:t>
            </a:r>
            <a:r>
              <a:rPr lang="ru-RU" sz="1800" dirty="0" err="1"/>
              <a:t>ек</a:t>
            </a:r>
            <a:r>
              <a:rPr lang="ru-RU" sz="1800" dirty="0"/>
              <a:t> </a:t>
            </a:r>
            <a:r>
              <a:rPr lang="ru-RU" sz="1800" dirty="0" smtClean="0"/>
              <a:t>орешек, горошек, цветочек, человечек, кусочек;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-</a:t>
            </a:r>
            <a:r>
              <a:rPr lang="ru-RU" sz="1800" dirty="0" err="1"/>
              <a:t>ик</a:t>
            </a:r>
            <a:r>
              <a:rPr lang="ru-RU" sz="1800" dirty="0"/>
              <a:t> </a:t>
            </a:r>
            <a:r>
              <a:rPr lang="ru-RU" sz="1800" dirty="0" smtClean="0"/>
              <a:t>ротик, носик, глазик, ключик; </a:t>
            </a:r>
          </a:p>
          <a:p>
            <a:r>
              <a:rPr lang="ru-RU" sz="1800" dirty="0" smtClean="0"/>
              <a:t>-</a:t>
            </a:r>
            <a:r>
              <a:rPr lang="ru-RU" sz="1800" dirty="0" err="1"/>
              <a:t>ец</a:t>
            </a:r>
            <a:r>
              <a:rPr lang="ru-RU" sz="1800" dirty="0"/>
              <a:t> </a:t>
            </a:r>
            <a:r>
              <a:rPr lang="ru-RU" sz="1800" dirty="0" smtClean="0"/>
              <a:t>хлебец, братец; -</a:t>
            </a:r>
            <a:r>
              <a:rPr lang="ru-RU" sz="1800" dirty="0" err="1"/>
              <a:t>иц</a:t>
            </a:r>
            <a:r>
              <a:rPr lang="ru-RU" sz="1800" dirty="0"/>
              <a:t> (а) </a:t>
            </a:r>
            <a:r>
              <a:rPr lang="ru-RU" sz="1800" dirty="0" smtClean="0"/>
              <a:t>водица</a:t>
            </a:r>
            <a:r>
              <a:rPr lang="ru-RU" sz="1800" dirty="0"/>
              <a:t>, </a:t>
            </a:r>
            <a:r>
              <a:rPr lang="ru-RU" sz="1800" dirty="0" smtClean="0"/>
              <a:t>лужица</a:t>
            </a:r>
            <a:r>
              <a:rPr lang="ru-RU" sz="1800" dirty="0"/>
              <a:t>, </a:t>
            </a:r>
            <a:r>
              <a:rPr lang="ru-RU" sz="1800" dirty="0" smtClean="0"/>
              <a:t>сестрица</a:t>
            </a:r>
            <a:r>
              <a:rPr lang="ru-RU" sz="1800" dirty="0"/>
              <a:t>; </a:t>
            </a:r>
            <a:endParaRPr lang="ru-RU" sz="1800" dirty="0" smtClean="0"/>
          </a:p>
          <a:p>
            <a:r>
              <a:rPr lang="ru-RU" sz="1800" dirty="0" smtClean="0"/>
              <a:t>-</a:t>
            </a:r>
            <a:r>
              <a:rPr lang="ru-RU" sz="1800" dirty="0"/>
              <a:t>чик </a:t>
            </a:r>
            <a:r>
              <a:rPr lang="ru-RU" sz="1800" dirty="0" smtClean="0"/>
              <a:t>стаканчик, шкафчик, стульчик;-</a:t>
            </a:r>
            <a:r>
              <a:rPr lang="ru-RU" sz="1800" dirty="0" err="1"/>
              <a:t>ичк</a:t>
            </a:r>
            <a:r>
              <a:rPr lang="ru-RU" sz="1800" dirty="0"/>
              <a:t> </a:t>
            </a:r>
            <a:r>
              <a:rPr lang="ru-RU" sz="1800" dirty="0" smtClean="0"/>
              <a:t>лисичка</a:t>
            </a:r>
            <a:r>
              <a:rPr lang="ru-RU" sz="1800" dirty="0"/>
              <a:t>, </a:t>
            </a:r>
            <a:r>
              <a:rPr lang="ru-RU" sz="1800" dirty="0" smtClean="0"/>
              <a:t>сестричка</a:t>
            </a:r>
            <a:r>
              <a:rPr lang="ru-RU" sz="1800" dirty="0"/>
              <a:t>; </a:t>
            </a:r>
            <a:r>
              <a:rPr lang="ru-RU" sz="1800" dirty="0" smtClean="0"/>
              <a:t>-</a:t>
            </a:r>
            <a:r>
              <a:rPr lang="ru-RU" sz="1800" dirty="0" err="1"/>
              <a:t>ечк</a:t>
            </a:r>
            <a:r>
              <a:rPr lang="ru-RU" sz="1800" dirty="0"/>
              <a:t> </a:t>
            </a:r>
            <a:r>
              <a:rPr lang="ru-RU" sz="1800" dirty="0" smtClean="0"/>
              <a:t>Анечка, Валечка, книжечка</a:t>
            </a:r>
            <a:r>
              <a:rPr lang="ru-RU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557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Запомните!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631825"/>
            <a:ext cx="5325348" cy="1846659"/>
          </a:xfrm>
        </p:spPr>
        <p:txBody>
          <a:bodyPr/>
          <a:lstStyle/>
          <a:p>
            <a:r>
              <a:rPr lang="ru-RU" dirty="0"/>
              <a:t>• </a:t>
            </a:r>
            <a:r>
              <a:rPr lang="ru-RU" sz="2000" dirty="0"/>
              <a:t>Суффикс </a:t>
            </a:r>
            <a:r>
              <a:rPr lang="ru-RU" sz="2000" b="1" i="1" dirty="0"/>
              <a:t>-</a:t>
            </a:r>
            <a:r>
              <a:rPr lang="ru-RU" sz="2000" b="1" i="1" dirty="0" err="1"/>
              <a:t>ик</a:t>
            </a:r>
            <a:r>
              <a:rPr lang="ru-RU" sz="2000" b="1" i="1" dirty="0"/>
              <a:t> </a:t>
            </a:r>
            <a:r>
              <a:rPr lang="ru-RU" sz="2000" dirty="0"/>
              <a:t>пишется, если при склонении суффикс сохраняется. </a:t>
            </a:r>
            <a:endParaRPr lang="ru-RU" sz="2000" dirty="0" smtClean="0"/>
          </a:p>
          <a:p>
            <a:r>
              <a:rPr lang="ru-RU" sz="2000" dirty="0" smtClean="0"/>
              <a:t>Суффикс </a:t>
            </a:r>
            <a:r>
              <a:rPr lang="ru-RU" sz="2000" b="1" i="1" dirty="0"/>
              <a:t>-</a:t>
            </a:r>
            <a:r>
              <a:rPr lang="ru-RU" sz="2000" b="1" i="1" dirty="0" err="1"/>
              <a:t>ек</a:t>
            </a:r>
            <a:r>
              <a:rPr lang="ru-RU" sz="2000" b="1" i="1" dirty="0"/>
              <a:t> </a:t>
            </a:r>
            <a:r>
              <a:rPr lang="ru-RU" sz="2000" dirty="0"/>
              <a:t>пишется, если при склонении выпадает гласный е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 </a:t>
            </a:r>
            <a:r>
              <a:rPr lang="ru-RU" sz="2000" i="1" dirty="0"/>
              <a:t>есть ключ</a:t>
            </a:r>
            <a:r>
              <a:rPr lang="ru-RU" sz="2000" b="1" i="1" dirty="0">
                <a:solidFill>
                  <a:schemeClr val="tx2"/>
                </a:solidFill>
              </a:rPr>
              <a:t>ик </a:t>
            </a:r>
            <a:r>
              <a:rPr lang="ru-RU" sz="2000" i="1" dirty="0"/>
              <a:t>– нет ключ</a:t>
            </a:r>
            <a:r>
              <a:rPr lang="ru-RU" sz="2000" b="1" i="1" dirty="0">
                <a:solidFill>
                  <a:schemeClr val="tx2"/>
                </a:solidFill>
              </a:rPr>
              <a:t>ик</a:t>
            </a:r>
            <a:r>
              <a:rPr lang="ru-RU" sz="2000" i="1" dirty="0"/>
              <a:t>а; </a:t>
            </a:r>
            <a:endParaRPr lang="ru-RU" sz="2000" i="1" dirty="0" smtClean="0"/>
          </a:p>
          <a:p>
            <a:r>
              <a:rPr lang="ru-RU" sz="2000" i="1" dirty="0" smtClean="0"/>
              <a:t>есть </a:t>
            </a:r>
            <a:r>
              <a:rPr lang="ru-RU" sz="2000" i="1" dirty="0"/>
              <a:t>замоч</a:t>
            </a:r>
            <a:r>
              <a:rPr lang="ru-RU" sz="2000" b="1" i="1" dirty="0">
                <a:solidFill>
                  <a:schemeClr val="tx2"/>
                </a:solidFill>
              </a:rPr>
              <a:t>ек</a:t>
            </a:r>
            <a:r>
              <a:rPr lang="ru-RU" sz="2000" i="1" dirty="0"/>
              <a:t> – нет замоч</a:t>
            </a:r>
            <a:r>
              <a:rPr lang="ru-RU" sz="2000" b="1" i="1" dirty="0">
                <a:solidFill>
                  <a:schemeClr val="tx2"/>
                </a:solidFill>
              </a:rPr>
              <a:t>к</a:t>
            </a:r>
            <a:r>
              <a:rPr lang="ru-RU" sz="2000" i="1" dirty="0"/>
              <a:t>а</a:t>
            </a:r>
            <a:r>
              <a:rPr lang="ru-RU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96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555625"/>
            <a:ext cx="5626100" cy="2492990"/>
          </a:xfrm>
        </p:spPr>
        <p:txBody>
          <a:bodyPr/>
          <a:lstStyle/>
          <a:p>
            <a:r>
              <a:rPr lang="ru-RU" sz="1800" dirty="0" smtClean="0"/>
              <a:t>   Суффикс </a:t>
            </a:r>
            <a:r>
              <a:rPr lang="ru-RU" sz="1800" b="1" i="1" dirty="0"/>
              <a:t>-</a:t>
            </a:r>
            <a:r>
              <a:rPr lang="ru-RU" sz="1800" b="1" i="1" dirty="0" err="1"/>
              <a:t>ец</a:t>
            </a:r>
            <a:r>
              <a:rPr lang="ru-RU" sz="1800" b="1" i="1" dirty="0"/>
              <a:t> </a:t>
            </a:r>
            <a:r>
              <a:rPr lang="ru-RU" sz="1800" dirty="0"/>
              <a:t>всегда пишется в существительных мужского рода. </a:t>
            </a:r>
            <a:r>
              <a:rPr lang="ru-RU" sz="1800" i="1" dirty="0"/>
              <a:t>Молод</a:t>
            </a:r>
            <a:r>
              <a:rPr lang="ru-RU" sz="1800" b="1" i="1" dirty="0">
                <a:solidFill>
                  <a:schemeClr val="tx2"/>
                </a:solidFill>
              </a:rPr>
              <a:t>ец</a:t>
            </a:r>
            <a:r>
              <a:rPr lang="ru-RU" sz="1800" i="1" dirty="0"/>
              <a:t>, брат</a:t>
            </a:r>
            <a:r>
              <a:rPr lang="ru-RU" sz="1800" b="1" i="1" dirty="0">
                <a:solidFill>
                  <a:schemeClr val="tx2"/>
                </a:solidFill>
              </a:rPr>
              <a:t>ец</a:t>
            </a:r>
            <a:r>
              <a:rPr lang="ru-RU" sz="1800" i="1" dirty="0"/>
              <a:t>, хлеб</a:t>
            </a:r>
            <a:r>
              <a:rPr lang="ru-RU" sz="1800" b="1" i="1" dirty="0"/>
              <a:t>ец</a:t>
            </a:r>
            <a:r>
              <a:rPr lang="ru-RU" sz="1800" i="1" dirty="0"/>
              <a:t> </a:t>
            </a:r>
            <a:endParaRPr lang="ru-RU" sz="1800" dirty="0" smtClean="0"/>
          </a:p>
          <a:p>
            <a:r>
              <a:rPr lang="ru-RU" sz="1800" dirty="0" smtClean="0"/>
              <a:t>   Суффикс </a:t>
            </a:r>
            <a:r>
              <a:rPr lang="ru-RU" sz="1800" b="1" i="1" dirty="0"/>
              <a:t>-</a:t>
            </a:r>
            <a:r>
              <a:rPr lang="ru-RU" sz="1800" b="1" i="1" dirty="0" err="1"/>
              <a:t>иц</a:t>
            </a:r>
            <a:r>
              <a:rPr lang="ru-RU" sz="1800" b="1" i="1" dirty="0"/>
              <a:t> </a:t>
            </a:r>
            <a:r>
              <a:rPr lang="ru-RU" sz="1800" dirty="0"/>
              <a:t>– в существительных женского рода. </a:t>
            </a:r>
            <a:endParaRPr lang="ru-RU" sz="1800" dirty="0" smtClean="0"/>
          </a:p>
          <a:p>
            <a:r>
              <a:rPr lang="ru-RU" sz="1800" i="1" dirty="0" smtClean="0"/>
              <a:t> Дев</a:t>
            </a:r>
            <a:r>
              <a:rPr lang="ru-RU" sz="1800" b="1" i="1" dirty="0" smtClean="0">
                <a:solidFill>
                  <a:schemeClr val="tx2"/>
                </a:solidFill>
              </a:rPr>
              <a:t>иц</a:t>
            </a:r>
            <a:r>
              <a:rPr lang="ru-RU" sz="1800" i="1" dirty="0" smtClean="0"/>
              <a:t>а</a:t>
            </a:r>
            <a:r>
              <a:rPr lang="ru-RU" sz="1800" i="1" dirty="0"/>
              <a:t>, кур</a:t>
            </a:r>
            <a:r>
              <a:rPr lang="ru-RU" sz="1800" b="1" i="1" dirty="0">
                <a:solidFill>
                  <a:schemeClr val="tx2"/>
                </a:solidFill>
              </a:rPr>
              <a:t>иц</a:t>
            </a:r>
            <a:r>
              <a:rPr lang="ru-RU" sz="1800" i="1" dirty="0"/>
              <a:t>а, метел</a:t>
            </a:r>
            <a:r>
              <a:rPr lang="ru-RU" sz="1800" b="1" i="1" dirty="0">
                <a:solidFill>
                  <a:schemeClr val="tx2"/>
                </a:solidFill>
              </a:rPr>
              <a:t>иц</a:t>
            </a:r>
            <a:r>
              <a:rPr lang="ru-RU" sz="1800" i="1" dirty="0"/>
              <a:t>а. </a:t>
            </a:r>
            <a:endParaRPr lang="ru-RU" sz="1800" i="1" dirty="0" smtClean="0"/>
          </a:p>
          <a:p>
            <a:r>
              <a:rPr lang="ru-RU" sz="1800" dirty="0" smtClean="0"/>
              <a:t>    В </a:t>
            </a:r>
            <a:r>
              <a:rPr lang="ru-RU" sz="1800" dirty="0"/>
              <a:t>существительных среднего рода </a:t>
            </a:r>
            <a:r>
              <a:rPr lang="ru-RU" sz="1800" dirty="0" smtClean="0"/>
              <a:t>пишется</a:t>
            </a:r>
          </a:p>
          <a:p>
            <a:r>
              <a:rPr lang="ru-RU" sz="1800" dirty="0" smtClean="0"/>
              <a:t> </a:t>
            </a:r>
            <a:r>
              <a:rPr lang="ru-RU" sz="1800" b="1" i="1" dirty="0"/>
              <a:t>-</a:t>
            </a:r>
            <a:r>
              <a:rPr lang="ru-RU" sz="1800" b="1" i="1" dirty="0" err="1"/>
              <a:t>ец</a:t>
            </a:r>
            <a:r>
              <a:rPr lang="ru-RU" sz="1800" b="1" i="1" dirty="0" err="1">
                <a:solidFill>
                  <a:srgbClr val="FF0000"/>
                </a:solidFill>
              </a:rPr>
              <a:t>о</a:t>
            </a:r>
            <a:r>
              <a:rPr lang="ru-RU" sz="1800" dirty="0"/>
              <a:t>, если ударение падает на окончание, </a:t>
            </a:r>
            <a:endParaRPr lang="ru-RU" sz="1800" dirty="0" smtClean="0"/>
          </a:p>
          <a:p>
            <a:r>
              <a:rPr lang="ru-RU" sz="1800" dirty="0" smtClean="0"/>
              <a:t>без </a:t>
            </a:r>
            <a:r>
              <a:rPr lang="ru-RU" sz="1800" dirty="0"/>
              <a:t>ударения пишется -</a:t>
            </a:r>
            <a:r>
              <a:rPr lang="ru-RU" sz="1800" b="1" i="1" dirty="0" err="1"/>
              <a:t>иц</a:t>
            </a:r>
            <a:r>
              <a:rPr lang="ru-RU" sz="1800" b="1" i="1" dirty="0" err="1">
                <a:solidFill>
                  <a:srgbClr val="FF0000"/>
                </a:solidFill>
              </a:rPr>
              <a:t>е</a:t>
            </a:r>
            <a:r>
              <a:rPr lang="ru-RU" sz="1800" b="1" i="1" dirty="0"/>
              <a:t>.</a:t>
            </a:r>
            <a:r>
              <a:rPr lang="ru-RU" sz="1800" dirty="0"/>
              <a:t> </a:t>
            </a:r>
            <a:endParaRPr lang="ru-RU" sz="1800" dirty="0" smtClean="0"/>
          </a:p>
          <a:p>
            <a:r>
              <a:rPr lang="ru-RU" sz="1800" i="1" dirty="0" smtClean="0"/>
              <a:t>Письмецо́</a:t>
            </a:r>
            <a:r>
              <a:rPr lang="ru-RU" sz="1800" i="1" dirty="0"/>
              <a:t>, пальтецо́ – </a:t>
            </a:r>
            <a:r>
              <a:rPr lang="ru-RU" sz="1800" i="1" dirty="0" err="1"/>
              <a:t>ма́слице</a:t>
            </a:r>
            <a:r>
              <a:rPr lang="ru-RU" sz="1800" i="1" dirty="0"/>
              <a:t>, </a:t>
            </a:r>
            <a:r>
              <a:rPr lang="ru-RU" sz="1800" i="1" dirty="0" err="1"/>
              <a:t>пла́тьице</a:t>
            </a:r>
            <a:r>
              <a:rPr lang="ru-RU" sz="1800" i="1" dirty="0"/>
              <a:t>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8323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3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555625"/>
            <a:ext cx="5486400" cy="2753856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b="1" dirty="0"/>
              <a:t>Спишите, выделите суффиксы. Объясните их правописание</a:t>
            </a:r>
            <a:r>
              <a:rPr lang="ru-RU" b="1" dirty="0" smtClean="0"/>
              <a:t>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1</a:t>
            </a:r>
            <a:r>
              <a:rPr lang="ru-RU" sz="1800" dirty="0"/>
              <a:t>. Спи, мой вороб</a:t>
            </a:r>
            <a:r>
              <a:rPr lang="ru-RU" sz="1800" u="sng" dirty="0"/>
              <a:t>ышек</a:t>
            </a:r>
            <a:r>
              <a:rPr lang="ru-RU" sz="1800" dirty="0"/>
              <a:t>, спи, мой сын</a:t>
            </a:r>
            <a:r>
              <a:rPr lang="ru-RU" sz="1800" u="sng" dirty="0"/>
              <a:t>очек</a:t>
            </a:r>
            <a:r>
              <a:rPr lang="ru-RU" sz="1800" dirty="0"/>
              <a:t>, спи, мой звоночек родной. (Из песни) </a:t>
            </a:r>
            <a:endParaRPr lang="ru-RU" sz="1800" dirty="0" smtClean="0"/>
          </a:p>
          <a:p>
            <a:r>
              <a:rPr lang="ru-RU" sz="1800" dirty="0" smtClean="0"/>
              <a:t>2</a:t>
            </a:r>
            <a:r>
              <a:rPr lang="ru-RU" sz="1800" dirty="0"/>
              <a:t>. Колокольчики мои, цветики степные, что глядите на меня, </a:t>
            </a:r>
            <a:r>
              <a:rPr lang="ru-RU" sz="1800" dirty="0" smtClean="0"/>
              <a:t>тёмно- голубые</a:t>
            </a:r>
            <a:r>
              <a:rPr lang="ru-RU" sz="1800" dirty="0"/>
              <a:t>. (</a:t>
            </a:r>
            <a:r>
              <a:rPr lang="ru-RU" sz="1800" dirty="0" err="1"/>
              <a:t>А.Толстой</a:t>
            </a:r>
            <a:r>
              <a:rPr lang="ru-RU" sz="1800" dirty="0"/>
              <a:t>) </a:t>
            </a:r>
            <a:endParaRPr lang="ru-RU" sz="1800" dirty="0" smtClean="0"/>
          </a:p>
          <a:p>
            <a:r>
              <a:rPr lang="ru-RU" sz="1800" dirty="0" smtClean="0"/>
              <a:t>3</a:t>
            </a:r>
            <a:r>
              <a:rPr lang="ru-RU" sz="1800" dirty="0"/>
              <a:t>. Посиди со мной, дружочек, поиграй со мной часочек. </a:t>
            </a:r>
            <a:endParaRPr lang="ru-RU" sz="1800" dirty="0" smtClean="0"/>
          </a:p>
          <a:p>
            <a:r>
              <a:rPr lang="ru-RU" sz="1800" dirty="0" smtClean="0"/>
              <a:t>4</a:t>
            </a:r>
            <a:r>
              <a:rPr lang="ru-RU" sz="1800" dirty="0"/>
              <a:t>. Если сын </a:t>
            </a:r>
            <a:r>
              <a:rPr lang="ru-RU" sz="1800" dirty="0" err="1"/>
              <a:t>чернее</a:t>
            </a:r>
            <a:r>
              <a:rPr lang="ru-RU" sz="1800" dirty="0"/>
              <a:t> ночи, грязь лежит на рожице, ясно, это плохо очень для ребячьей кожицы. (</a:t>
            </a:r>
            <a:r>
              <a:rPr lang="ru-RU" sz="1800" dirty="0" err="1"/>
              <a:t>В.Маяковский</a:t>
            </a:r>
            <a:r>
              <a:rPr lang="ru-RU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81457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41248" y="89384"/>
            <a:ext cx="3893820" cy="30645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555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Склонение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194851"/>
              </p:ext>
            </p:extLst>
          </p:nvPr>
        </p:nvGraphicFramePr>
        <p:xfrm>
          <a:off x="444500" y="555626"/>
          <a:ext cx="4724400" cy="259316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7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22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22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22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5838"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склонение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склонение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склонение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266" marR="43266" marT="21638" marB="2163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83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м.р.</a:t>
                      </a:r>
                      <a: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ж.р.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м.р.</a:t>
                      </a:r>
                    </a:p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ср.р.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ж.р.</a:t>
                      </a:r>
                    </a:p>
                  </a:txBody>
                  <a:tcPr marL="43266" marR="43266" marT="21638" marB="2163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94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Окончание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-а (-я)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    , -о</a:t>
                      </a:r>
                      <a: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(-е)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-     </a:t>
                      </a:r>
                    </a:p>
                  </a:txBody>
                  <a:tcPr marL="43266" marR="43266" marT="21638" marB="2163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95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Примеры 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кошк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</a:p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юнош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</a:p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дяд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мяч</a:t>
                      </a:r>
                    </a:p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дело</a:t>
                      </a:r>
                    </a:p>
                  </a:txBody>
                  <a:tcPr marL="43266" marR="43266" marT="21638" marB="216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мышь</a:t>
                      </a:r>
                    </a:p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дочь</a:t>
                      </a:r>
                    </a:p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ночь</a:t>
                      </a:r>
                    </a:p>
                  </a:txBody>
                  <a:tcPr marL="43266" marR="43266" marT="21638" marB="2163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35300" y="1852209"/>
            <a:ext cx="170505" cy="1021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2"/>
          </a:p>
        </p:txBody>
      </p:sp>
      <p:sp>
        <p:nvSpPr>
          <p:cNvPr id="6" name="Прямоугольник 5"/>
          <p:cNvSpPr/>
          <p:nvPr/>
        </p:nvSpPr>
        <p:spPr>
          <a:xfrm>
            <a:off x="4483100" y="1859638"/>
            <a:ext cx="170505" cy="1021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2"/>
          </a:p>
        </p:txBody>
      </p:sp>
      <p:sp>
        <p:nvSpPr>
          <p:cNvPr id="7" name="Прямоугольник 6"/>
          <p:cNvSpPr/>
          <p:nvPr/>
        </p:nvSpPr>
        <p:spPr>
          <a:xfrm>
            <a:off x="3644900" y="2334242"/>
            <a:ext cx="170505" cy="1021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2"/>
          </a:p>
        </p:txBody>
      </p:sp>
      <p:sp>
        <p:nvSpPr>
          <p:cNvPr id="8" name="Прямоугольник 7"/>
          <p:cNvSpPr/>
          <p:nvPr/>
        </p:nvSpPr>
        <p:spPr>
          <a:xfrm>
            <a:off x="4920319" y="2365942"/>
            <a:ext cx="170505" cy="1021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2"/>
          </a:p>
        </p:txBody>
      </p:sp>
      <p:sp>
        <p:nvSpPr>
          <p:cNvPr id="9" name="Прямоугольник 8"/>
          <p:cNvSpPr/>
          <p:nvPr/>
        </p:nvSpPr>
        <p:spPr>
          <a:xfrm>
            <a:off x="4835066" y="2552222"/>
            <a:ext cx="170505" cy="1021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2"/>
          </a:p>
        </p:txBody>
      </p:sp>
      <p:sp>
        <p:nvSpPr>
          <p:cNvPr id="10" name="Прямоугольник 9"/>
          <p:cNvSpPr/>
          <p:nvPr/>
        </p:nvSpPr>
        <p:spPr>
          <a:xfrm>
            <a:off x="4835068" y="2791831"/>
            <a:ext cx="170505" cy="1021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2"/>
          </a:p>
        </p:txBody>
      </p:sp>
    </p:spTree>
    <p:extLst>
      <p:ext uri="{BB962C8B-B14F-4D97-AF65-F5344CB8AC3E}">
        <p14:creationId xmlns:p14="http://schemas.microsoft.com/office/powerpoint/2010/main" val="3958030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1825"/>
            <a:ext cx="5334000" cy="2154436"/>
          </a:xfrm>
        </p:spPr>
        <p:txBody>
          <a:bodyPr/>
          <a:lstStyle/>
          <a:p>
            <a:r>
              <a:rPr lang="ru-RU" sz="2000" dirty="0"/>
              <a:t>После шипящих и в суффиксах существительных под ударением пишется </a:t>
            </a:r>
            <a:r>
              <a:rPr lang="ru-RU" sz="2000" dirty="0">
                <a:solidFill>
                  <a:srgbClr val="FF0000"/>
                </a:solidFill>
              </a:rPr>
              <a:t>о</a:t>
            </a:r>
            <a:r>
              <a:rPr lang="ru-RU" sz="2000" dirty="0"/>
              <a:t>, без ударения – </a:t>
            </a:r>
            <a:r>
              <a:rPr lang="ru-RU" sz="2000" dirty="0">
                <a:solidFill>
                  <a:srgbClr val="FF0000"/>
                </a:solidFill>
              </a:rPr>
              <a:t>е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У </a:t>
            </a:r>
            <a:r>
              <a:rPr lang="ru-RU" sz="2000" dirty="0"/>
              <a:t>существительных с согласными </a:t>
            </a:r>
            <a:r>
              <a:rPr lang="ru-RU" sz="2000" i="1" dirty="0"/>
              <a:t>г, к, х </a:t>
            </a:r>
            <a:endParaRPr lang="ru-RU" sz="2000" i="1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корне происходит чередование согласных: </a:t>
            </a:r>
            <a:r>
              <a:rPr lang="ru-RU" sz="2000" i="1" dirty="0"/>
              <a:t>друг – </a:t>
            </a:r>
            <a:r>
              <a:rPr lang="ru-RU" sz="2000" i="1" dirty="0" err="1"/>
              <a:t>дружо́чек</a:t>
            </a:r>
            <a:r>
              <a:rPr lang="ru-RU" sz="2000" i="1" dirty="0"/>
              <a:t>, рука – </a:t>
            </a:r>
            <a:r>
              <a:rPr lang="ru-RU" sz="2000" i="1" dirty="0" err="1"/>
              <a:t>ру́ченька</a:t>
            </a:r>
            <a:r>
              <a:rPr lang="ru-RU" sz="2000" i="1" dirty="0"/>
              <a:t>, горох – </a:t>
            </a:r>
            <a:r>
              <a:rPr lang="ru-RU" sz="2000" i="1" dirty="0" err="1"/>
              <a:t>горо́шинка</a:t>
            </a:r>
            <a:r>
              <a:rPr lang="ru-RU" sz="20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096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300" y="102424"/>
            <a:ext cx="4334747" cy="315471"/>
          </a:xfrm>
        </p:spPr>
        <p:txBody>
          <a:bodyPr/>
          <a:lstStyle/>
          <a:p>
            <a:r>
              <a:rPr lang="ru-RU" dirty="0" smtClean="0"/>
              <a:t>Выделите суффиксы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4600" r="-1744"/>
          <a:stretch/>
        </p:blipFill>
        <p:spPr>
          <a:xfrm>
            <a:off x="139700" y="555625"/>
            <a:ext cx="5562600" cy="25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9" y="555625"/>
            <a:ext cx="5486400" cy="2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631825"/>
            <a:ext cx="541019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631825"/>
            <a:ext cx="5486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4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300" y="102424"/>
            <a:ext cx="3953747" cy="315471"/>
          </a:xfrm>
        </p:spPr>
        <p:txBody>
          <a:bodyPr/>
          <a:lstStyle/>
          <a:p>
            <a:r>
              <a:rPr lang="ru-RU" dirty="0"/>
              <a:t>Упражнение 4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555626"/>
            <a:ext cx="5486400" cy="2616101"/>
          </a:xfrm>
        </p:spPr>
        <p:txBody>
          <a:bodyPr/>
          <a:lstStyle/>
          <a:p>
            <a:pPr algn="just"/>
            <a:r>
              <a:rPr lang="ru-RU" dirty="0"/>
              <a:t> </a:t>
            </a:r>
            <a:r>
              <a:rPr lang="ru-RU" sz="1700" b="1" dirty="0"/>
              <a:t>Спишите, вставив пропущенные гласные. </a:t>
            </a:r>
            <a:endParaRPr lang="ru-RU" sz="1700" b="1" dirty="0" smtClean="0"/>
          </a:p>
          <a:p>
            <a:pPr algn="just">
              <a:buAutoNum type="arabicPeriod"/>
            </a:pPr>
            <a:r>
              <a:rPr lang="ru-RU" sz="1700" dirty="0" smtClean="0"/>
              <a:t> </a:t>
            </a:r>
            <a:r>
              <a:rPr lang="ru-RU" sz="1700" dirty="0" err="1" smtClean="0"/>
              <a:t>Пирож</a:t>
            </a:r>
            <a:r>
              <a:rPr lang="ru-RU" sz="1700" dirty="0"/>
              <a:t>..к лишь отломила да кусочек откусила</a:t>
            </a:r>
            <a:r>
              <a:rPr lang="ru-RU" sz="1700" dirty="0" smtClean="0"/>
              <a:t>. (</a:t>
            </a:r>
            <a:r>
              <a:rPr lang="ru-RU" sz="1700" dirty="0" err="1"/>
              <a:t>А.Пушкин</a:t>
            </a:r>
            <a:r>
              <a:rPr lang="ru-RU" sz="1700" dirty="0"/>
              <a:t>) 2. К нам под ноги с громким лаем бросилась </a:t>
            </a:r>
            <a:r>
              <a:rPr lang="ru-RU" sz="1700" dirty="0" err="1"/>
              <a:t>собач</a:t>
            </a:r>
            <a:r>
              <a:rPr lang="ru-RU" sz="1700" dirty="0"/>
              <a:t>..</a:t>
            </a:r>
            <a:r>
              <a:rPr lang="ru-RU" sz="1700" dirty="0" err="1"/>
              <a:t>нка</a:t>
            </a:r>
            <a:r>
              <a:rPr lang="ru-RU" sz="1700" dirty="0"/>
              <a:t>. (</a:t>
            </a:r>
            <a:r>
              <a:rPr lang="ru-RU" sz="1700" dirty="0" err="1"/>
              <a:t>И.Тургенев</a:t>
            </a:r>
            <a:r>
              <a:rPr lang="ru-RU" sz="1700" dirty="0"/>
              <a:t>) 3. Подхватят </a:t>
            </a:r>
            <a:r>
              <a:rPr lang="ru-RU" sz="1700" dirty="0" err="1"/>
              <a:t>подруж</a:t>
            </a:r>
            <a:r>
              <a:rPr lang="ru-RU" sz="1700" dirty="0"/>
              <a:t>..</a:t>
            </a:r>
            <a:r>
              <a:rPr lang="ru-RU" sz="1700" dirty="0" err="1"/>
              <a:t>ньки</a:t>
            </a:r>
            <a:r>
              <a:rPr lang="ru-RU" sz="1700" dirty="0"/>
              <a:t> Машу и станут на ручках качать. (</a:t>
            </a:r>
            <a:r>
              <a:rPr lang="ru-RU" sz="1700" dirty="0" err="1"/>
              <a:t>Н.Некрасов</a:t>
            </a:r>
            <a:r>
              <a:rPr lang="ru-RU" sz="1700" dirty="0"/>
              <a:t>) 4. Месяц, месяц, мой </a:t>
            </a:r>
            <a:r>
              <a:rPr lang="ru-RU" sz="1700" dirty="0" err="1"/>
              <a:t>друж</a:t>
            </a:r>
            <a:r>
              <a:rPr lang="ru-RU" sz="1700" dirty="0"/>
              <a:t>..к, позолоченный </a:t>
            </a:r>
            <a:r>
              <a:rPr lang="ru-RU" sz="1700" dirty="0" err="1"/>
              <a:t>рож..к</a:t>
            </a:r>
            <a:r>
              <a:rPr lang="ru-RU" sz="1700" dirty="0"/>
              <a:t>. (</a:t>
            </a:r>
            <a:r>
              <a:rPr lang="ru-RU" sz="1700" dirty="0" err="1"/>
              <a:t>А.Пушкин</a:t>
            </a:r>
            <a:r>
              <a:rPr lang="ru-RU" sz="1700" dirty="0"/>
              <a:t>) </a:t>
            </a:r>
            <a:endParaRPr lang="ru-RU" sz="1700" dirty="0" smtClean="0"/>
          </a:p>
          <a:p>
            <a:pPr algn="just"/>
            <a:r>
              <a:rPr lang="ru-RU" sz="1700" dirty="0" smtClean="0"/>
              <a:t>5</a:t>
            </a:r>
            <a:r>
              <a:rPr lang="ru-RU" sz="1700" dirty="0"/>
              <a:t>. Вмиг тогда мой </a:t>
            </a:r>
            <a:r>
              <a:rPr lang="ru-RU" sz="1700" dirty="0" err="1"/>
              <a:t>петуш</a:t>
            </a:r>
            <a:r>
              <a:rPr lang="ru-RU" sz="1700" dirty="0"/>
              <a:t>..к </a:t>
            </a:r>
            <a:r>
              <a:rPr lang="ru-RU" sz="1700" dirty="0" err="1"/>
              <a:t>приподымет</a:t>
            </a:r>
            <a:r>
              <a:rPr lang="ru-RU" sz="1700" dirty="0"/>
              <a:t> </a:t>
            </a:r>
            <a:r>
              <a:rPr lang="ru-RU" sz="1700" dirty="0" err="1"/>
              <a:t>гребеш</a:t>
            </a:r>
            <a:r>
              <a:rPr lang="ru-RU" sz="1700" dirty="0"/>
              <a:t>..к. (</a:t>
            </a:r>
            <a:r>
              <a:rPr lang="ru-RU" sz="1700" dirty="0" err="1"/>
              <a:t>А.Пушкин</a:t>
            </a:r>
            <a:r>
              <a:rPr lang="ru-RU" sz="1700" dirty="0"/>
              <a:t>) 6. Трудно жить на свете </a:t>
            </a:r>
            <a:r>
              <a:rPr lang="ru-RU" sz="1700" dirty="0" err="1"/>
              <a:t>пастуш</a:t>
            </a:r>
            <a:r>
              <a:rPr lang="ru-RU" sz="1700" dirty="0"/>
              <a:t>..</a:t>
            </a:r>
            <a:r>
              <a:rPr lang="ru-RU" sz="1700" dirty="0" err="1"/>
              <a:t>нку</a:t>
            </a:r>
            <a:r>
              <a:rPr lang="ru-RU" sz="1700" dirty="0"/>
              <a:t> Пете (</a:t>
            </a:r>
            <a:r>
              <a:rPr lang="ru-RU" sz="1700" dirty="0" err="1"/>
              <a:t>С.Есенин</a:t>
            </a:r>
            <a:r>
              <a:rPr lang="ru-RU" sz="17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2956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300" y="102424"/>
            <a:ext cx="3953747" cy="315471"/>
          </a:xfrm>
        </p:spPr>
        <p:txBody>
          <a:bodyPr/>
          <a:lstStyle/>
          <a:p>
            <a:r>
              <a:rPr lang="ru-RU" dirty="0"/>
              <a:t>Упражнение 4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555626"/>
            <a:ext cx="5486400" cy="2616101"/>
          </a:xfrm>
        </p:spPr>
        <p:txBody>
          <a:bodyPr/>
          <a:lstStyle/>
          <a:p>
            <a:pPr algn="just"/>
            <a:r>
              <a:rPr lang="ru-RU" dirty="0"/>
              <a:t> </a:t>
            </a:r>
            <a:r>
              <a:rPr lang="ru-RU" sz="1700" b="1" dirty="0"/>
              <a:t>Спишите, вставив пропущенные гласные. </a:t>
            </a:r>
            <a:endParaRPr lang="ru-RU" sz="1700" b="1" dirty="0" smtClean="0"/>
          </a:p>
          <a:p>
            <a:pPr algn="just">
              <a:buAutoNum type="arabicPeriod"/>
            </a:pPr>
            <a:r>
              <a:rPr lang="ru-RU" sz="1700" dirty="0" smtClean="0"/>
              <a:t> Пирож</a:t>
            </a:r>
            <a:r>
              <a:rPr lang="ru-RU" sz="1700" dirty="0" smtClean="0">
                <a:solidFill>
                  <a:srgbClr val="FF0000"/>
                </a:solidFill>
              </a:rPr>
              <a:t>о</a:t>
            </a:r>
            <a:r>
              <a:rPr lang="ru-RU" sz="1700" dirty="0" smtClean="0"/>
              <a:t>к </a:t>
            </a:r>
            <a:r>
              <a:rPr lang="ru-RU" sz="1700" dirty="0"/>
              <a:t>лишь отломила да кусочек откусила</a:t>
            </a:r>
            <a:r>
              <a:rPr lang="ru-RU" sz="1700" dirty="0" smtClean="0"/>
              <a:t>. (</a:t>
            </a:r>
            <a:r>
              <a:rPr lang="ru-RU" sz="1700" dirty="0" err="1"/>
              <a:t>А.Пушкин</a:t>
            </a:r>
            <a:r>
              <a:rPr lang="ru-RU" sz="1700" dirty="0"/>
              <a:t>) 2. К нам под ноги с громким лаем бросилась </a:t>
            </a:r>
            <a:r>
              <a:rPr lang="ru-RU" sz="1700" dirty="0" smtClean="0"/>
              <a:t>собач</a:t>
            </a:r>
            <a:r>
              <a:rPr lang="ru-RU" sz="1700" dirty="0" smtClean="0">
                <a:solidFill>
                  <a:srgbClr val="FF0000"/>
                </a:solidFill>
              </a:rPr>
              <a:t>о</a:t>
            </a:r>
            <a:r>
              <a:rPr lang="ru-RU" sz="1700" dirty="0" smtClean="0"/>
              <a:t>нка</a:t>
            </a:r>
            <a:r>
              <a:rPr lang="ru-RU" sz="1700" dirty="0"/>
              <a:t>. (</a:t>
            </a:r>
            <a:r>
              <a:rPr lang="ru-RU" sz="1700" dirty="0" err="1"/>
              <a:t>И.Тургенев</a:t>
            </a:r>
            <a:r>
              <a:rPr lang="ru-RU" sz="1700" dirty="0"/>
              <a:t>) 3. Подхватят </a:t>
            </a:r>
            <a:r>
              <a:rPr lang="ru-RU" sz="1700" dirty="0" smtClean="0"/>
              <a:t>подруж</a:t>
            </a:r>
            <a:r>
              <a:rPr lang="ru-RU" sz="1700" dirty="0" smtClean="0">
                <a:solidFill>
                  <a:srgbClr val="FF0000"/>
                </a:solidFill>
              </a:rPr>
              <a:t>е</a:t>
            </a:r>
            <a:r>
              <a:rPr lang="ru-RU" sz="1700" dirty="0" smtClean="0"/>
              <a:t>ньки </a:t>
            </a:r>
            <a:r>
              <a:rPr lang="ru-RU" sz="1700" dirty="0"/>
              <a:t>Машу и станут на ручках качать. (</a:t>
            </a:r>
            <a:r>
              <a:rPr lang="ru-RU" sz="1700" dirty="0" err="1"/>
              <a:t>Н.Некрасов</a:t>
            </a:r>
            <a:r>
              <a:rPr lang="ru-RU" sz="1700" dirty="0"/>
              <a:t>) 4. Месяц, месяц, мой </a:t>
            </a:r>
            <a:r>
              <a:rPr lang="ru-RU" sz="1700" dirty="0" smtClean="0"/>
              <a:t>друж</a:t>
            </a:r>
            <a:r>
              <a:rPr lang="ru-RU" sz="1700" dirty="0" smtClean="0">
                <a:solidFill>
                  <a:srgbClr val="FF0000"/>
                </a:solidFill>
              </a:rPr>
              <a:t>о</a:t>
            </a:r>
            <a:r>
              <a:rPr lang="ru-RU" sz="1700" dirty="0" smtClean="0"/>
              <a:t>к</a:t>
            </a:r>
            <a:r>
              <a:rPr lang="ru-RU" sz="1700" dirty="0"/>
              <a:t>, позолоченный </a:t>
            </a:r>
            <a:r>
              <a:rPr lang="ru-RU" sz="1700" dirty="0" smtClean="0"/>
              <a:t>рож</a:t>
            </a:r>
            <a:r>
              <a:rPr lang="ru-RU" sz="1700" dirty="0" smtClean="0">
                <a:solidFill>
                  <a:srgbClr val="FF0000"/>
                </a:solidFill>
              </a:rPr>
              <a:t>о</a:t>
            </a:r>
            <a:r>
              <a:rPr lang="ru-RU" sz="1700" dirty="0" smtClean="0"/>
              <a:t>к</a:t>
            </a:r>
            <a:r>
              <a:rPr lang="ru-RU" sz="1700" dirty="0"/>
              <a:t>. (</a:t>
            </a:r>
            <a:r>
              <a:rPr lang="ru-RU" sz="1700" dirty="0" err="1"/>
              <a:t>А.Пушкин</a:t>
            </a:r>
            <a:r>
              <a:rPr lang="ru-RU" sz="1700" dirty="0"/>
              <a:t>) </a:t>
            </a:r>
            <a:endParaRPr lang="ru-RU" sz="1700" dirty="0" smtClean="0"/>
          </a:p>
          <a:p>
            <a:pPr algn="just"/>
            <a:r>
              <a:rPr lang="ru-RU" sz="1700" dirty="0" smtClean="0"/>
              <a:t>5</a:t>
            </a:r>
            <a:r>
              <a:rPr lang="ru-RU" sz="1700" dirty="0"/>
              <a:t>. Вмиг тогда мой </a:t>
            </a:r>
            <a:r>
              <a:rPr lang="ru-RU" sz="1700" dirty="0" smtClean="0"/>
              <a:t>петуш</a:t>
            </a:r>
            <a:r>
              <a:rPr lang="ru-RU" sz="1700" dirty="0" smtClean="0">
                <a:solidFill>
                  <a:srgbClr val="FF0000"/>
                </a:solidFill>
              </a:rPr>
              <a:t>о</a:t>
            </a:r>
            <a:r>
              <a:rPr lang="ru-RU" sz="1700" dirty="0" smtClean="0"/>
              <a:t>к </a:t>
            </a:r>
            <a:r>
              <a:rPr lang="ru-RU" sz="1700" dirty="0" err="1"/>
              <a:t>приподымет</a:t>
            </a:r>
            <a:r>
              <a:rPr lang="ru-RU" sz="1700" dirty="0"/>
              <a:t> </a:t>
            </a:r>
            <a:r>
              <a:rPr lang="ru-RU" sz="1700" dirty="0" smtClean="0"/>
              <a:t>гребеш</a:t>
            </a:r>
            <a:r>
              <a:rPr lang="ru-RU" sz="1700" dirty="0" smtClean="0">
                <a:solidFill>
                  <a:srgbClr val="FF0000"/>
                </a:solidFill>
              </a:rPr>
              <a:t>о</a:t>
            </a:r>
            <a:r>
              <a:rPr lang="ru-RU" sz="1700" dirty="0" smtClean="0"/>
              <a:t>к</a:t>
            </a:r>
            <a:r>
              <a:rPr lang="ru-RU" sz="1700" dirty="0"/>
              <a:t>. (</a:t>
            </a:r>
            <a:r>
              <a:rPr lang="ru-RU" sz="1700" dirty="0" err="1"/>
              <a:t>А.Пушкин</a:t>
            </a:r>
            <a:r>
              <a:rPr lang="ru-RU" sz="1700" dirty="0"/>
              <a:t>) 6. Трудно жить на свете </a:t>
            </a:r>
            <a:r>
              <a:rPr lang="ru-RU" sz="1700" dirty="0" smtClean="0"/>
              <a:t>пастуш</a:t>
            </a:r>
            <a:r>
              <a:rPr lang="ru-RU" sz="1700" dirty="0" smtClean="0">
                <a:solidFill>
                  <a:srgbClr val="FF0000"/>
                </a:solidFill>
              </a:rPr>
              <a:t>о</a:t>
            </a:r>
            <a:r>
              <a:rPr lang="ru-RU" sz="1700" dirty="0" smtClean="0"/>
              <a:t>нку </a:t>
            </a:r>
            <a:r>
              <a:rPr lang="ru-RU" sz="1700" dirty="0"/>
              <a:t>Пете (</a:t>
            </a:r>
            <a:r>
              <a:rPr lang="ru-RU" sz="1700" dirty="0" err="1"/>
              <a:t>С.Есенин</a:t>
            </a:r>
            <a:r>
              <a:rPr lang="ru-RU" sz="17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60920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1826"/>
            <a:ext cx="5410200" cy="2215991"/>
          </a:xfrm>
        </p:spPr>
        <p:txBody>
          <a:bodyPr/>
          <a:lstStyle/>
          <a:p>
            <a:r>
              <a:rPr lang="ru-RU" sz="2400" dirty="0" smtClean="0"/>
              <a:t>С</a:t>
            </a:r>
            <a:r>
              <a:rPr lang="ru-RU" dirty="0" smtClean="0"/>
              <a:t> </a:t>
            </a:r>
            <a:r>
              <a:rPr lang="ru-RU" sz="2400" dirty="0"/>
              <a:t>помощью суффиксов </a:t>
            </a:r>
            <a:r>
              <a:rPr lang="ru-RU" sz="2400" i="1" dirty="0"/>
              <a:t>-ни (е</a:t>
            </a:r>
            <a:r>
              <a:rPr lang="ru-RU" sz="2400" i="1" dirty="0" smtClean="0"/>
              <a:t>),</a:t>
            </a:r>
          </a:p>
          <a:p>
            <a:r>
              <a:rPr lang="ru-RU" sz="2400" i="1" dirty="0" smtClean="0"/>
              <a:t>-</a:t>
            </a:r>
            <a:r>
              <a:rPr lang="ru-RU" sz="2400" i="1" dirty="0" err="1" smtClean="0"/>
              <a:t>ани</a:t>
            </a:r>
            <a:r>
              <a:rPr lang="ru-RU" sz="2400" i="1" dirty="0" smtClean="0"/>
              <a:t>(е</a:t>
            </a:r>
            <a:r>
              <a:rPr lang="ru-RU" sz="2400" i="1" dirty="0"/>
              <a:t>), -</a:t>
            </a:r>
            <a:r>
              <a:rPr lang="ru-RU" sz="2400" i="1" dirty="0" err="1"/>
              <a:t>ени</a:t>
            </a:r>
            <a:r>
              <a:rPr lang="ru-RU" sz="2400" i="1" dirty="0"/>
              <a:t> (е), -</a:t>
            </a:r>
            <a:r>
              <a:rPr lang="ru-RU" sz="2400" i="1" dirty="0" err="1"/>
              <a:t>ств</a:t>
            </a:r>
            <a:r>
              <a:rPr lang="ru-RU" sz="2400" i="1" dirty="0"/>
              <a:t> (о), -</a:t>
            </a:r>
            <a:r>
              <a:rPr lang="ru-RU" sz="2400" i="1" dirty="0" err="1"/>
              <a:t>еств</a:t>
            </a:r>
            <a:r>
              <a:rPr lang="ru-RU" sz="2400" i="1" dirty="0"/>
              <a:t> (о) </a:t>
            </a:r>
            <a:r>
              <a:rPr lang="ru-RU" sz="2400" dirty="0"/>
              <a:t>образуются имена существительные, обозначающие действие: </a:t>
            </a:r>
            <a:endParaRPr lang="ru-RU" sz="2400" dirty="0" smtClean="0"/>
          </a:p>
          <a:p>
            <a:r>
              <a:rPr lang="ru-RU" sz="2400" i="1" dirty="0" smtClean="0"/>
              <a:t>выполнять </a:t>
            </a:r>
            <a:r>
              <a:rPr lang="ru-RU" sz="2400" i="1" dirty="0"/>
              <a:t>– выполнение</a:t>
            </a:r>
            <a:r>
              <a:rPr lang="ru-RU" sz="2400" i="1" dirty="0" smtClean="0"/>
              <a:t>,</a:t>
            </a:r>
          </a:p>
          <a:p>
            <a:r>
              <a:rPr lang="ru-RU" sz="2400" i="1" dirty="0" smtClean="0"/>
              <a:t> </a:t>
            </a:r>
            <a:r>
              <a:rPr lang="ru-RU" sz="2400" i="1" dirty="0"/>
              <a:t>делить – деление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0821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741234"/>
            <a:ext cx="5401548" cy="2308324"/>
          </a:xfrm>
        </p:spPr>
        <p:txBody>
          <a:bodyPr/>
          <a:lstStyle/>
          <a:p>
            <a:r>
              <a:rPr lang="ru-RU" b="1" dirty="0" smtClean="0"/>
              <a:t>От </a:t>
            </a:r>
            <a:r>
              <a:rPr lang="ru-RU" b="1" dirty="0"/>
              <a:t>данных глаголов образуйте имена существительные, обозначающие действие. </a:t>
            </a:r>
            <a:endParaRPr lang="ru-RU" b="1" dirty="0" smtClean="0"/>
          </a:p>
          <a:p>
            <a:r>
              <a:rPr lang="ru-RU" dirty="0" smtClean="0"/>
              <a:t>-</a:t>
            </a:r>
            <a:r>
              <a:rPr lang="ru-RU" sz="1800" dirty="0"/>
              <a:t>ни (е) – влиять – влияние, желать, знать, уважать, испытать, освобождать, сообщать, использовать, прогнозировать, наблюдать, управлять, выступать</a:t>
            </a:r>
            <a:r>
              <a:rPr lang="ru-RU" sz="1800" dirty="0" smtClean="0"/>
              <a:t>;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-</a:t>
            </a:r>
            <a:r>
              <a:rPr lang="ru-RU" sz="1800" dirty="0" err="1"/>
              <a:t>ств</a:t>
            </a:r>
            <a:r>
              <a:rPr lang="ru-RU" sz="1800" dirty="0"/>
              <a:t> (о), </a:t>
            </a:r>
            <a:r>
              <a:rPr lang="ru-RU" sz="1800" dirty="0" err="1"/>
              <a:t>еств</a:t>
            </a:r>
            <a:r>
              <a:rPr lang="ru-RU" sz="1800" dirty="0"/>
              <a:t> (о) – дежурить – дежурство, производить, руководить, сотрудничать, творить. </a:t>
            </a:r>
          </a:p>
        </p:txBody>
      </p:sp>
    </p:spTree>
    <p:extLst>
      <p:ext uri="{BB962C8B-B14F-4D97-AF65-F5344CB8AC3E}">
        <p14:creationId xmlns:p14="http://schemas.microsoft.com/office/powerpoint/2010/main" val="1983821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631826"/>
            <a:ext cx="5210821" cy="2215992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dirty="0"/>
              <a:t>С помощью суффиксов </a:t>
            </a:r>
            <a:r>
              <a:rPr lang="ru-RU" sz="2400" b="1" i="1" dirty="0"/>
              <a:t>-ость, -</a:t>
            </a:r>
            <a:r>
              <a:rPr lang="ru-RU" sz="2400" b="1" i="1" dirty="0" err="1"/>
              <a:t>изм</a:t>
            </a:r>
            <a:r>
              <a:rPr lang="ru-RU" sz="2400" b="1" i="1" dirty="0"/>
              <a:t> </a:t>
            </a:r>
            <a:r>
              <a:rPr lang="ru-RU" sz="2400" dirty="0"/>
              <a:t>от прилагательных образуются существительные, обозначающие </a:t>
            </a:r>
            <a:r>
              <a:rPr lang="ru-RU" sz="2400" i="1" dirty="0"/>
              <a:t>качественное состояние</a:t>
            </a:r>
            <a:r>
              <a:rPr lang="ru-RU" sz="2400" dirty="0"/>
              <a:t>: реализм, капитализм, справедливость, независимость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422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Склонение существительных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555625"/>
            <a:ext cx="5486400" cy="18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4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6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1826"/>
            <a:ext cx="5549900" cy="2325400"/>
          </a:xfrm>
        </p:spPr>
        <p:txBody>
          <a:bodyPr/>
          <a:lstStyle/>
          <a:p>
            <a:r>
              <a:rPr lang="ru-RU" b="1" dirty="0"/>
              <a:t>Образуйте от данных прилагательных имена существительные со значением качественного состояния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 </a:t>
            </a:r>
            <a:r>
              <a:rPr lang="ru-RU" b="1" i="1" dirty="0"/>
              <a:t>-</a:t>
            </a:r>
            <a:r>
              <a:rPr lang="ru-RU" sz="2000" b="1" i="1" dirty="0" smtClean="0"/>
              <a:t>ость </a:t>
            </a:r>
            <a:r>
              <a:rPr lang="ru-RU" sz="2000" dirty="0" smtClean="0"/>
              <a:t>- </a:t>
            </a:r>
            <a:r>
              <a:rPr lang="ru-RU" sz="2000" dirty="0"/>
              <a:t>смелый – смелость, гордый, важный, уверенный, независимый, активный, вероятный, возможный; </a:t>
            </a:r>
            <a:endParaRPr lang="ru-RU" sz="2000" dirty="0" smtClean="0"/>
          </a:p>
          <a:p>
            <a:r>
              <a:rPr lang="ru-RU" sz="2000" b="1" i="1" dirty="0" smtClean="0"/>
              <a:t>-</a:t>
            </a:r>
            <a:r>
              <a:rPr lang="ru-RU" sz="2000" b="1" i="1" dirty="0" err="1"/>
              <a:t>изм</a:t>
            </a:r>
            <a:r>
              <a:rPr lang="ru-RU" sz="2000" b="1" i="1" dirty="0"/>
              <a:t> </a:t>
            </a:r>
            <a:r>
              <a:rPr lang="ru-RU" sz="2000" i="1" dirty="0" smtClean="0"/>
              <a:t>-</a:t>
            </a:r>
            <a:r>
              <a:rPr lang="ru-RU" sz="2000" b="1" i="1" dirty="0" smtClean="0"/>
              <a:t> </a:t>
            </a:r>
            <a:r>
              <a:rPr lang="ru-RU" sz="2000" dirty="0" smtClean="0"/>
              <a:t>героический </a:t>
            </a:r>
            <a:r>
              <a:rPr lang="ru-RU" sz="2000" dirty="0"/>
              <a:t>– героизм, капиталистический, патриотический, романтический, реалистический. </a:t>
            </a:r>
          </a:p>
        </p:txBody>
      </p:sp>
    </p:spTree>
    <p:extLst>
      <p:ext uri="{BB962C8B-B14F-4D97-AF65-F5344CB8AC3E}">
        <p14:creationId xmlns:p14="http://schemas.microsoft.com/office/powerpoint/2010/main" val="1015352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900" y="102424"/>
            <a:ext cx="4868147" cy="315471"/>
          </a:xfrm>
        </p:spPr>
        <p:txBody>
          <a:bodyPr/>
          <a:lstStyle/>
          <a:p>
            <a:r>
              <a:rPr lang="ru-RU" dirty="0" smtClean="0"/>
              <a:t>Образуйте с помощью суффиксов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1165225"/>
            <a:ext cx="5325347" cy="2154437"/>
          </a:xfrm>
        </p:spPr>
        <p:txBody>
          <a:bodyPr/>
          <a:lstStyle/>
          <a:p>
            <a:r>
              <a:rPr lang="ru-RU" sz="2800" dirty="0" err="1" smtClean="0">
                <a:solidFill>
                  <a:schemeClr val="tx1"/>
                </a:solidFill>
              </a:rPr>
              <a:t>Мафтуна</a:t>
            </a:r>
            <a:r>
              <a:rPr lang="ru-RU" sz="2800" dirty="0" smtClean="0">
                <a:solidFill>
                  <a:schemeClr val="tx1"/>
                </a:solidFill>
              </a:rPr>
              <a:t> – </a:t>
            </a:r>
            <a:r>
              <a:rPr lang="ru-RU" sz="2800" dirty="0" err="1" smtClean="0">
                <a:solidFill>
                  <a:schemeClr val="tx1"/>
                </a:solidFill>
              </a:rPr>
              <a:t>Мафтуночка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Гуля – </a:t>
            </a:r>
            <a:r>
              <a:rPr lang="ru-RU" sz="2800" dirty="0" err="1" smtClean="0">
                <a:solidFill>
                  <a:schemeClr val="tx1"/>
                </a:solidFill>
              </a:rPr>
              <a:t>Гулечка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2800" dirty="0" err="1" smtClean="0">
                <a:solidFill>
                  <a:schemeClr val="tx1"/>
                </a:solidFill>
              </a:rPr>
              <a:t>Севара</a:t>
            </a:r>
            <a:r>
              <a:rPr lang="ru-RU" sz="2800" dirty="0" smtClean="0">
                <a:solidFill>
                  <a:schemeClr val="tx1"/>
                </a:solidFill>
              </a:rPr>
              <a:t> – </a:t>
            </a:r>
            <a:r>
              <a:rPr lang="ru-RU" sz="2800" dirty="0" err="1" smtClean="0">
                <a:solidFill>
                  <a:schemeClr val="tx1"/>
                </a:solidFill>
              </a:rPr>
              <a:t>Севонька</a:t>
            </a:r>
            <a:r>
              <a:rPr lang="ru-RU" sz="2800" dirty="0" smtClean="0">
                <a:solidFill>
                  <a:schemeClr val="tx1"/>
                </a:solidFill>
              </a:rPr>
              <a:t>, </a:t>
            </a:r>
            <a:r>
              <a:rPr lang="ru-RU" sz="2800" dirty="0" err="1" smtClean="0">
                <a:solidFill>
                  <a:schemeClr val="tx1"/>
                </a:solidFill>
              </a:rPr>
              <a:t>Севарочка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Юля - </a:t>
            </a:r>
            <a:r>
              <a:rPr lang="ru-RU" sz="2800" dirty="0" err="1" smtClean="0">
                <a:solidFill>
                  <a:schemeClr val="tx1"/>
                </a:solidFill>
              </a:rPr>
              <a:t>Юленька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5385" r="1113" b="57384"/>
          <a:stretch/>
        </p:blipFill>
        <p:spPr>
          <a:xfrm>
            <a:off x="309262" y="555624"/>
            <a:ext cx="5164295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6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631826"/>
            <a:ext cx="5486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9" y="572010"/>
            <a:ext cx="54229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5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631825"/>
            <a:ext cx="5334000" cy="2514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65047" y="631825"/>
            <a:ext cx="16105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75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52" y="555625"/>
            <a:ext cx="5249148" cy="2514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03110" y="586441"/>
            <a:ext cx="16105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4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276999"/>
          </a:xfrm>
        </p:spPr>
        <p:txBody>
          <a:bodyPr/>
          <a:lstStyle/>
          <a:p>
            <a:r>
              <a:rPr lang="ru-RU" sz="1800" dirty="0" smtClean="0"/>
              <a:t>Задание для самостоятельного выполнения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73377" y="708025"/>
            <a:ext cx="5276523" cy="1477328"/>
          </a:xfrm>
        </p:spPr>
        <p:txBody>
          <a:bodyPr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Упражнения 7 на </a:t>
            </a:r>
            <a:r>
              <a:rPr lang="ru-RU" sz="2400" smtClean="0">
                <a:latin typeface="Arial" panose="020B0604020202020204" pitchFamily="34" charset="0"/>
                <a:cs typeface="Arial" panose="020B0604020202020204" pitchFamily="34" charset="0"/>
              </a:rPr>
              <a:t>стр</a:t>
            </a:r>
            <a:r>
              <a:rPr lang="ru-RU" sz="2400" smtClean="0">
                <a:latin typeface="Arial" panose="020B0604020202020204" pitchFamily="34" charset="0"/>
                <a:cs typeface="Arial" panose="020B0604020202020204" pitchFamily="34" charset="0"/>
              </a:rPr>
              <a:t>. 39,40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/>
              <a:t>Образуйте существительные </a:t>
            </a:r>
          </a:p>
          <a:p>
            <a:pPr algn="ctr"/>
            <a:r>
              <a:rPr lang="ru-RU" sz="2400" dirty="0" smtClean="0"/>
              <a:t>от слов</a:t>
            </a:r>
          </a:p>
          <a:p>
            <a:pPr algn="ctr"/>
            <a:r>
              <a:rPr lang="ru-RU" sz="2400" dirty="0" smtClean="0"/>
              <a:t>Сын, ходить, аккуратный.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2301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9 (стр.36)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300" y="708025"/>
            <a:ext cx="2743200" cy="2125148"/>
          </a:xfrm>
        </p:spPr>
        <p:txBody>
          <a:bodyPr/>
          <a:lstStyle/>
          <a:p>
            <a:r>
              <a:rPr lang="uz-Latn-UZ" sz="2800" dirty="0" smtClean="0"/>
              <a:t>I</a:t>
            </a:r>
            <a:r>
              <a:rPr lang="ru-RU" sz="2800" dirty="0" smtClean="0"/>
              <a:t> склонение:</a:t>
            </a:r>
          </a:p>
          <a:p>
            <a:r>
              <a:rPr lang="ru-RU" sz="2000" dirty="0" smtClean="0"/>
              <a:t>Галактика, звезда, </a:t>
            </a:r>
          </a:p>
          <a:p>
            <a:r>
              <a:rPr lang="ru-RU" sz="2000" dirty="0"/>
              <a:t>п</a:t>
            </a:r>
            <a:r>
              <a:rPr lang="ru-RU" sz="2000" dirty="0" smtClean="0"/>
              <a:t>есчинка, пустыня, Земля, дорожка, гора, нитка, Вселенная.</a:t>
            </a:r>
          </a:p>
          <a:p>
            <a:r>
              <a:rPr lang="uz-Latn-UZ" sz="2000" dirty="0" smtClean="0"/>
              <a:t> </a:t>
            </a:r>
            <a:endParaRPr lang="ru-RU" sz="2000" dirty="0"/>
          </a:p>
        </p:txBody>
      </p:sp>
      <p:pic>
        <p:nvPicPr>
          <p:cNvPr id="7170" name="Picture 2" descr="Гиф анимация Вращение земли в космос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708025"/>
            <a:ext cx="2176462" cy="2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2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uz-Latn-UZ" dirty="0" smtClean="0"/>
              <a:t>II </a:t>
            </a:r>
            <a:r>
              <a:rPr lang="ru-RU" dirty="0" smtClean="0"/>
              <a:t>склонение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7974" y="664783"/>
            <a:ext cx="2727325" cy="2411634"/>
          </a:xfrm>
        </p:spPr>
        <p:txBody>
          <a:bodyPr/>
          <a:lstStyle/>
          <a:p>
            <a:r>
              <a:rPr lang="ru-RU" sz="1800" dirty="0" smtClean="0"/>
              <a:t>Солнце, семейство, Млечный путь, небо, молоко, обитатель, море, космос, пространство, начало, взрыв, вещество, сгусток, время, астроном, шарик, воздух, кружок, </a:t>
            </a:r>
            <a:endParaRPr lang="ru-RU" sz="1800" dirty="0"/>
          </a:p>
        </p:txBody>
      </p:sp>
      <p:sp>
        <p:nvSpPr>
          <p:cNvPr id="4" name="AutoShape 2" descr="Млечный путь 3D | Пикаб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Млечный путь 3D | Пикаб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Астрономы докладывают, что им удалось найти спирали «темной стороны»  Галактик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117" y="741234"/>
            <a:ext cx="234632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89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5500" y="2003425"/>
            <a:ext cx="304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465048" cy="630942"/>
          </a:xfrm>
        </p:spPr>
        <p:txBody>
          <a:bodyPr/>
          <a:lstStyle/>
          <a:p>
            <a:r>
              <a:rPr lang="ru-RU" dirty="0" smtClean="0"/>
              <a:t>Проверим склонение существительных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784225"/>
            <a:ext cx="3048000" cy="1846659"/>
          </a:xfrm>
        </p:spPr>
        <p:txBody>
          <a:bodyPr/>
          <a:lstStyle/>
          <a:p>
            <a:r>
              <a:rPr lang="ru-RU" sz="2000" dirty="0" smtClean="0"/>
              <a:t>Небо, галактика, путь</a:t>
            </a:r>
          </a:p>
          <a:p>
            <a:r>
              <a:rPr lang="uz-Cyrl-UZ" sz="2000" b="1" dirty="0">
                <a:solidFill>
                  <a:srgbClr val="FF0000"/>
                </a:solidFill>
              </a:rPr>
              <a:t> </a:t>
            </a:r>
            <a:endParaRPr lang="ru-RU" sz="2000" dirty="0"/>
          </a:p>
          <a:p>
            <a:r>
              <a:rPr lang="ru-RU" sz="2000" b="1" dirty="0" smtClean="0">
                <a:solidFill>
                  <a:schemeClr val="tx1"/>
                </a:solidFill>
              </a:rPr>
              <a:t>Неб</a:t>
            </a:r>
            <a:r>
              <a:rPr lang="ru-RU" sz="2000" b="1" dirty="0" smtClean="0">
                <a:solidFill>
                  <a:srgbClr val="FF0000"/>
                </a:solidFill>
              </a:rPr>
              <a:t>о  ср. р.  </a:t>
            </a:r>
            <a:r>
              <a:rPr lang="en-US" sz="2000" b="1" dirty="0" smtClean="0">
                <a:solidFill>
                  <a:srgbClr val="FF0000"/>
                </a:solidFill>
              </a:rPr>
              <a:t>II </a:t>
            </a:r>
            <a:r>
              <a:rPr lang="uz-Cyrl-UZ" sz="2000" b="1" dirty="0" smtClean="0">
                <a:solidFill>
                  <a:srgbClr val="FF0000"/>
                </a:solidFill>
              </a:rPr>
              <a:t>скл.</a:t>
            </a:r>
          </a:p>
          <a:p>
            <a:r>
              <a:rPr lang="uz-Cyrl-UZ" sz="2000" b="1" dirty="0" smtClean="0">
                <a:solidFill>
                  <a:schemeClr val="tx1"/>
                </a:solidFill>
              </a:rPr>
              <a:t>Галактик</a:t>
            </a:r>
            <a:r>
              <a:rPr lang="uz-Cyrl-UZ" sz="2000" b="1" dirty="0" smtClean="0">
                <a:solidFill>
                  <a:srgbClr val="FF0000"/>
                </a:solidFill>
              </a:rPr>
              <a:t>а ж.р. </a:t>
            </a:r>
            <a:r>
              <a:rPr lang="en-US" sz="2000" b="1" dirty="0" smtClean="0">
                <a:solidFill>
                  <a:srgbClr val="FF0000"/>
                </a:solidFill>
              </a:rPr>
              <a:t>I c</a:t>
            </a:r>
            <a:r>
              <a:rPr lang="uz-Cyrl-UZ" sz="2000" b="1" dirty="0" smtClean="0">
                <a:solidFill>
                  <a:srgbClr val="FF0000"/>
                </a:solidFill>
              </a:rPr>
              <a:t>кл.</a:t>
            </a:r>
          </a:p>
          <a:p>
            <a:r>
              <a:rPr lang="uz-Cyrl-UZ" sz="2000" b="1" dirty="0" smtClean="0">
                <a:solidFill>
                  <a:schemeClr val="tx1"/>
                </a:solidFill>
              </a:rPr>
              <a:t>Путь</a:t>
            </a:r>
            <a:r>
              <a:rPr lang="uz-Cyrl-UZ" sz="2000" b="1" dirty="0" smtClean="0">
                <a:solidFill>
                  <a:srgbClr val="FF0000"/>
                </a:solidFill>
              </a:rPr>
              <a:t>       м.р. разноскл.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Как Вселенная доказывает существование Бога? | Имрей Ноа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784225"/>
            <a:ext cx="2230548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620403"/>
              </p:ext>
            </p:extLst>
          </p:nvPr>
        </p:nvGraphicFramePr>
        <p:xfrm>
          <a:off x="236979" y="587891"/>
          <a:ext cx="5430949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605">
                  <a:extLst>
                    <a:ext uri="{9D8B030D-6E8A-4147-A177-3AD203B41FA5}">
                      <a16:colId xmlns:a16="http://schemas.microsoft.com/office/drawing/2014/main" xmlns="" val="1126118292"/>
                    </a:ext>
                  </a:extLst>
                </a:gridCol>
                <a:gridCol w="1241360">
                  <a:extLst>
                    <a:ext uri="{9D8B030D-6E8A-4147-A177-3AD203B41FA5}">
                      <a16:colId xmlns:a16="http://schemas.microsoft.com/office/drawing/2014/main" xmlns="" val="3464953123"/>
                    </a:ext>
                  </a:extLst>
                </a:gridCol>
                <a:gridCol w="1823247">
                  <a:extLst>
                    <a:ext uri="{9D8B030D-6E8A-4147-A177-3AD203B41FA5}">
                      <a16:colId xmlns:a16="http://schemas.microsoft.com/office/drawing/2014/main" xmlns="" val="3879415963"/>
                    </a:ext>
                  </a:extLst>
                </a:gridCol>
                <a:gridCol w="1357737">
                  <a:extLst>
                    <a:ext uri="{9D8B030D-6E8A-4147-A177-3AD203B41FA5}">
                      <a16:colId xmlns:a16="http://schemas.microsoft.com/office/drawing/2014/main" xmlns="" val="1527551182"/>
                    </a:ext>
                  </a:extLst>
                </a:gridCol>
              </a:tblGrid>
              <a:tr h="40175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И.п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Небо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галактика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путь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8622629"/>
                  </a:ext>
                </a:extLst>
              </a:tr>
              <a:tr h="40733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Р.п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неба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галактики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пути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5220464"/>
                  </a:ext>
                </a:extLst>
              </a:tr>
              <a:tr h="40733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Д.п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небу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галактике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пути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3478132"/>
                  </a:ext>
                </a:extLst>
              </a:tr>
              <a:tr h="40733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В.п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небо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галактику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путь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1501710"/>
                  </a:ext>
                </a:extLst>
              </a:tr>
              <a:tr h="40733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Т.п.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небом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галактикой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путём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8940259"/>
                  </a:ext>
                </a:extLst>
              </a:tr>
              <a:tr h="40733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П.п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небе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галактике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пути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9422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764117" y="143775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Cyrl-UZ" b="1" dirty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26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uz-Cyrl-UZ" dirty="0" smtClean="0"/>
              <a:t>Образование имён су</a:t>
            </a:r>
            <a:r>
              <a:rPr lang="ru-RU" dirty="0" smtClean="0"/>
              <a:t>щ</a:t>
            </a:r>
            <a:r>
              <a:rPr lang="uz-Cyrl-UZ" dirty="0" smtClean="0"/>
              <a:t>ествительных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741234"/>
            <a:ext cx="5486400" cy="2154436"/>
          </a:xfrm>
        </p:spPr>
        <p:txBody>
          <a:bodyPr/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2000" dirty="0" smtClean="0"/>
              <a:t>Имена </a:t>
            </a:r>
            <a:r>
              <a:rPr lang="ru-RU" sz="2000" dirty="0"/>
              <a:t>существительные образуются от разных частей речи: объявление (от глагола объявить), смелость (от прилагательного смелый), пятёрка (от числительного пять). </a:t>
            </a:r>
            <a:r>
              <a:rPr lang="ru-RU" sz="2000" dirty="0" smtClean="0"/>
              <a:t>Имена существительные</a:t>
            </a:r>
            <a:r>
              <a:rPr lang="ru-RU" sz="2000" dirty="0"/>
              <a:t>, как и другие части речи, образуются при помощи суффиксов и приставок. </a:t>
            </a:r>
          </a:p>
        </p:txBody>
      </p:sp>
    </p:spTree>
    <p:extLst>
      <p:ext uri="{BB962C8B-B14F-4D97-AF65-F5344CB8AC3E}">
        <p14:creationId xmlns:p14="http://schemas.microsoft.com/office/powerpoint/2010/main" val="283237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465048" cy="630942"/>
          </a:xfrm>
        </p:spPr>
        <p:txBody>
          <a:bodyPr/>
          <a:lstStyle/>
          <a:p>
            <a:r>
              <a:rPr lang="ru-RU" dirty="0" smtClean="0"/>
              <a:t>Как образуются имена существительные</a:t>
            </a:r>
            <a:endParaRPr lang="ru-RU" dirty="0"/>
          </a:p>
        </p:txBody>
      </p:sp>
      <p:pic>
        <p:nvPicPr>
          <p:cNvPr id="1028" name="Picture 4" descr="Первый снег | Зимние картинки, Зимняя фотография, Открытки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733366"/>
            <a:ext cx="1466894" cy="195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айл:Снежинка большая гиф.gif — Vladimi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6" y="596147"/>
            <a:ext cx="746125" cy="85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неговик – наш зимний друг» | Статья (младшая группа): | Образовательная  социальная сеть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7" y="1452699"/>
            <a:ext cx="1397553" cy="160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негурочка. Анимация, картинки с прозрачным фоном для творчества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554351"/>
            <a:ext cx="1143000" cy="179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одснежники - Цветы - Повседневная анимация - Анимация - Super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94" y="733366"/>
            <a:ext cx="964222" cy="96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Снегоход Regulmoto Raccoon, продажа в Оренбургской области - магазин  BikePlane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94" y="1459213"/>
            <a:ext cx="1234571" cy="101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50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7033" y="883827"/>
            <a:ext cx="4935243" cy="1969770"/>
          </a:xfrm>
        </p:spPr>
        <p:txBody>
          <a:bodyPr/>
          <a:lstStyle/>
          <a:p>
            <a:r>
              <a:rPr lang="ru-RU" sz="3200" dirty="0"/>
              <a:t>с</a:t>
            </a:r>
            <a:r>
              <a:rPr lang="ru-RU" sz="3200" dirty="0" smtClean="0"/>
              <a:t>нег- снежинка, снеговик, Снегурочка, Снегурка, подснежник, снегоход ,</a:t>
            </a:r>
          </a:p>
          <a:p>
            <a:r>
              <a:rPr lang="ru-RU" sz="3200" dirty="0" smtClean="0"/>
              <a:t>снегопад,</a:t>
            </a:r>
            <a:endParaRPr lang="ru-RU" sz="3200" dirty="0"/>
          </a:p>
        </p:txBody>
      </p:sp>
      <p:sp>
        <p:nvSpPr>
          <p:cNvPr id="4" name="Арка 3"/>
          <p:cNvSpPr/>
          <p:nvPr/>
        </p:nvSpPr>
        <p:spPr>
          <a:xfrm>
            <a:off x="352261" y="890940"/>
            <a:ext cx="791222" cy="304800"/>
          </a:xfrm>
          <a:prstGeom prst="blockArc">
            <a:avLst>
              <a:gd name="adj1" fmla="val 11215715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Арка 4"/>
          <p:cNvSpPr/>
          <p:nvPr/>
        </p:nvSpPr>
        <p:spPr>
          <a:xfrm>
            <a:off x="417033" y="1391131"/>
            <a:ext cx="791222" cy="304800"/>
          </a:xfrm>
          <a:prstGeom prst="blockArc">
            <a:avLst>
              <a:gd name="adj1" fmla="val 11215715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Арка 5"/>
          <p:cNvSpPr/>
          <p:nvPr/>
        </p:nvSpPr>
        <p:spPr>
          <a:xfrm>
            <a:off x="3408063" y="860425"/>
            <a:ext cx="791222" cy="304800"/>
          </a:xfrm>
          <a:prstGeom prst="blockArc">
            <a:avLst>
              <a:gd name="adj1" fmla="val 11215715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Арка 6"/>
          <p:cNvSpPr/>
          <p:nvPr/>
        </p:nvSpPr>
        <p:spPr>
          <a:xfrm>
            <a:off x="1484551" y="873223"/>
            <a:ext cx="791222" cy="304800"/>
          </a:xfrm>
          <a:prstGeom prst="blockArc">
            <a:avLst>
              <a:gd name="adj1" fmla="val 11215715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Арка 7"/>
          <p:cNvSpPr/>
          <p:nvPr/>
        </p:nvSpPr>
        <p:spPr>
          <a:xfrm>
            <a:off x="2806700" y="1403368"/>
            <a:ext cx="791222" cy="304800"/>
          </a:xfrm>
          <a:prstGeom prst="blockArc">
            <a:avLst>
              <a:gd name="adj1" fmla="val 11215715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Арка 8"/>
          <p:cNvSpPr/>
          <p:nvPr/>
        </p:nvSpPr>
        <p:spPr>
          <a:xfrm>
            <a:off x="1168977" y="1857874"/>
            <a:ext cx="791222" cy="304800"/>
          </a:xfrm>
          <a:prstGeom prst="blockArc">
            <a:avLst>
              <a:gd name="adj1" fmla="val 11215715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2550943">
            <a:off x="2478843" y="856208"/>
            <a:ext cx="405783" cy="33501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2550943">
            <a:off x="4294362" y="845316"/>
            <a:ext cx="405783" cy="33501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оловина рамки 14"/>
          <p:cNvSpPr/>
          <p:nvPr/>
        </p:nvSpPr>
        <p:spPr>
          <a:xfrm rot="2550943">
            <a:off x="4787463" y="853278"/>
            <a:ext cx="405783" cy="33501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оловина рамки 15"/>
          <p:cNvSpPr/>
          <p:nvPr/>
        </p:nvSpPr>
        <p:spPr>
          <a:xfrm rot="2550943">
            <a:off x="1525322" y="1322617"/>
            <a:ext cx="461784" cy="441830"/>
          </a:xfrm>
          <a:prstGeom prst="halfFrame">
            <a:avLst>
              <a:gd name="adj1" fmla="val 33333"/>
              <a:gd name="adj2" fmla="val 190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оловина рамки 16"/>
          <p:cNvSpPr/>
          <p:nvPr/>
        </p:nvSpPr>
        <p:spPr>
          <a:xfrm rot="8202180" flipV="1">
            <a:off x="2189143" y="1343450"/>
            <a:ext cx="251879" cy="295437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оловина рамки 17"/>
          <p:cNvSpPr/>
          <p:nvPr/>
        </p:nvSpPr>
        <p:spPr>
          <a:xfrm rot="2550943">
            <a:off x="3720595" y="1402115"/>
            <a:ext cx="321884" cy="268892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оловина рамки 18"/>
          <p:cNvSpPr/>
          <p:nvPr/>
        </p:nvSpPr>
        <p:spPr>
          <a:xfrm rot="2550943">
            <a:off x="4032529" y="1400580"/>
            <a:ext cx="322769" cy="278287"/>
          </a:xfrm>
          <a:prstGeom prst="halfFrame">
            <a:avLst>
              <a:gd name="adj1" fmla="val 33333"/>
              <a:gd name="adj2" fmla="val 20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551" y="1758298"/>
            <a:ext cx="560881" cy="304826"/>
          </a:xfrm>
          <a:prstGeom prst="rect">
            <a:avLst/>
          </a:prstGeom>
        </p:spPr>
      </p:pic>
      <p:sp>
        <p:nvSpPr>
          <p:cNvPr id="21" name="Половина рамки 20"/>
          <p:cNvSpPr/>
          <p:nvPr/>
        </p:nvSpPr>
        <p:spPr>
          <a:xfrm>
            <a:off x="384969" y="1852449"/>
            <a:ext cx="681656" cy="249533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Арка 21"/>
          <p:cNvSpPr/>
          <p:nvPr/>
        </p:nvSpPr>
        <p:spPr>
          <a:xfrm>
            <a:off x="2853640" y="1824815"/>
            <a:ext cx="791222" cy="304800"/>
          </a:xfrm>
          <a:prstGeom prst="blockArc">
            <a:avLst>
              <a:gd name="adj1" fmla="val 11215715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Арка 22"/>
          <p:cNvSpPr/>
          <p:nvPr/>
        </p:nvSpPr>
        <p:spPr>
          <a:xfrm>
            <a:off x="3881537" y="1863144"/>
            <a:ext cx="791222" cy="304800"/>
          </a:xfrm>
          <a:prstGeom prst="blockArc">
            <a:avLst>
              <a:gd name="adj1" fmla="val 11215715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Арка 23"/>
          <p:cNvSpPr/>
          <p:nvPr/>
        </p:nvSpPr>
        <p:spPr>
          <a:xfrm>
            <a:off x="384969" y="2348156"/>
            <a:ext cx="791222" cy="304800"/>
          </a:xfrm>
          <a:prstGeom prst="blockArc">
            <a:avLst>
              <a:gd name="adj1" fmla="val 11215715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Арка 24"/>
          <p:cNvSpPr/>
          <p:nvPr/>
        </p:nvSpPr>
        <p:spPr>
          <a:xfrm>
            <a:off x="1333441" y="2343214"/>
            <a:ext cx="791222" cy="304800"/>
          </a:xfrm>
          <a:prstGeom prst="blockArc">
            <a:avLst>
              <a:gd name="adj1" fmla="val 11215715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2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1271</TotalTime>
  <Words>1293</Words>
  <Application>Microsoft Office PowerPoint</Application>
  <PresentationFormat>Произвольный</PresentationFormat>
  <Paragraphs>168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Русский язык </vt:lpstr>
      <vt:lpstr>Презентация PowerPoint</vt:lpstr>
      <vt:lpstr>Склонение существительных</vt:lpstr>
      <vt:lpstr>Упражнение 9 (стр.36)</vt:lpstr>
      <vt:lpstr>II склонение</vt:lpstr>
      <vt:lpstr>Проверим склонение существительных</vt:lpstr>
      <vt:lpstr>Образование имён существительных</vt:lpstr>
      <vt:lpstr>Как образуются имена существительные</vt:lpstr>
      <vt:lpstr>Презентация PowerPoint</vt:lpstr>
      <vt:lpstr>Презентация PowerPoint</vt:lpstr>
      <vt:lpstr>Имена существительные могут выражать значение </vt:lpstr>
      <vt:lpstr>С помощью суффиксов</vt:lpstr>
      <vt:lpstr>Упражнение 1</vt:lpstr>
      <vt:lpstr>Упражнение 1</vt:lpstr>
      <vt:lpstr>Упражнение 2</vt:lpstr>
      <vt:lpstr>Проверим !</vt:lpstr>
      <vt:lpstr>Запомните!</vt:lpstr>
      <vt:lpstr>Презентация PowerPoint</vt:lpstr>
      <vt:lpstr>Упражнение 3</vt:lpstr>
      <vt:lpstr>Презентация PowerPoint</vt:lpstr>
      <vt:lpstr>Выделите суффиксы</vt:lpstr>
      <vt:lpstr>Презентация PowerPoint</vt:lpstr>
      <vt:lpstr>Презентация PowerPoint</vt:lpstr>
      <vt:lpstr>Презентация PowerPoint</vt:lpstr>
      <vt:lpstr>Упражнение 4</vt:lpstr>
      <vt:lpstr>Упражнение 4</vt:lpstr>
      <vt:lpstr>Презентация PowerPoint</vt:lpstr>
      <vt:lpstr>Упражнение 5</vt:lpstr>
      <vt:lpstr>Презентация PowerPoint</vt:lpstr>
      <vt:lpstr>Упражнение 6</vt:lpstr>
      <vt:lpstr>Образуйте с помощью суффиксов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для самостоятельного выполнения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cp:lastModifiedBy>Учетная запись Майкрософт</cp:lastModifiedBy>
  <cp:revision>97</cp:revision>
  <dcterms:created xsi:type="dcterms:W3CDTF">2020-04-13T08:06:06Z</dcterms:created>
  <dcterms:modified xsi:type="dcterms:W3CDTF">2020-11-17T04:08:50Z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