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5" r:id="rId3"/>
    <p:sldId id="295" r:id="rId4"/>
    <p:sldId id="265" r:id="rId5"/>
    <p:sldId id="277" r:id="rId6"/>
    <p:sldId id="274" r:id="rId7"/>
    <p:sldId id="275" r:id="rId8"/>
    <p:sldId id="280" r:id="rId9"/>
    <p:sldId id="298" r:id="rId10"/>
    <p:sldId id="299" r:id="rId11"/>
    <p:sldId id="301" r:id="rId12"/>
    <p:sldId id="300" r:id="rId13"/>
    <p:sldId id="302" r:id="rId14"/>
    <p:sldId id="303" r:id="rId15"/>
    <p:sldId id="304" r:id="rId16"/>
    <p:sldId id="297" r:id="rId17"/>
    <p:sldId id="305" r:id="rId18"/>
    <p:sldId id="306" r:id="rId19"/>
    <p:sldId id="307" r:id="rId20"/>
    <p:sldId id="308" r:id="rId21"/>
    <p:sldId id="268" r:id="rId22"/>
    <p:sldId id="309" r:id="rId23"/>
    <p:sldId id="311" r:id="rId24"/>
    <p:sldId id="313" r:id="rId25"/>
    <p:sldId id="316" r:id="rId26"/>
    <p:sldId id="317" r:id="rId27"/>
    <p:sldId id="314" r:id="rId28"/>
    <p:sldId id="318" r:id="rId29"/>
    <p:sldId id="310" r:id="rId30"/>
    <p:sldId id="312" r:id="rId31"/>
    <p:sldId id="289" r:id="rId32"/>
    <p:sldId id="286" r:id="rId33"/>
    <p:sldId id="288" r:id="rId34"/>
    <p:sldId id="319" r:id="rId35"/>
    <p:sldId id="321" r:id="rId36"/>
    <p:sldId id="320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296" r:id="rId4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5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DEF2-C311-4FD8-895C-CEDAAC200E6F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fld id="{5B6781BA-F47E-4AB5-8A06-EB0CF5AEA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1120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625055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Русский язык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3944" y="1297715"/>
            <a:ext cx="3530458" cy="52706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2365C7"/>
                </a:solidFill>
                <a:latin typeface="Arial"/>
                <a:cs typeface="Arial"/>
              </a:rPr>
              <a:t>Значение </a:t>
            </a:r>
            <a:r>
              <a:rPr lang="ru-RU" b="1" dirty="0" smtClean="0">
                <a:solidFill>
                  <a:srgbClr val="2365C7"/>
                </a:solidFill>
                <a:latin typeface="Arial"/>
                <a:cs typeface="Arial"/>
              </a:rPr>
              <a:t>падежных форм </a:t>
            </a:r>
            <a:r>
              <a:rPr lang="ru-RU" b="1" dirty="0" smtClean="0">
                <a:solidFill>
                  <a:srgbClr val="2365C7"/>
                </a:solidFill>
                <a:latin typeface="Arial"/>
                <a:cs typeface="Arial"/>
              </a:rPr>
              <a:t>имён существительных</a:t>
            </a:r>
            <a:r>
              <a:rPr lang="ru-RU" b="1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ru-RU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78299" y="228108"/>
            <a:ext cx="1136475" cy="603885"/>
            <a:chOff x="4178299" y="228108"/>
            <a:chExt cx="1136475" cy="603885"/>
          </a:xfrm>
        </p:grpSpPr>
        <p:sp>
          <p:nvSpPr>
            <p:cNvPr id="28" name="object 28"/>
            <p:cNvSpPr/>
            <p:nvPr/>
          </p:nvSpPr>
          <p:spPr>
            <a:xfrm>
              <a:off x="4178299" y="249025"/>
              <a:ext cx="1136475" cy="56443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178299" y="228108"/>
              <a:ext cx="1127586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19909" y="331933"/>
            <a:ext cx="13219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spc="-5" dirty="0" smtClean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AutoShape 2" descr="ИМЯ СУЩЕСТВИТЕЛЬНОЕ - это... в русском язы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4" descr="ИМЯ СУЩЕСТВИТЕЛЬНОЕ - это... в русском язы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Здравствуйте, Имя Существительное! - Рик Татьяна Геннадиевна - Издательство  Альфа-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71" y="1134954"/>
            <a:ext cx="1059464" cy="13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98425"/>
            <a:ext cx="5486399" cy="609600"/>
          </a:xfrm>
        </p:spPr>
        <p:txBody>
          <a:bodyPr>
            <a:noAutofit/>
          </a:bodyPr>
          <a:lstStyle/>
          <a:p>
            <a:r>
              <a:rPr lang="ru-RU" sz="1600" dirty="0"/>
              <a:t>Определить падеж </a:t>
            </a:r>
            <a:r>
              <a:rPr lang="ru-RU" sz="1600" dirty="0" smtClean="0"/>
              <a:t> </a:t>
            </a:r>
            <a:r>
              <a:rPr lang="ru-RU" sz="1600" dirty="0"/>
              <a:t>помогут вспомогательные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8300" y="860424"/>
            <a:ext cx="5029200" cy="182880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Именительный - 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Кто?       Что?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Родительный –    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Кого?      Чего?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Дательный -      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дать           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Кому?     Чему? 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Винительный -   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вижу 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Кого?       Что?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Творительный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доволен 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Кем?        Чем?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Предложный - 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говорить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О ком?    О чём?</a:t>
            </a:r>
          </a:p>
        </p:txBody>
      </p:sp>
    </p:spTree>
    <p:extLst>
      <p:ext uri="{BB962C8B-B14F-4D97-AF65-F5344CB8AC3E}">
        <p14:creationId xmlns:p14="http://schemas.microsoft.com/office/powerpoint/2010/main" val="40976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248/0002d4ef-868ff862/hello_html_24f195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1" y="98425"/>
            <a:ext cx="5193664" cy="684803"/>
          </a:xfrm>
        </p:spPr>
        <p:txBody>
          <a:bodyPr/>
          <a:lstStyle/>
          <a:p>
            <a:r>
              <a:rPr lang="ru-RU" sz="2400" dirty="0"/>
              <a:t>Именительный падеж - Есть кто?</a:t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1237" y="906945"/>
            <a:ext cx="3577397" cy="2010157"/>
          </a:xfrm>
        </p:spPr>
        <p:txBody>
          <a:bodyPr>
            <a:normAutofit/>
          </a:bodyPr>
          <a:lstStyle/>
          <a:p>
            <a:pPr algn="ctr"/>
            <a:endParaRPr lang="ru-RU" sz="1325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73" y="764574"/>
            <a:ext cx="1478749" cy="17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avatars.mds.yandex.net/get-pdb/69339/a0d453b2-6ef1-4ab1-8d6d-06dd961b00f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9" y="764574"/>
            <a:ext cx="1577699" cy="17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96" y="740777"/>
            <a:ext cx="1786947" cy="176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500" y="2696207"/>
            <a:ext cx="50292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Кошк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9500" y="2703612"/>
            <a:ext cx="73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2126" y="2703612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Рысь</a:t>
            </a:r>
            <a:r>
              <a:rPr lang="ru-RU" sz="1325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Блок-схема: данные 6"/>
          <p:cNvSpPr/>
          <p:nvPr/>
        </p:nvSpPr>
        <p:spPr>
          <a:xfrm>
            <a:off x="2959100" y="2781899"/>
            <a:ext cx="216323" cy="24353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2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18" y="2770824"/>
            <a:ext cx="225337" cy="2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98425"/>
            <a:ext cx="4736464" cy="315471"/>
          </a:xfrm>
        </p:spPr>
        <p:txBody>
          <a:bodyPr/>
          <a:lstStyle/>
          <a:p>
            <a:pPr algn="ctr"/>
            <a:r>
              <a:rPr lang="ru-RU" dirty="0" smtClean="0"/>
              <a:t>Родительный падеж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637878"/>
            <a:ext cx="1478749" cy="152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avatars.mds.yandex.net/get-pdb/69339/a0d453b2-6ef1-4ab1-8d6d-06dd961b00f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3602"/>
            <a:ext cx="1451212" cy="15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81" y="633602"/>
            <a:ext cx="1386586" cy="153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806" y="2164993"/>
            <a:ext cx="47244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Отсутствие кого-либо, чего-либо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4299" y="2164996"/>
            <a:ext cx="96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0700" y="2164993"/>
            <a:ext cx="117394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Рыс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endParaRPr lang="ru-RU" sz="1325" dirty="0" smtClean="0">
              <a:solidFill>
                <a:srgbClr val="0070C0"/>
              </a:solidFill>
            </a:endParaRPr>
          </a:p>
          <a:p>
            <a:endParaRPr lang="ru-RU" sz="1325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98425"/>
            <a:ext cx="4736464" cy="315471"/>
          </a:xfrm>
        </p:spPr>
        <p:txBody>
          <a:bodyPr/>
          <a:lstStyle/>
          <a:p>
            <a:pPr algn="ctr"/>
            <a:r>
              <a:rPr lang="ru-RU" dirty="0" smtClean="0"/>
              <a:t>Родительный падеж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637878"/>
            <a:ext cx="1478749" cy="144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avatars.mds.yandex.net/get-pdb/69339/a0d453b2-6ef1-4ab1-8d6d-06dd961b00f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3602"/>
            <a:ext cx="1451212" cy="14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81" y="633602"/>
            <a:ext cx="1386586" cy="14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300" y="2079625"/>
            <a:ext cx="503090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Принадлежность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 кошк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9281" y="2387401"/>
            <a:ext cx="225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 тигр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2100" y="2387401"/>
            <a:ext cx="140254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Уши рыс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endParaRPr lang="ru-RU" sz="1325" dirty="0" smtClean="0">
              <a:solidFill>
                <a:srgbClr val="0070C0"/>
              </a:solidFill>
            </a:endParaRPr>
          </a:p>
          <a:p>
            <a:endParaRPr lang="ru-RU" sz="1325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98425"/>
            <a:ext cx="4736464" cy="315471"/>
          </a:xfrm>
        </p:spPr>
        <p:txBody>
          <a:bodyPr/>
          <a:lstStyle/>
          <a:p>
            <a:pPr algn="ctr"/>
            <a:r>
              <a:rPr lang="ru-RU" dirty="0" smtClean="0"/>
              <a:t>Родительный падеж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327025"/>
            <a:ext cx="5410200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25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Точное или приблизительное количество, мера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2.wp.com/images.myshared.ru/5/492609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8" r="2899" b="39021"/>
          <a:stretch/>
        </p:blipFill>
        <p:spPr bwMode="auto">
          <a:xfrm>
            <a:off x="292100" y="1012825"/>
            <a:ext cx="510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 smtClean="0"/>
              <a:t> Значения  </a:t>
            </a:r>
            <a:r>
              <a:rPr lang="ru-RU" dirty="0" err="1" smtClean="0"/>
              <a:t>Р.п</a:t>
            </a:r>
            <a:r>
              <a:rPr lang="ru-RU" dirty="0" smtClean="0"/>
              <a:t>.  Часть </a:t>
            </a:r>
            <a:r>
              <a:rPr lang="ru-RU" dirty="0"/>
              <a:t>от целого.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134621" cy="184666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2050" name="Picture 2" descr="Пол лимона обои 1600x120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7" y="555625"/>
            <a:ext cx="2400593" cy="20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384425"/>
            <a:ext cx="1600200" cy="683131"/>
          </a:xfrm>
          <a:prstGeom prst="rect">
            <a:avLst/>
          </a:prstGeom>
        </p:spPr>
      </p:pic>
      <p:sp>
        <p:nvSpPr>
          <p:cNvPr id="5" name="AutoShape 4" descr="Узбекский сум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Узбекский сум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Узбекский сум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Узбекский сум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04" y="608656"/>
            <a:ext cx="1689090" cy="9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Узбекский сум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90" y="767521"/>
            <a:ext cx="1689090" cy="9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Узбекский сум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18" y="979367"/>
            <a:ext cx="1689090" cy="9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Узбекский сум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39" y="1213876"/>
            <a:ext cx="1689090" cy="9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Узбекский сум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54" y="1416848"/>
            <a:ext cx="1689090" cy="9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7300" y="2506102"/>
            <a:ext cx="172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500000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err="1" smtClean="0"/>
              <a:t>Р.п</a:t>
            </a:r>
            <a:r>
              <a:rPr lang="ru-RU" dirty="0" smtClean="0"/>
              <a:t>. относительное местонахождение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1692" y="2870996"/>
            <a:ext cx="4019980" cy="6626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ДЕВУШКА У ФОНТАНА - Gif-анимация -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ДЕВУШКА У ФОНТАНА - Gif-анимация - Люд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31826"/>
            <a:ext cx="42672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недалеко </a:t>
            </a:r>
            <a:r>
              <a:rPr lang="ru-RU" dirty="0"/>
              <a:t>от </a:t>
            </a:r>
            <a:r>
              <a:rPr lang="ru-RU" dirty="0" smtClean="0"/>
              <a:t>стадиона</a:t>
            </a:r>
            <a:endParaRPr lang="ru-RU" dirty="0"/>
          </a:p>
        </p:txBody>
      </p:sp>
      <p:pic>
        <p:nvPicPr>
          <p:cNvPr id="4098" name="Picture 2" descr="Стадион «Бунедкор» поменяет название - 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5" y="555625"/>
            <a:ext cx="4791947" cy="26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630942"/>
          </a:xfrm>
        </p:spPr>
        <p:txBody>
          <a:bodyPr/>
          <a:lstStyle/>
          <a:p>
            <a:r>
              <a:rPr lang="ru-RU" dirty="0" err="1" smtClean="0"/>
              <a:t>Р.п</a:t>
            </a:r>
            <a:r>
              <a:rPr lang="ru-RU" dirty="0" smtClean="0"/>
              <a:t>. Исходный пункт движения (откуда?)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4700" y="2831757"/>
            <a:ext cx="1308399" cy="307777"/>
          </a:xfrm>
        </p:spPr>
        <p:txBody>
          <a:bodyPr/>
          <a:lstStyle/>
          <a:p>
            <a:r>
              <a:rPr lang="ru-RU" sz="2000" dirty="0" smtClean="0"/>
              <a:t>Из Москвы</a:t>
            </a:r>
            <a:endParaRPr lang="ru-RU" sz="2000" dirty="0"/>
          </a:p>
        </p:txBody>
      </p:sp>
      <p:pic>
        <p:nvPicPr>
          <p:cNvPr id="5122" name="Picture 2" descr="Из Москвы» или «с Москвы»: как перестать ошибаться в предлогах «из» и «с» -  Лайфхак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10549"/>
            <a:ext cx="509674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300" y="1317625"/>
            <a:ext cx="509674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«Из» и «с» — парные предлоги, у которых есть постоянные антонимы. Когда нужно говорить о прибытии куда-нибудь, «из» всегда заменяется на «в», а «с» на «на».</a:t>
            </a:r>
          </a:p>
        </p:txBody>
      </p:sp>
    </p:spTree>
    <p:extLst>
      <p:ext uri="{BB962C8B-B14F-4D97-AF65-F5344CB8AC3E}">
        <p14:creationId xmlns:p14="http://schemas.microsoft.com/office/powerpoint/2010/main" val="34340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296634"/>
              </p:ext>
            </p:extLst>
          </p:nvPr>
        </p:nvGraphicFramePr>
        <p:xfrm>
          <a:off x="139700" y="555625"/>
          <a:ext cx="54863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549">
                  <a:extLst>
                    <a:ext uri="{9D8B030D-6E8A-4147-A177-3AD203B41FA5}">
                      <a16:colId xmlns:a16="http://schemas.microsoft.com/office/drawing/2014/main" xmlns="" val="1571450920"/>
                    </a:ext>
                  </a:extLst>
                </a:gridCol>
                <a:gridCol w="1422451">
                  <a:extLst>
                    <a:ext uri="{9D8B030D-6E8A-4147-A177-3AD203B41FA5}">
                      <a16:colId xmlns:a16="http://schemas.microsoft.com/office/drawing/2014/main" xmlns="" val="10195303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591191130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xmlns="" val="2375139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Падежи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321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154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270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280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793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960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практик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солнц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 эксперимент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018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2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r>
              <a:rPr lang="ru-RU" dirty="0" err="1" smtClean="0"/>
              <a:t>Р.п</a:t>
            </a:r>
            <a:r>
              <a:rPr lang="ru-RU" dirty="0" smtClean="0"/>
              <a:t>. </a:t>
            </a:r>
            <a:r>
              <a:rPr lang="ru-RU" dirty="0" smtClean="0"/>
              <a:t>Конечный </a:t>
            </a:r>
            <a:r>
              <a:rPr lang="ru-RU" dirty="0" smtClean="0"/>
              <a:t>пункт движения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0300" y="631825"/>
            <a:ext cx="4220221" cy="184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Речные круизы 2020 на теплоходе: из Москвы - стоимость и цены | Восемь  путешест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3687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Найдите существительные в </a:t>
            </a:r>
            <a:r>
              <a:rPr lang="ru-RU" dirty="0" err="1" smtClean="0"/>
              <a:t>Р.п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631825"/>
            <a:ext cx="5410200" cy="2215991"/>
          </a:xfrm>
        </p:spPr>
        <p:txBody>
          <a:bodyPr/>
          <a:lstStyle/>
          <a:p>
            <a:pPr algn="just"/>
            <a:r>
              <a:rPr lang="ru-RU" sz="1600" dirty="0"/>
              <a:t>Вы давно мечтаете вырваться из шумного мегаполиса, уделить внимание себе, познать и открыть что-то новое? Круизы на выходные из Москвы позволят вам не только прекрасно отдохнуть, наблюдая за неспешным течением речных вод с борта комфортабельного теплохода, но и с новой стороны открыть для себя историческое и культурное наследие близлежащих от Москвы городов, таких как </a:t>
            </a:r>
            <a:r>
              <a:rPr lang="ru-RU" sz="1600" dirty="0" smtClean="0"/>
              <a:t>Ярославль, Тверь, </a:t>
            </a:r>
            <a:r>
              <a:rPr lang="ru-RU" sz="1600" dirty="0"/>
              <a:t>Углич и Мышкин и многих других тихих очаровательных уголков.</a:t>
            </a:r>
          </a:p>
        </p:txBody>
      </p:sp>
    </p:spTree>
    <p:extLst>
      <p:ext uri="{BB962C8B-B14F-4D97-AF65-F5344CB8AC3E}">
        <p14:creationId xmlns:p14="http://schemas.microsoft.com/office/powerpoint/2010/main" val="4717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Найдите ошибку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631825"/>
            <a:ext cx="5410200" cy="2462213"/>
          </a:xfrm>
        </p:spPr>
        <p:txBody>
          <a:bodyPr/>
          <a:lstStyle/>
          <a:p>
            <a:pPr algn="just"/>
            <a:r>
              <a:rPr lang="ru-RU" sz="1600" dirty="0"/>
              <a:t>Вы давно мечтаете вырваться </a:t>
            </a:r>
            <a:r>
              <a:rPr lang="ru-RU" sz="1600" b="1" dirty="0"/>
              <a:t>из</a:t>
            </a:r>
            <a:r>
              <a:rPr lang="ru-RU" sz="1600" dirty="0"/>
              <a:t> шумного </a:t>
            </a:r>
            <a:r>
              <a:rPr lang="ru-RU" sz="1600" u="sng" dirty="0"/>
              <a:t>мегаполиса</a:t>
            </a:r>
            <a:r>
              <a:rPr lang="ru-RU" sz="1600" dirty="0"/>
              <a:t>, уделить внимание себе, познать и открыть что-то новое? Круизы на выходные </a:t>
            </a:r>
            <a:r>
              <a:rPr lang="ru-RU" sz="1600" b="1" dirty="0"/>
              <a:t>из</a:t>
            </a:r>
            <a:r>
              <a:rPr lang="ru-RU" sz="1600" dirty="0"/>
              <a:t> </a:t>
            </a:r>
            <a:r>
              <a:rPr lang="ru-RU" sz="1600" u="sng" dirty="0"/>
              <a:t>Москвы</a:t>
            </a:r>
            <a:r>
              <a:rPr lang="ru-RU" sz="1600" dirty="0"/>
              <a:t> позволят вам не только прекрасно отдохнуть, наблюдая за неспешным течением речных вод </a:t>
            </a:r>
            <a:r>
              <a:rPr lang="ru-RU" sz="1600" b="1" dirty="0"/>
              <a:t>с </a:t>
            </a:r>
            <a:r>
              <a:rPr lang="ru-RU" sz="1600" u="sng" dirty="0"/>
              <a:t>борта</a:t>
            </a:r>
            <a:r>
              <a:rPr lang="ru-RU" sz="1600" dirty="0"/>
              <a:t> комфортабельного теплохода, но и </a:t>
            </a:r>
            <a:r>
              <a:rPr lang="ru-RU" sz="1600" b="1" dirty="0"/>
              <a:t>с</a:t>
            </a:r>
            <a:r>
              <a:rPr lang="ru-RU" sz="1600" dirty="0"/>
              <a:t> новой </a:t>
            </a:r>
            <a:r>
              <a:rPr lang="ru-RU" sz="1600" u="sng" dirty="0"/>
              <a:t>стороны</a:t>
            </a:r>
            <a:r>
              <a:rPr lang="ru-RU" sz="1600" dirty="0"/>
              <a:t> открыть </a:t>
            </a:r>
            <a:r>
              <a:rPr lang="ru-RU" sz="1600" b="1" dirty="0"/>
              <a:t>для</a:t>
            </a:r>
            <a:r>
              <a:rPr lang="ru-RU" sz="1600" dirty="0"/>
              <a:t> </a:t>
            </a:r>
            <a:r>
              <a:rPr lang="ru-RU" sz="1600" u="sng" dirty="0"/>
              <a:t>себя </a:t>
            </a:r>
            <a:r>
              <a:rPr lang="ru-RU" sz="1600" dirty="0"/>
              <a:t>историческое и культурное наследие близлежащих </a:t>
            </a:r>
            <a:r>
              <a:rPr lang="ru-RU" sz="1600" b="1" dirty="0"/>
              <a:t>от</a:t>
            </a:r>
            <a:r>
              <a:rPr lang="ru-RU" sz="1600" dirty="0"/>
              <a:t> </a:t>
            </a:r>
            <a:r>
              <a:rPr lang="ru-RU" sz="1600" u="sng" dirty="0"/>
              <a:t>Москвы </a:t>
            </a:r>
            <a:r>
              <a:rPr lang="ru-RU" sz="1600" dirty="0"/>
              <a:t>городов, таких как </a:t>
            </a:r>
            <a:r>
              <a:rPr lang="ru-RU" sz="1600" dirty="0" smtClean="0"/>
              <a:t>Ярославль, Тверь, </a:t>
            </a:r>
            <a:r>
              <a:rPr lang="ru-RU" sz="1600" dirty="0"/>
              <a:t>Углич и Мышкин и </a:t>
            </a:r>
            <a:r>
              <a:rPr lang="ru-RU" sz="1600" b="1" dirty="0"/>
              <a:t>многих</a:t>
            </a:r>
            <a:r>
              <a:rPr lang="ru-RU" sz="1600" dirty="0"/>
              <a:t> других тихих очаровательных </a:t>
            </a:r>
            <a:r>
              <a:rPr lang="ru-RU" sz="1600" u="sng" dirty="0"/>
              <a:t>уголков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Р.п</a:t>
            </a:r>
            <a:r>
              <a:rPr lang="ru-RU" dirty="0" smtClean="0"/>
              <a:t>.  Материал изготовления</a:t>
            </a:r>
            <a:endParaRPr lang="ru-RU" dirty="0"/>
          </a:p>
        </p:txBody>
      </p:sp>
      <p:pic>
        <p:nvPicPr>
          <p:cNvPr id="7170" name="Picture 2" descr="https://image.mel.fm/i/g/giTVnOTdSV/12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6315"/>
            <a:ext cx="2508250" cy="2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душки из гусиного пуха: плюсы и минусы, особенности, цена. Обзор лучших  производителей гусиных подушек: Kariguz, Belpol, Neka, Sorrento, T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5"/>
            <a:ext cx="2508250" cy="2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душки пуховые оптом. Пуховые подушки из гусиного пуха. Чем они хороши?  Сколько стоит пуховая подушка? Где купить пуховую подушку? Пуховая подушка.  Подушка из пух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4"/>
            <a:ext cx="2496422" cy="2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Р.п</a:t>
            </a:r>
            <a:r>
              <a:rPr lang="ru-RU" dirty="0" smtClean="0"/>
              <a:t>. Причина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606933"/>
          </a:xfrm>
        </p:spPr>
        <p:txBody>
          <a:bodyPr/>
          <a:lstStyle/>
          <a:p>
            <a:r>
              <a:rPr lang="ru-RU" sz="1600" dirty="0" smtClean="0"/>
              <a:t>Из-за болезни ученица пропустила уроки.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Британка из-за болезни 10 лет питалась чипсами и хлебом | Новости |  Известия | 10.08.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8" r="35781" b="-1"/>
          <a:stretch/>
        </p:blipFill>
        <p:spPr bwMode="auto">
          <a:xfrm>
            <a:off x="368301" y="1317625"/>
            <a:ext cx="2168118" cy="17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Сумщине еще и эпидпорог заболеваемости гриппом и ОРВИ превышен | Данкор  онлайн | Новости, события города Сумы и Сумского региона. Обзоры,  мероприятия, афиша, объявленния, бло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69" y="741107"/>
            <a:ext cx="2580949" cy="231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Р.п</a:t>
            </a:r>
            <a:r>
              <a:rPr lang="ru-RU" dirty="0" smtClean="0"/>
              <a:t>. Причина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8300" y="631825"/>
            <a:ext cx="2428113" cy="1384995"/>
          </a:xfrm>
        </p:spPr>
        <p:txBody>
          <a:bodyPr/>
          <a:lstStyle/>
          <a:p>
            <a:r>
              <a:rPr lang="ru-RU" sz="1800" dirty="0" smtClean="0"/>
              <a:t>Скорчился от боли в животе.</a:t>
            </a:r>
          </a:p>
          <a:p>
            <a:endParaRPr lang="ru-RU" sz="1800" dirty="0"/>
          </a:p>
          <a:p>
            <a:r>
              <a:rPr lang="ru-RU" sz="1800" dirty="0" smtClean="0"/>
              <a:t>Спортсмен кричит от  сильной боли.</a:t>
            </a:r>
            <a:endParaRPr lang="ru-RU" sz="1800" dirty="0"/>
          </a:p>
        </p:txBody>
      </p:sp>
      <p:pic>
        <p:nvPicPr>
          <p:cNvPr id="2050" name="Picture 2" descr="живот человека боли стоковое фото. изображение насчитывающей боли - 7997548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55" y="555625"/>
            <a:ext cx="2362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чему человек кричит от боли? | Вопрос-ответ | Вокруг Све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" b="26667"/>
          <a:stretch/>
        </p:blipFill>
        <p:spPr bwMode="auto">
          <a:xfrm>
            <a:off x="2894583" y="784225"/>
            <a:ext cx="27315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Р.п</a:t>
            </a:r>
            <a:r>
              <a:rPr lang="ru-RU" dirty="0" smtClean="0"/>
              <a:t>. Причина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738664"/>
          </a:xfrm>
        </p:spPr>
        <p:txBody>
          <a:bodyPr/>
          <a:lstStyle/>
          <a:p>
            <a:r>
              <a:rPr lang="ru-RU" sz="1600" dirty="0"/>
              <a:t>П</a:t>
            </a:r>
            <a:r>
              <a:rPr lang="ru-RU" sz="1600" dirty="0" smtClean="0"/>
              <a:t>о причине отъезда в Германию пришлось уволиться с работы.</a:t>
            </a:r>
            <a:endParaRPr lang="ru-RU" sz="1600" dirty="0"/>
          </a:p>
        </p:txBody>
      </p:sp>
      <p:pic>
        <p:nvPicPr>
          <p:cNvPr id="3074" name="Picture 2" descr="Причины массового отъезда людей с высшим образованием зарубеж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84225"/>
            <a:ext cx="25082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Р.п</a:t>
            </a:r>
            <a:r>
              <a:rPr lang="ru-RU" dirty="0" smtClean="0"/>
              <a:t>.   Цель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dirty="0" smtClean="0"/>
              <a:t>С целью учёбы в Южной Корее он должен изучить хорошо язык и сдать тестирование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Обучение в Южной Корее - ВУЗы, Цены, Жилье, Требования | World.uz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5"/>
            <a:ext cx="2508250" cy="20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9300" y="213131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14141"/>
                </a:solidFill>
                <a:latin typeface="Roboto"/>
              </a:rPr>
              <a:t>Test of Proficiency in </a:t>
            </a:r>
            <a:r>
              <a:rPr lang="en-US" dirty="0" smtClean="0">
                <a:solidFill>
                  <a:srgbClr val="414141"/>
                </a:solidFill>
                <a:latin typeface="Roboto"/>
              </a:rPr>
              <a:t>Korean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Р.п</a:t>
            </a:r>
            <a:r>
              <a:rPr lang="ru-RU" dirty="0" smtClean="0"/>
              <a:t>.   Цель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58900" y="631825"/>
            <a:ext cx="3124200" cy="461665"/>
          </a:xfrm>
        </p:spPr>
        <p:txBody>
          <a:bodyPr/>
          <a:lstStyle/>
          <a:p>
            <a:r>
              <a:rPr lang="ru-RU" sz="1800" dirty="0" smtClean="0"/>
              <a:t>Ради мира на земле!</a:t>
            </a:r>
          </a:p>
          <a:p>
            <a:endParaRPr lang="ru-RU" dirty="0"/>
          </a:p>
        </p:txBody>
      </p:sp>
      <p:pic>
        <p:nvPicPr>
          <p:cNvPr id="5122" name="Picture 2" descr="Ради мира на земле!» 2020, Шовгеновский район — дата и место проведения,  программа мероприятия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17" y="1055968"/>
            <a:ext cx="2508250" cy="17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aam.ru/upload/blogs/detsad-115046-1401668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055968"/>
            <a:ext cx="2209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98488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/>
              <a:t>Выпишите из таблицы все предлоги, которые употребляются с родительным падежом.</a:t>
            </a:r>
          </a:p>
        </p:txBody>
      </p:sp>
      <p:pic>
        <p:nvPicPr>
          <p:cNvPr id="6146" name="Picture 2" descr="Родительный падеж имён существительных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11857" r="7692" b="3390"/>
          <a:stretch/>
        </p:blipFill>
        <p:spPr bwMode="auto">
          <a:xfrm>
            <a:off x="2910315" y="726820"/>
            <a:ext cx="25908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17817" y="1826005"/>
            <a:ext cx="947357" cy="558419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1621091" y="1761728"/>
            <a:ext cx="1023557" cy="532288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901700" y="2324544"/>
            <a:ext cx="862902" cy="533400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7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Склонение существительных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5"/>
            <a:ext cx="5486400" cy="18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Предлоги родительного падежа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327676" y="708214"/>
            <a:ext cx="879284" cy="509335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1303923" y="1177448"/>
            <a:ext cx="542799" cy="321882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044700" y="648682"/>
            <a:ext cx="1088073" cy="547245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3873500" y="778069"/>
            <a:ext cx="1210756" cy="509335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2602181" y="1247432"/>
            <a:ext cx="1295400" cy="503796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вокруг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2399782" y="2149258"/>
            <a:ext cx="1222874" cy="534288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около</a:t>
            </a:r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200144" y="1724627"/>
            <a:ext cx="1134348" cy="504950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з-за</a:t>
            </a:r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3873500" y="1679531"/>
            <a:ext cx="1743947" cy="468885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недалеко</a:t>
            </a:r>
            <a:endParaRPr lang="ru-RU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1575322" y="1632059"/>
            <a:ext cx="643017" cy="333915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</a:t>
            </a:r>
            <a:endParaRPr lang="ru-RU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1067188" y="2285362"/>
            <a:ext cx="672712" cy="262080"/>
          </a:xfrm>
          <a:prstGeom prst="cloudCallout">
            <a:avLst>
              <a:gd name="adj1" fmla="val -40833"/>
              <a:gd name="adj2" fmla="val 10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7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Родительный падеж</a:t>
            </a:r>
            <a:endParaRPr lang="ru-RU" dirty="0"/>
          </a:p>
        </p:txBody>
      </p:sp>
      <p:pic>
        <p:nvPicPr>
          <p:cNvPr id="7170" name="Picture 2" descr="Презентация по русскому языку на тему &quot;Изменение имен существительных по  падежам&quot; (3 класс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0000" b="10000"/>
          <a:stretch/>
        </p:blipFill>
        <p:spPr bwMode="auto">
          <a:xfrm>
            <a:off x="368300" y="555625"/>
            <a:ext cx="516429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555625"/>
            <a:ext cx="5410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Составьте и запишите 5 предложений с именами существительными в родительном падеже с предлогами (по выбору).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дождя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небе появилась большая радуга. </a:t>
            </a:r>
          </a:p>
          <a:p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После дождя всегда приходит радуга, после слёз - счастье. Мать Тере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17625"/>
            <a:ext cx="4724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Зарница - анимация на телефон от elkya №6995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311936"/>
            <a:ext cx="3340156" cy="1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/>
              <a:t>Задание </a:t>
            </a:r>
            <a:r>
              <a:rPr lang="ru-RU" sz="2400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334000" cy="945487"/>
          </a:xfrm>
        </p:spPr>
        <p:txBody>
          <a:bodyPr/>
          <a:lstStyle/>
          <a:p>
            <a:r>
              <a:rPr lang="ru-RU" sz="1800" dirty="0" smtClean="0"/>
              <a:t>Проанализируйте </a:t>
            </a:r>
            <a:r>
              <a:rPr lang="ru-RU" sz="1800" dirty="0"/>
              <a:t>таблицу значений дательного и винительного падежей.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5"/>
            <a:ext cx="5410200" cy="25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Винительный падеж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334000" cy="276999"/>
          </a:xfrm>
        </p:spPr>
        <p:txBody>
          <a:bodyPr/>
          <a:lstStyle/>
          <a:p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6816" r="-168"/>
          <a:stretch/>
        </p:blipFill>
        <p:spPr>
          <a:xfrm>
            <a:off x="139701" y="631825"/>
            <a:ext cx="5562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ru-RU" sz="2000" dirty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5410200" cy="1661993"/>
          </a:xfrm>
        </p:spPr>
        <p:txBody>
          <a:bodyPr/>
          <a:lstStyle/>
          <a:p>
            <a:pPr algn="just"/>
            <a:r>
              <a:rPr lang="ru-RU" sz="1800" dirty="0"/>
              <a:t>Сколько основных значений у существительных </a:t>
            </a:r>
            <a:r>
              <a:rPr lang="ru-RU" sz="1800" dirty="0" smtClean="0"/>
              <a:t>  в </a:t>
            </a:r>
            <a:r>
              <a:rPr lang="ru-RU" sz="1800" dirty="0"/>
              <a:t>дательном падеже?  </a:t>
            </a:r>
            <a:r>
              <a:rPr lang="ru-RU" sz="1800" dirty="0" smtClean="0"/>
              <a:t>А </a:t>
            </a:r>
            <a:r>
              <a:rPr lang="ru-RU" sz="1800" dirty="0"/>
              <a:t>в винительном</a:t>
            </a:r>
            <a:r>
              <a:rPr lang="ru-RU" sz="1800" dirty="0" smtClean="0"/>
              <a:t>?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dirty="0"/>
              <a:t>Как выражается направление движения </a:t>
            </a:r>
            <a:r>
              <a:rPr lang="ru-RU" sz="1800" dirty="0" smtClean="0"/>
              <a:t>               в </a:t>
            </a:r>
            <a:r>
              <a:rPr lang="ru-RU" sz="1800" dirty="0"/>
              <a:t>дательном и в винительном </a:t>
            </a:r>
            <a:r>
              <a:rPr lang="ru-RU" sz="1800" dirty="0" smtClean="0"/>
              <a:t>падежах</a:t>
            </a:r>
            <a:r>
              <a:rPr lang="ru-RU" sz="1800" dirty="0"/>
              <a:t>? </a:t>
            </a:r>
            <a:endParaRPr lang="ru-RU" sz="1800" dirty="0" smtClean="0"/>
          </a:p>
          <a:p>
            <a:pPr algn="just"/>
            <a:r>
              <a:rPr lang="ru-RU" sz="1800" dirty="0" smtClean="0"/>
              <a:t>Как </a:t>
            </a:r>
            <a:r>
              <a:rPr lang="ru-RU" sz="1800" dirty="0"/>
              <a:t>выражается причина действия в родительном и дательном падежах?</a:t>
            </a:r>
          </a:p>
        </p:txBody>
      </p:sp>
    </p:spTree>
    <p:extLst>
      <p:ext uri="{BB962C8B-B14F-4D97-AF65-F5344CB8AC3E}">
        <p14:creationId xmlns:p14="http://schemas.microsoft.com/office/powerpoint/2010/main" val="17617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746315"/>
            <a:ext cx="2908300" cy="2215991"/>
          </a:xfrm>
        </p:spPr>
        <p:txBody>
          <a:bodyPr/>
          <a:lstStyle/>
          <a:p>
            <a:r>
              <a:rPr lang="ru-RU" sz="1800" b="1" dirty="0" smtClean="0"/>
              <a:t>Дательный падеж</a:t>
            </a:r>
          </a:p>
          <a:p>
            <a:r>
              <a:rPr lang="ru-RU" sz="1800" dirty="0" smtClean="0"/>
              <a:t>1. </a:t>
            </a:r>
            <a:r>
              <a:rPr lang="ru-RU" sz="1800" dirty="0"/>
              <a:t>Адресат действия.</a:t>
            </a:r>
          </a:p>
          <a:p>
            <a:r>
              <a:rPr lang="ru-RU" sz="1800" dirty="0"/>
              <a:t>2. Объект возраста.</a:t>
            </a:r>
          </a:p>
          <a:p>
            <a:r>
              <a:rPr lang="ru-RU" sz="1800" dirty="0"/>
              <a:t>3. </a:t>
            </a:r>
            <a:r>
              <a:rPr lang="ru-RU" sz="1800" u="sng" dirty="0"/>
              <a:t>Направление движения</a:t>
            </a:r>
            <a:r>
              <a:rPr lang="ru-RU" sz="1800" dirty="0"/>
              <a:t>.</a:t>
            </a:r>
          </a:p>
          <a:p>
            <a:r>
              <a:rPr lang="ru-RU" sz="1800" dirty="0"/>
              <a:t>4. Движение по поверхности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5. Причина действия.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09051" y="555625"/>
            <a:ext cx="2417047" cy="1754326"/>
          </a:xfrm>
        </p:spPr>
        <p:txBody>
          <a:bodyPr/>
          <a:lstStyle/>
          <a:p>
            <a:endParaRPr lang="ru-RU" dirty="0"/>
          </a:p>
          <a:p>
            <a:r>
              <a:rPr lang="ru-RU" sz="1800" b="1" dirty="0" smtClean="0"/>
              <a:t>Винительный падеж</a:t>
            </a:r>
          </a:p>
          <a:p>
            <a:r>
              <a:rPr lang="ru-RU" sz="1800" dirty="0" smtClean="0"/>
              <a:t>1.Объект </a:t>
            </a:r>
            <a:r>
              <a:rPr lang="ru-RU" sz="1800" dirty="0"/>
              <a:t>действия.</a:t>
            </a:r>
          </a:p>
          <a:p>
            <a:r>
              <a:rPr lang="ru-RU" sz="1800" dirty="0"/>
              <a:t>2. </a:t>
            </a:r>
            <a:r>
              <a:rPr lang="ru-RU" sz="1800" u="sng" dirty="0"/>
              <a:t>Направление движения.</a:t>
            </a:r>
          </a:p>
          <a:p>
            <a:r>
              <a:rPr lang="ru-RU" sz="1800" dirty="0"/>
              <a:t>3. Объект речи.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8900" y="2689225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8374" y="2232025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5948" y="2232025"/>
            <a:ext cx="673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1" y="555625"/>
            <a:ext cx="5410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Предложный падеж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54436"/>
          </a:xfrm>
        </p:spPr>
        <p:txBody>
          <a:bodyPr/>
          <a:lstStyle/>
          <a:p>
            <a:pPr algn="ctr"/>
            <a:r>
              <a:rPr lang="ru-RU" sz="2000" dirty="0" smtClean="0"/>
              <a:t>Объект речи, мысли, чувств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 о ком?   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о чём?</a:t>
            </a:r>
          </a:p>
          <a:p>
            <a:endParaRPr lang="ru-RU" sz="2000" dirty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 (об, обо)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87700" y="746315"/>
            <a:ext cx="2289810" cy="1969770"/>
          </a:xfrm>
        </p:spPr>
        <p:txBody>
          <a:bodyPr/>
          <a:lstStyle/>
          <a:p>
            <a:r>
              <a:rPr lang="ru-RU" sz="2000" dirty="0" smtClean="0"/>
              <a:t>Местонахождение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редмета, лица.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где? </a:t>
            </a:r>
          </a:p>
          <a:p>
            <a:endParaRPr lang="ru-RU" sz="2000" dirty="0"/>
          </a:p>
          <a:p>
            <a:r>
              <a:rPr lang="ru-RU" sz="2000" dirty="0" smtClean="0"/>
              <a:t>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в,на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2055" y="596620"/>
            <a:ext cx="2753025" cy="25498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3001256" y="596620"/>
            <a:ext cx="2624843" cy="24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Имя существительное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532" y="1774825"/>
            <a:ext cx="5096747" cy="984885"/>
          </a:xfrm>
        </p:spPr>
        <p:txBody>
          <a:bodyPr/>
          <a:lstStyle/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</a:rPr>
              <a:t>Слова, которые обозначают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предметы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и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отвечают на вопросы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FF3300"/>
                </a:solidFill>
              </a:rPr>
              <a:t>кто ? что? (кого? чего? кому? чему?)</a:t>
            </a:r>
            <a:r>
              <a:rPr lang="ru-RU" altLang="ru-RU" sz="1600" b="1" dirty="0">
                <a:solidFill>
                  <a:srgbClr val="000000"/>
                </a:solidFill>
              </a:rPr>
              <a:t>, называются </a:t>
            </a:r>
            <a:r>
              <a:rPr lang="ru-RU" altLang="ru-RU" sz="1600" b="1" i="1" dirty="0">
                <a:solidFill>
                  <a:srgbClr val="C00000"/>
                </a:solidFill>
              </a:rPr>
              <a:t>именами существительными</a:t>
            </a:r>
            <a:r>
              <a:rPr lang="ru-RU" altLang="ru-RU" sz="16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14" y="520109"/>
            <a:ext cx="1166102" cy="14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err="1" smtClean="0"/>
              <a:t>Д.п</a:t>
            </a:r>
            <a:r>
              <a:rPr lang="ru-RU" dirty="0" smtClean="0"/>
              <a:t>.  (по чему?)  </a:t>
            </a:r>
            <a:r>
              <a:rPr lang="ru-RU" dirty="0" err="1" smtClean="0"/>
              <a:t>П.п</a:t>
            </a:r>
            <a:r>
              <a:rPr lang="ru-RU" dirty="0" smtClean="0"/>
              <a:t>. (где?)   </a:t>
            </a:r>
            <a:r>
              <a:rPr lang="ru-RU" dirty="0" err="1" smtClean="0"/>
              <a:t>В.п</a:t>
            </a:r>
            <a:r>
              <a:rPr lang="ru-RU" dirty="0" smtClean="0"/>
              <a:t>.(куда?)       </a:t>
            </a:r>
            <a:endParaRPr lang="ru-RU" dirty="0"/>
          </a:p>
        </p:txBody>
      </p:sp>
      <p:pic>
        <p:nvPicPr>
          <p:cNvPr id="2050" name="Picture 2" descr="Корабль с белыми парусами - Анимированная картинка, анимация, gif, гифка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32078"/>
            <a:ext cx="2286000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асивый корабль - анимация на телефон №1114714 | Boat, Sailing ships, Ship"/>
          <p:cNvPicPr>
            <a:picLocks noGrp="1" noChangeAspect="1" noChangeArrowheads="1" noCrop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32078"/>
            <a:ext cx="2209799" cy="22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4</a:t>
            </a:r>
            <a:endParaRPr lang="ru-RU" dirty="0"/>
          </a:p>
        </p:txBody>
      </p:sp>
      <p:pic>
        <p:nvPicPr>
          <p:cNvPr id="3074" name="Picture 2" descr="Нефть дорожает после обвала на 25% - новости Украины, - LIGA.net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722820"/>
            <a:ext cx="2667000" cy="2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 нефтяной иглы – на хлеб и воду&quot;. Соцсети о падении цен на нефть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3" b="8619"/>
          <a:stretch/>
        </p:blipFill>
        <p:spPr bwMode="auto">
          <a:xfrm>
            <a:off x="2959099" y="844040"/>
            <a:ext cx="2514600" cy="18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900" y="631825"/>
            <a:ext cx="2514600" cy="239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Русское слово «нефть», вероятнее всего, было заимствовано из </a:t>
            </a:r>
            <a:r>
              <a:rPr lang="ru-RU" dirty="0">
                <a:latin typeface="Arial" panose="020B0604020202020204" pitchFamily="34" charset="0"/>
              </a:rPr>
              <a:t>тур. 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neft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«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нефть», куда оно попало из </a:t>
            </a:r>
            <a:r>
              <a:rPr lang="ru-RU" dirty="0">
                <a:latin typeface="Arial" panose="020B0604020202020204" pitchFamily="34" charset="0"/>
              </a:rPr>
              <a:t>перс.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ar-AE" dirty="0">
                <a:solidFill>
                  <a:srgbClr val="202122"/>
                </a:solidFill>
              </a:rPr>
              <a:t>نفت</a:t>
            </a:r>
            <a:r>
              <a:rPr lang="ar-AE" dirty="0">
                <a:solidFill>
                  <a:srgbClr val="202122"/>
                </a:solidFill>
                <a:latin typeface="Arial" panose="020B0604020202020204" pitchFamily="34" charset="0"/>
              </a:rPr>
              <a:t>‎ (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naft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 «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нефть».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800" dirty="0"/>
              <a:t>В недрах Земли, чаще всего на глубине </a:t>
            </a:r>
            <a:r>
              <a:rPr lang="ru-RU" sz="1800" dirty="0" smtClean="0"/>
              <a:t>        1–1,4 </a:t>
            </a:r>
            <a:r>
              <a:rPr lang="ru-RU" sz="1800" dirty="0"/>
              <a:t>км и более, располагаются месторождения нефти, которую часто и справедливо называют чёрным золотом. </a:t>
            </a:r>
          </a:p>
        </p:txBody>
      </p:sp>
      <p:pic>
        <p:nvPicPr>
          <p:cNvPr id="4100" name="Picture 4" descr="25 долларов за баррель – это уже катастрофа»: чем грозит Татарстану падение  цен на неф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860425"/>
            <a:ext cx="229790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ефть продолжает дешеветь на ожиданиях итогов заседания JMMC OPEC+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8" y="860425"/>
            <a:ext cx="2508250" cy="19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538883"/>
          </a:xfrm>
        </p:spPr>
        <p:txBody>
          <a:bodyPr/>
          <a:lstStyle/>
          <a:p>
            <a:r>
              <a:rPr lang="ru-RU" sz="2000" dirty="0"/>
              <a:t>Без </a:t>
            </a:r>
            <a:r>
              <a:rPr lang="ru-RU" sz="2000" b="1" dirty="0"/>
              <a:t>керосина</a:t>
            </a:r>
            <a:r>
              <a:rPr lang="ru-RU" sz="2000" dirty="0"/>
              <a:t> и </a:t>
            </a:r>
            <a:r>
              <a:rPr lang="ru-RU" sz="2000" b="1" dirty="0"/>
              <a:t>бензина</a:t>
            </a:r>
            <a:r>
              <a:rPr lang="ru-RU" sz="2000" dirty="0"/>
              <a:t> не двинутся с </a:t>
            </a:r>
            <a:r>
              <a:rPr lang="ru-RU" sz="2000" b="1" dirty="0">
                <a:solidFill>
                  <a:schemeClr val="tx1"/>
                </a:solidFill>
              </a:rPr>
              <a:t>места</a:t>
            </a:r>
            <a:r>
              <a:rPr lang="ru-RU" sz="2000" dirty="0"/>
              <a:t> самолёт, корабль, автомобиль. </a:t>
            </a:r>
          </a:p>
        </p:txBody>
      </p:sp>
      <p:pic>
        <p:nvPicPr>
          <p:cNvPr id="5122" name="Picture 2" descr="Авиарынок Узбекистана — продолжение советского «Аэрофлота». Как это  исправить? – Spot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13" y="860425"/>
            <a:ext cx="2508250" cy="17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удно «Узбекистан» — Письма о Ташкен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13" y="860425"/>
            <a:ext cx="2508250" cy="17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кция на Malibu Facelift и Tracker: скидка до 25 млн сумов • Автостра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43" y="860425"/>
            <a:ext cx="2720156" cy="17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3200400" cy="2400657"/>
          </a:xfrm>
        </p:spPr>
        <p:txBody>
          <a:bodyPr/>
          <a:lstStyle/>
          <a:p>
            <a:r>
              <a:rPr lang="ru-RU" sz="1600" dirty="0"/>
              <a:t>Нельзя представить себе современную жизнь, технику </a:t>
            </a:r>
            <a:r>
              <a:rPr lang="ru-RU" sz="1600" b="1" dirty="0"/>
              <a:t>без</a:t>
            </a:r>
            <a:r>
              <a:rPr lang="ru-RU" sz="1600" dirty="0"/>
              <a:t> различных </a:t>
            </a:r>
            <a:r>
              <a:rPr lang="ru-RU" sz="1600" b="1" dirty="0"/>
              <a:t>пластмасс</a:t>
            </a:r>
            <a:r>
              <a:rPr lang="ru-RU" sz="1600" dirty="0"/>
              <a:t>, искусственных </a:t>
            </a:r>
            <a:r>
              <a:rPr lang="ru-RU" sz="1600" b="1" dirty="0"/>
              <a:t>волокон</a:t>
            </a:r>
            <a:r>
              <a:rPr lang="ru-RU" sz="1600" dirty="0"/>
              <a:t>, моющих </a:t>
            </a:r>
            <a:r>
              <a:rPr lang="ru-RU" sz="1600" b="1" dirty="0">
                <a:solidFill>
                  <a:schemeClr val="tx1"/>
                </a:solidFill>
              </a:rPr>
              <a:t>средств</a:t>
            </a:r>
            <a:r>
              <a:rPr lang="ru-RU" sz="1600" dirty="0"/>
              <a:t>, </a:t>
            </a:r>
            <a:r>
              <a:rPr lang="ru-RU" sz="1600" b="1" dirty="0"/>
              <a:t>удобрений</a:t>
            </a:r>
            <a:r>
              <a:rPr lang="ru-RU" sz="1600" dirty="0"/>
              <a:t>, </a:t>
            </a:r>
            <a:r>
              <a:rPr lang="ru-RU" sz="1600" b="1" dirty="0">
                <a:solidFill>
                  <a:schemeClr val="tx1"/>
                </a:solidFill>
              </a:rPr>
              <a:t>красителей</a:t>
            </a:r>
            <a:r>
              <a:rPr lang="ru-RU" sz="1600" dirty="0"/>
              <a:t>, взрывчатых </a:t>
            </a:r>
            <a:r>
              <a:rPr lang="ru-RU" sz="1600" b="1" dirty="0"/>
              <a:t>веществ </a:t>
            </a:r>
            <a:r>
              <a:rPr lang="ru-RU" sz="1600" dirty="0"/>
              <a:t>и множества других продуктов, получаемых при </a:t>
            </a:r>
            <a:r>
              <a:rPr lang="ru-RU" sz="1600" b="1" dirty="0"/>
              <a:t>переработке нефти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92500" y="746316"/>
            <a:ext cx="1985010" cy="20191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Из чего делают пластмассу, и технология производства пластм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29" y="741234"/>
            <a:ext cx="2117071" cy="16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оющее средство 1046999 - ТМЗ |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29" y="741233"/>
            <a:ext cx="2117071" cy="15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ткуда берётся бенз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7341"/>
            <a:ext cx="5562600" cy="29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2656713" cy="2492990"/>
          </a:xfrm>
        </p:spPr>
        <p:txBody>
          <a:bodyPr/>
          <a:lstStyle/>
          <a:p>
            <a:r>
              <a:rPr lang="ru-RU" sz="1800" dirty="0"/>
              <a:t>С развитием химической технологии </a:t>
            </a:r>
            <a:r>
              <a:rPr lang="ru-RU" sz="1800" b="1" dirty="0"/>
              <a:t>из нефти </a:t>
            </a:r>
            <a:r>
              <a:rPr lang="ru-RU" sz="1800" dirty="0"/>
              <a:t>удаётся получать всё новые и новые вещества. Вот почему </a:t>
            </a:r>
            <a:r>
              <a:rPr lang="ru-RU" sz="1800" b="1" dirty="0"/>
              <a:t>год от года </a:t>
            </a:r>
            <a:r>
              <a:rPr lang="ru-RU" sz="1800" dirty="0"/>
              <a:t>растёт её добыча, разведываются всё новые и новые её залежи </a:t>
            </a:r>
            <a:r>
              <a:rPr lang="ru-RU" sz="1800" b="1" dirty="0"/>
              <a:t>во всём мире</a:t>
            </a:r>
            <a:r>
              <a:rPr lang="ru-RU" sz="1800" dirty="0"/>
              <a:t>.</a:t>
            </a:r>
          </a:p>
        </p:txBody>
      </p:sp>
      <p:pic>
        <p:nvPicPr>
          <p:cNvPr id="7170" name="Picture 2" descr="горючие полезные ископаемые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5"/>
            <a:ext cx="2508250" cy="201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АЭ признаны одной из лучших стран для мигрантов | islam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60411"/>
            <a:ext cx="2496422" cy="22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2864" y="651874"/>
            <a:ext cx="2656713" cy="2330481"/>
          </a:xfrm>
        </p:spPr>
        <p:txBody>
          <a:bodyPr/>
          <a:lstStyle/>
          <a:p>
            <a:r>
              <a:rPr lang="ru-RU" sz="1800" dirty="0"/>
              <a:t>Великий русский учёный Д.И. Менделеев ещё много лет назад говорил, что топить нефтью – то же самое, что топить ассигнациями, то есть деньгами.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Почему Дмитрий Менделеев не получил Нобелевскую преми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95" y="741234"/>
            <a:ext cx="247178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708025"/>
            <a:ext cx="5249148" cy="1692771"/>
          </a:xfrm>
        </p:spPr>
        <p:txBody>
          <a:bodyPr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Проанализируйте таблицу значений падежей. (стр.30-32)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6. стр.33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Просклоняйте слова </a:t>
            </a:r>
          </a:p>
          <a:p>
            <a:pPr algn="ctr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нефть, вещество, краситель.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30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80" y="54156"/>
            <a:ext cx="5029200" cy="573234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Имя существительное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325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35101" y="635861"/>
            <a:ext cx="2819400" cy="40861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</a:p>
        </p:txBody>
      </p:sp>
      <p:sp>
        <p:nvSpPr>
          <p:cNvPr id="7" name="Овал 6"/>
          <p:cNvSpPr/>
          <p:nvPr/>
        </p:nvSpPr>
        <p:spPr>
          <a:xfrm>
            <a:off x="462280" y="1314761"/>
            <a:ext cx="1908603" cy="63195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Кто?</a:t>
            </a:r>
          </a:p>
        </p:txBody>
      </p:sp>
      <p:sp>
        <p:nvSpPr>
          <p:cNvPr id="8" name="Овал 7"/>
          <p:cNvSpPr/>
          <p:nvPr/>
        </p:nvSpPr>
        <p:spPr>
          <a:xfrm>
            <a:off x="3416300" y="1398121"/>
            <a:ext cx="1790919" cy="60530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Что?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000" y="2079625"/>
            <a:ext cx="2362201" cy="624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82" b="1" i="1" dirty="0" smtClean="0">
                <a:latin typeface="Bookman Old Style" pitchFamily="18" charset="0"/>
              </a:rPr>
              <a:t>одушевлённые</a:t>
            </a:r>
            <a:endParaRPr lang="ru-RU" sz="2082" b="1" i="1" dirty="0">
              <a:latin typeface="Bookman Old Style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93021" y="1063574"/>
            <a:ext cx="987726" cy="23810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01575" y="1063574"/>
            <a:ext cx="1194469" cy="3061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882901" y="2079625"/>
            <a:ext cx="2626360" cy="624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82" b="1" i="1" dirty="0" smtClean="0">
                <a:latin typeface="Bookman Old Style" pitchFamily="18" charset="0"/>
              </a:rPr>
              <a:t>неодушевлённые</a:t>
            </a:r>
            <a:endParaRPr lang="ru-RU" sz="2082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87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0743" y="191537"/>
            <a:ext cx="2010004" cy="306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25" b="1" dirty="0">
                <a:latin typeface="Bookman Old Style" pitchFamily="18" charset="0"/>
              </a:rPr>
              <a:t>собственные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2900" y="191537"/>
            <a:ext cx="2078357" cy="306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25" b="1" dirty="0">
                <a:latin typeface="Bookman Old Style" pitchFamily="18" charset="0"/>
              </a:rPr>
              <a:t>нарицательные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0743" y="804453"/>
            <a:ext cx="2010004" cy="682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1325" b="1" dirty="0" smtClean="0">
                <a:latin typeface="Bookman Old Style" pitchFamily="18" charset="0"/>
              </a:rPr>
              <a:t>atoqli</a:t>
            </a:r>
            <a:endParaRPr lang="ru-RU" sz="1325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2900" y="804453"/>
            <a:ext cx="2078357" cy="682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1325" b="1" dirty="0" smtClean="0">
                <a:latin typeface="Bookman Old Style" pitchFamily="18" charset="0"/>
              </a:rPr>
              <a:t>turdosh</a:t>
            </a:r>
            <a:endParaRPr lang="ru-RU" sz="1325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743" y="1690778"/>
            <a:ext cx="2010004" cy="7496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25" b="1" i="1" dirty="0" smtClean="0">
                <a:latin typeface="Bookman Old Style" pitchFamily="18" charset="0"/>
              </a:rPr>
              <a:t>Узбекистан</a:t>
            </a:r>
          </a:p>
          <a:p>
            <a:pPr algn="ctr">
              <a:defRPr/>
            </a:pPr>
            <a:r>
              <a:rPr lang="ru-RU" sz="1325" b="1" i="1" dirty="0" smtClean="0">
                <a:latin typeface="Bookman Old Style" pitchFamily="18" charset="0"/>
              </a:rPr>
              <a:t>Ташкент</a:t>
            </a:r>
            <a:endParaRPr lang="ru-RU" sz="1325" b="1" i="1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325" b="1" i="1" dirty="0">
                <a:latin typeface="Bookman Old Style" pitchFamily="18" charset="0"/>
              </a:rPr>
              <a:t>Юлия</a:t>
            </a:r>
          </a:p>
          <a:p>
            <a:pPr algn="ctr">
              <a:defRPr/>
            </a:pPr>
            <a:r>
              <a:rPr lang="ru-RU" sz="1325" b="1" i="1" dirty="0" smtClean="0">
                <a:latin typeface="Bookman Old Style" pitchFamily="18" charset="0"/>
              </a:rPr>
              <a:t> </a:t>
            </a:r>
            <a:endParaRPr lang="ru-RU" sz="1325" b="1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2900" y="1690778"/>
            <a:ext cx="2078357" cy="7496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25" b="1" i="1" dirty="0">
                <a:latin typeface="Bookman Old Style" pitchFamily="18" charset="0"/>
              </a:rPr>
              <a:t>с</a:t>
            </a:r>
            <a:r>
              <a:rPr lang="ru-RU" sz="1325" b="1" i="1" dirty="0" smtClean="0">
                <a:latin typeface="Bookman Old Style" pitchFamily="18" charset="0"/>
              </a:rPr>
              <a:t>трана</a:t>
            </a:r>
          </a:p>
          <a:p>
            <a:pPr algn="ctr">
              <a:defRPr/>
            </a:pPr>
            <a:r>
              <a:rPr lang="ru-RU" sz="1325" b="1" i="1" dirty="0">
                <a:latin typeface="Bookman Old Style" pitchFamily="18" charset="0"/>
              </a:rPr>
              <a:t>г</a:t>
            </a:r>
            <a:r>
              <a:rPr lang="ru-RU" sz="1325" b="1" i="1" dirty="0" smtClean="0">
                <a:latin typeface="Bookman Old Style" pitchFamily="18" charset="0"/>
              </a:rPr>
              <a:t>ород</a:t>
            </a:r>
          </a:p>
          <a:p>
            <a:pPr algn="ctr">
              <a:defRPr/>
            </a:pPr>
            <a:r>
              <a:rPr lang="ru-RU" sz="1325" b="1" i="1" dirty="0" smtClean="0">
                <a:latin typeface="Bookman Old Style" pitchFamily="18" charset="0"/>
              </a:rPr>
              <a:t>имя</a:t>
            </a:r>
            <a:endParaRPr lang="ru-RU" sz="1325" b="1" i="1" dirty="0">
              <a:latin typeface="Bookman Old Style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83800" y="566241"/>
            <a:ext cx="749550" cy="20442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52"/>
          </a:p>
        </p:txBody>
      </p:sp>
      <p:sp>
        <p:nvSpPr>
          <p:cNvPr id="10" name="Стрелка вниз 9"/>
          <p:cNvSpPr/>
          <p:nvPr/>
        </p:nvSpPr>
        <p:spPr>
          <a:xfrm>
            <a:off x="3598380" y="566241"/>
            <a:ext cx="681409" cy="20442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52"/>
          </a:p>
        </p:txBody>
      </p:sp>
    </p:spTree>
    <p:extLst>
      <p:ext uri="{BB962C8B-B14F-4D97-AF65-F5344CB8AC3E}">
        <p14:creationId xmlns:p14="http://schemas.microsoft.com/office/powerpoint/2010/main" val="4222025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41248" y="89384"/>
            <a:ext cx="3893820" cy="4086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Род существительных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72896" y="566347"/>
            <a:ext cx="1465441" cy="3064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мужской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44700" y="1092883"/>
            <a:ext cx="1554021" cy="3334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средний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26062" y="566347"/>
            <a:ext cx="1465441" cy="3064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женский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05937" y="429642"/>
            <a:ext cx="374810" cy="238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849100" y="429642"/>
            <a:ext cx="374810" cy="205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14548" y="464194"/>
            <a:ext cx="0" cy="476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130300" y="1529285"/>
            <a:ext cx="3886200" cy="161713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Существительные общего рода</a:t>
            </a:r>
          </a:p>
          <a:p>
            <a:pPr algn="ctr">
              <a:defRPr/>
            </a:pPr>
            <a:r>
              <a:rPr lang="ru-RU" sz="33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ябеда</a:t>
            </a:r>
          </a:p>
          <a:p>
            <a:pPr algn="ctr">
              <a:defRPr/>
            </a:pPr>
            <a:r>
              <a:rPr lang="ru-RU" sz="33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жадина</a:t>
            </a:r>
            <a:endParaRPr lang="ru-RU" sz="33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3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</a:t>
            </a:r>
            <a:r>
              <a:rPr lang="ru-RU" sz="33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астяпа</a:t>
            </a:r>
          </a:p>
          <a:p>
            <a:pPr algn="ctr">
              <a:defRPr/>
            </a:pPr>
            <a:r>
              <a:rPr lang="ru-RU" sz="33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плакса</a:t>
            </a:r>
            <a:endParaRPr lang="ru-RU" sz="33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3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сластена</a:t>
            </a:r>
          </a:p>
          <a:p>
            <a:pPr algn="ctr">
              <a:defRPr/>
            </a:pPr>
            <a:endParaRPr lang="ru-RU" sz="1514" b="1" u="sng" dirty="0">
              <a:solidFill>
                <a:srgbClr val="C0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4346" name="Picture 10" descr="D:\клипарт\школа\0_8e912_1f948904_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92" y="946038"/>
            <a:ext cx="513768" cy="5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D:\клипарт\школа\0_8e913_4ad5db73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93" y="957306"/>
            <a:ext cx="520528" cy="52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D:\клипарт\небо\0_e824a_7d8896ba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97" y="709811"/>
            <a:ext cx="351525" cy="34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0" descr="D:\клипарт\школа\0_8e912_1f948904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50" y="1904095"/>
            <a:ext cx="676010" cy="6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1" descr="D:\клипарт\школа\0_8e913_4ad5db73_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18" y="1892829"/>
            <a:ext cx="720196" cy="7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416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123184"/>
            <a:ext cx="5029200" cy="52322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Непостоянные морфологические признаки существительного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46399" y="897906"/>
            <a:ext cx="1465440" cy="3064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</a:rPr>
              <a:t>число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492017" y="833739"/>
            <a:ext cx="1465441" cy="3064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</a:rPr>
              <a:t>падеж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50419" y="1763148"/>
            <a:ext cx="2057400" cy="7736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defRPr/>
            </a:pPr>
            <a:endParaRPr lang="ru-RU" sz="1514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единственное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множественное 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806700" y="1406399"/>
            <a:ext cx="2675040" cy="1587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defRPr/>
            </a:pPr>
            <a:endParaRPr lang="ru-RU" sz="1514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</a:rPr>
              <a:t>И. (это) </a:t>
            </a:r>
            <a:r>
              <a:rPr lang="ru-RU" sz="1514" b="1" i="1" dirty="0">
                <a:solidFill>
                  <a:srgbClr val="002060"/>
                </a:solidFill>
                <a:latin typeface="Bookman Old Style" pitchFamily="18" charset="0"/>
              </a:rPr>
              <a:t>кто? что?</a:t>
            </a:r>
          </a:p>
          <a:p>
            <a:pPr algn="just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</a:rPr>
              <a:t>Р. (нет) </a:t>
            </a:r>
            <a:r>
              <a:rPr lang="ru-RU" sz="1514" b="1" i="1" dirty="0">
                <a:solidFill>
                  <a:srgbClr val="002060"/>
                </a:solidFill>
                <a:latin typeface="Bookman Old Style" pitchFamily="18" charset="0"/>
              </a:rPr>
              <a:t>кого? чего?</a:t>
            </a:r>
          </a:p>
          <a:p>
            <a:pPr algn="just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</a:rPr>
              <a:t>Д. (дать) </a:t>
            </a:r>
            <a:r>
              <a:rPr lang="ru-RU" sz="1514" b="1" i="1" dirty="0">
                <a:solidFill>
                  <a:srgbClr val="002060"/>
                </a:solidFill>
                <a:latin typeface="Bookman Old Style" pitchFamily="18" charset="0"/>
              </a:rPr>
              <a:t>кому? чему?</a:t>
            </a:r>
          </a:p>
          <a:p>
            <a:pPr algn="just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</a:rPr>
              <a:t>В. (вижу) </a:t>
            </a:r>
            <a:r>
              <a:rPr lang="ru-RU" sz="1514" b="1" i="1" dirty="0">
                <a:solidFill>
                  <a:srgbClr val="002060"/>
                </a:solidFill>
                <a:latin typeface="Bookman Old Style" pitchFamily="18" charset="0"/>
              </a:rPr>
              <a:t>кого? что?</a:t>
            </a:r>
          </a:p>
          <a:p>
            <a:pPr algn="just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</a:rPr>
              <a:t>Т. (любуюсь) </a:t>
            </a:r>
            <a:r>
              <a:rPr lang="ru-RU" sz="1514" b="1" i="1" dirty="0">
                <a:solidFill>
                  <a:srgbClr val="002060"/>
                </a:solidFill>
                <a:latin typeface="Bookman Old Style" pitchFamily="18" charset="0"/>
              </a:rPr>
              <a:t>кем? чем?</a:t>
            </a:r>
          </a:p>
          <a:p>
            <a:pPr algn="just">
              <a:defRPr/>
            </a:pPr>
            <a:r>
              <a:rPr lang="ru-RU" sz="1514" b="1" dirty="0">
                <a:solidFill>
                  <a:srgbClr val="002060"/>
                </a:solidFill>
                <a:latin typeface="Bookman Old Style" pitchFamily="18" charset="0"/>
              </a:rPr>
              <a:t>П. (думаю) </a:t>
            </a:r>
            <a:r>
              <a:rPr lang="ru-RU" sz="1514" b="1" i="1" dirty="0">
                <a:solidFill>
                  <a:srgbClr val="002060"/>
                </a:solidFill>
                <a:latin typeface="Bookman Old Style" pitchFamily="18" charset="0"/>
              </a:rPr>
              <a:t>о ком? о чем?</a:t>
            </a:r>
          </a:p>
          <a:p>
            <a:pPr algn="ctr">
              <a:defRPr/>
            </a:pPr>
            <a:endParaRPr lang="ru-RU" sz="1514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514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87500" y="684536"/>
            <a:ext cx="609600" cy="144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644900" y="661778"/>
            <a:ext cx="647439" cy="156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1264573" y="1297807"/>
            <a:ext cx="229092" cy="371898"/>
          </a:xfrm>
          <a:prstGeom prst="downArrow">
            <a:avLst/>
          </a:prstGeom>
          <a:solidFill>
            <a:schemeClr val="bg2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52"/>
          </a:p>
        </p:txBody>
      </p:sp>
      <p:sp>
        <p:nvSpPr>
          <p:cNvPr id="14" name="Стрелка вниз 13"/>
          <p:cNvSpPr/>
          <p:nvPr/>
        </p:nvSpPr>
        <p:spPr>
          <a:xfrm>
            <a:off x="4110191" y="1178672"/>
            <a:ext cx="229092" cy="213664"/>
          </a:xfrm>
          <a:prstGeom prst="downArrow">
            <a:avLst/>
          </a:prstGeom>
          <a:solidFill>
            <a:schemeClr val="bg2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52"/>
          </a:p>
        </p:txBody>
      </p:sp>
    </p:spTree>
    <p:extLst>
      <p:ext uri="{BB962C8B-B14F-4D97-AF65-F5344CB8AC3E}">
        <p14:creationId xmlns:p14="http://schemas.microsoft.com/office/powerpoint/2010/main" val="1839382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86035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955</Words>
  <Application>Microsoft Office PowerPoint</Application>
  <PresentationFormat>Произвольный</PresentationFormat>
  <Paragraphs>198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Bookman Old Style</vt:lpstr>
      <vt:lpstr>Calibri</vt:lpstr>
      <vt:lpstr>Roboto</vt:lpstr>
      <vt:lpstr>Office Theme</vt:lpstr>
      <vt:lpstr>Русский язык </vt:lpstr>
      <vt:lpstr>Презентация PowerPoint</vt:lpstr>
      <vt:lpstr>Склонение существительных</vt:lpstr>
      <vt:lpstr>Имя существительное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Определить падеж  помогут вспомогательные слова</vt:lpstr>
      <vt:lpstr>Презентация PowerPoint</vt:lpstr>
      <vt:lpstr>Именительный падеж - Есть кто? </vt:lpstr>
      <vt:lpstr>Родительный падеж</vt:lpstr>
      <vt:lpstr>Родительный падеж</vt:lpstr>
      <vt:lpstr>Родительный падеж</vt:lpstr>
      <vt:lpstr> Значения  Р.п.  Часть от целого. </vt:lpstr>
      <vt:lpstr>Р.п. относительное местонахождение</vt:lpstr>
      <vt:lpstr>недалеко от стадиона</vt:lpstr>
      <vt:lpstr>Р.п. Исходный пункт движения (откуда?)</vt:lpstr>
      <vt:lpstr>Р.п. Конечный пункт движения</vt:lpstr>
      <vt:lpstr>Найдите существительные в Р.п.</vt:lpstr>
      <vt:lpstr>Найдите ошибку</vt:lpstr>
      <vt:lpstr>Р.п.  Материал изготовления</vt:lpstr>
      <vt:lpstr>Р.п. Причина действия</vt:lpstr>
      <vt:lpstr>Р.п. Причина действия</vt:lpstr>
      <vt:lpstr>Р.п. Причина действия</vt:lpstr>
      <vt:lpstr>Р.п.   Цель действия</vt:lpstr>
      <vt:lpstr>Р.п.   Цель действия</vt:lpstr>
      <vt:lpstr>Упражнение 1</vt:lpstr>
      <vt:lpstr>Предлоги родительного падежа</vt:lpstr>
      <vt:lpstr>Родительный падеж</vt:lpstr>
      <vt:lpstr>Упражнение 2</vt:lpstr>
      <vt:lpstr>Задание 2</vt:lpstr>
      <vt:lpstr>Винительный падеж</vt:lpstr>
      <vt:lpstr>Задание 2</vt:lpstr>
      <vt:lpstr>Задание 2</vt:lpstr>
      <vt:lpstr>Задание 3</vt:lpstr>
      <vt:lpstr>Предложный падеж</vt:lpstr>
      <vt:lpstr>Презентация PowerPoint</vt:lpstr>
      <vt:lpstr>Д.п.  (по чему?)  П.п. (где?)   В.п.(куда?)       </vt:lpstr>
      <vt:lpstr>Упражнение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Учетная запись Майкрософт</cp:lastModifiedBy>
  <cp:revision>57</cp:revision>
  <dcterms:created xsi:type="dcterms:W3CDTF">2020-04-13T08:06:06Z</dcterms:created>
  <dcterms:modified xsi:type="dcterms:W3CDTF">2020-11-04T07:09:37Z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