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56" r:id="rId2"/>
    <p:sldId id="329" r:id="rId3"/>
    <p:sldId id="330" r:id="rId4"/>
    <p:sldId id="331" r:id="rId5"/>
    <p:sldId id="332" r:id="rId6"/>
    <p:sldId id="333" r:id="rId7"/>
    <p:sldId id="338" r:id="rId8"/>
    <p:sldId id="334" r:id="rId9"/>
    <p:sldId id="335" r:id="rId10"/>
    <p:sldId id="336" r:id="rId11"/>
    <p:sldId id="337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56" r:id="rId20"/>
    <p:sldId id="358" r:id="rId21"/>
    <p:sldId id="347" r:id="rId22"/>
    <p:sldId id="357" r:id="rId23"/>
    <p:sldId id="348" r:id="rId24"/>
    <p:sldId id="349" r:id="rId25"/>
    <p:sldId id="350" r:id="rId26"/>
    <p:sldId id="351" r:id="rId27"/>
    <p:sldId id="352" r:id="rId28"/>
    <p:sldId id="353" r:id="rId29"/>
    <p:sldId id="354" r:id="rId30"/>
    <p:sldId id="355" r:id="rId31"/>
    <p:sldId id="360" r:id="rId32"/>
    <p:sldId id="362" r:id="rId33"/>
    <p:sldId id="364" r:id="rId34"/>
    <p:sldId id="298" r:id="rId35"/>
  </p:sldIdLst>
  <p:sldSz cx="5765800" cy="3244850"/>
  <p:notesSz cx="5765800" cy="3244850"/>
  <p:custDataLst>
    <p:tags r:id="rId3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8" autoAdjust="0"/>
    <p:restoredTop sz="94150" autoAdjust="0"/>
  </p:normalViewPr>
  <p:slideViewPr>
    <p:cSldViewPr>
      <p:cViewPr varScale="1">
        <p:scale>
          <a:sx n="215" d="100"/>
          <a:sy n="215" d="100"/>
        </p:scale>
        <p:origin x="882" y="16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FB0B1-B2FA-48FA-B435-BE5749A8F2BD}" type="datetimeFigureOut">
              <a:rPr lang="ru-RU"/>
              <a:pPr>
                <a:defRPr/>
              </a:pPr>
              <a:t>01.03.2021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C5F7F-EEDC-46AB-AD35-287468AF94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med">
    <p:wedg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1" y="1089025"/>
            <a:ext cx="1676399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11133" y="1122359"/>
            <a:ext cx="34290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Николай Алексеевич Некрасов</a:t>
            </a:r>
          </a:p>
          <a:p>
            <a:pPr algn="ctr"/>
            <a:endParaRPr lang="ru-RU" b="1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Речка Самарка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542305"/>
            <a:ext cx="552295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Взаимоотношения в семье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500726" cy="2640723"/>
          </a:xfrm>
        </p:spPr>
        <p:txBody>
          <a:bodyPr/>
          <a:lstStyle/>
          <a:p>
            <a:pPr>
              <a:lnSpc>
                <a:spcPct val="95000"/>
              </a:lnSpc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</a:pPr>
            <a:r>
              <a:rPr lang="ru-RU" altLang="ru-RU" sz="1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Ещ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ё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одно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горе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постоянно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было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рядом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Николаем Алексеевичем.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горе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родной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семье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Его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мать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Елена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Андреевна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кроткая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женщина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очень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страдала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замужестве.Она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была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человеком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высокой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культуры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муж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отец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Никола</a:t>
            </a:r>
            <a:r>
              <a:rPr lang="ru-RU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был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человеком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грубым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жестоким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невежественным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Целыми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днями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сидела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она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дома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одна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муж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постоянно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разъезжал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соседним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помещикам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его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излюбленными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азвлечениями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были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карты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попойки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псовая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охота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зайцев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Бывали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такие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дни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когда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она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целыми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днями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сидела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роялем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пела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плакала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своей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горькой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участи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Она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нередко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принимала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участие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в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вопросах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связанных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с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крестьянами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заступалась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за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них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перед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мужем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.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он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нередко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накидывался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с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кулаками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и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избивал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.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Как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ненавидел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его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Некрасов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в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такие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минуты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!</a:t>
            </a:r>
          </a:p>
          <a:p>
            <a:pPr>
              <a:lnSpc>
                <a:spcPct val="95000"/>
              </a:lnSpc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</a:pP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	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Елена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Андреевна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была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знатоком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мировой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поэзии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и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часто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рассказывала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сыну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отрывки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из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произведений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великих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писателей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которые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он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мог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понять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.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Будучи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уже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пожилым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человеком</a:t>
            </a:r>
            <a:r>
              <a:rPr lang="ru-RU" altLang="ru-RU" dirty="0" smtClean="0">
                <a:solidFill>
                  <a:srgbClr val="000000"/>
                </a:solidFill>
                <a:cs typeface="Courier New CYR" charset="0"/>
              </a:rPr>
              <a:t>,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Некрасов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вспоминал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в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поэме 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«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Мать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» , написанной в 1877 году : «Во мне спасла живую душу ты!»</a:t>
            </a:r>
            <a:endParaRPr lang="en-GB" altLang="ru-RU" dirty="0" smtClean="0">
              <a:solidFill>
                <a:srgbClr val="000000"/>
              </a:solidFill>
              <a:latin typeface="Times New Roman" pitchFamily="18" charset="0"/>
              <a:cs typeface="Courier New CYR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Ярославская гимназия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1462" y="622293"/>
            <a:ext cx="2786081" cy="2640723"/>
          </a:xfrm>
        </p:spPr>
        <p:txBody>
          <a:bodyPr/>
          <a:lstStyle/>
          <a:p>
            <a:pPr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Несмотря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отсутствие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домашних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учителей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к 10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годам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Некрасов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овладел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грамотой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и в 1832 г.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поступил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в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Ярославскую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гимназию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вместе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старшим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братом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Андреем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.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Пребывание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в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гимназии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стало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значимым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этапом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в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жизни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Некрасова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;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разу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вспомнил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он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о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педагогах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о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товарищах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. </a:t>
            </a:r>
          </a:p>
          <a:p>
            <a:pPr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	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Четыре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года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обучения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мало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что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дали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а в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последний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1837 г.,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Николай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Некрасов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даже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был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аттестован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многим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предметам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.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Под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предлогом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" pitchFamily="49" charset="0"/>
              </a:rPr>
              <a:t>«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расстроенного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здоровья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" pitchFamily="49" charset="0"/>
              </a:rPr>
              <a:t>»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Некрасов-отец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забрал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сына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из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гимназии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" pitchFamily="49" charset="0"/>
              </a:rPr>
              <a:t>. </a:t>
            </a:r>
          </a:p>
          <a:p>
            <a:endParaRPr lang="ru-RU" dirty="0"/>
          </a:p>
        </p:txBody>
      </p:sp>
      <p:pic>
        <p:nvPicPr>
          <p:cNvPr id="2050" name="Picture 2" descr="C:\Documents and Settings\Эмма\Рабочий стол\некрасов\6ca59ecbe041755616455af0c2a960e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50855"/>
            <a:ext cx="2700357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Петербург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550855"/>
            <a:ext cx="2508123" cy="2400657"/>
          </a:xfrm>
        </p:spPr>
        <p:txBody>
          <a:bodyPr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20 июня 1838 года шестнадцатилетний Некрасов отправился в Петербург, захватив с собой «заветную тетрадь» с собственными стихами.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принимает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решение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поступать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Петербургский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университет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мечту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поддерживала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мать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отец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же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настаивал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поступлении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кадетский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корпус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Но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юноша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послушал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отца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твердо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решил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идти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военную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службу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стать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en-GB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гуманитарием</a:t>
            </a:r>
            <a:r>
              <a:rPr lang="en-GB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Documents and Settings\Эмма\Рабочий стол\некрасов\36fda951c3a330a42308f99d4372838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550855"/>
            <a:ext cx="271464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Мечта не сбылась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400657"/>
          </a:xfrm>
        </p:spPr>
        <p:txBody>
          <a:bodyPr/>
          <a:lstStyle/>
          <a:p>
            <a:r>
              <a:rPr lang="ru-RU" dirty="0" smtClean="0"/>
              <a:t>В университет поступить не удалось. Столица встретила Некрасова неласково. «Я был один-одинешенек в огромном городе, наполненном полумиллионом людей, которым не было до меня решительно никакого дела»-, писал Некрасов в автобиографическом романе «Жизнь и приключения Тихона </a:t>
            </a:r>
            <a:r>
              <a:rPr lang="ru-RU" dirty="0" err="1" smtClean="0"/>
              <a:t>Тростникова</a:t>
            </a:r>
            <a:r>
              <a:rPr lang="ru-RU" dirty="0" smtClean="0"/>
              <a:t>». Некрасов жил на чердаках, в подвалах, т.к. отец оставил его без копейки.</a:t>
            </a:r>
            <a:endParaRPr lang="ru-RU" dirty="0"/>
          </a:p>
        </p:txBody>
      </p:sp>
      <p:pic>
        <p:nvPicPr>
          <p:cNvPr id="4098" name="Picture 2" descr="C:\Documents and Settings\Эмма\Рабочий стол\некрасов\0f66bb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596" y="622292"/>
            <a:ext cx="2650579" cy="252467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44672" y="0"/>
            <a:ext cx="4921128" cy="307777"/>
          </a:xfrm>
        </p:spPr>
        <p:txBody>
          <a:bodyPr/>
          <a:lstStyle/>
          <a:p>
            <a:pPr eaLnBrk="1" hangingPunct="1"/>
            <a:r>
              <a:rPr lang="ru-RU" altLang="ru-RU" sz="2000" dirty="0" smtClean="0"/>
              <a:t>         </a:t>
            </a:r>
            <a:r>
              <a:rPr lang="ru-RU" altLang="ru-RU" sz="1800" dirty="0" smtClean="0"/>
              <a:t>Встреча с В.Г.Белинским.</a:t>
            </a:r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4" y="550855"/>
            <a:ext cx="1428760" cy="801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5" descr="Il8-09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7281" y="693731"/>
            <a:ext cx="1928826" cy="940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6" descr="panaieffbi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28341" y="1802871"/>
            <a:ext cx="1153537" cy="1118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7" descr="litb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97280" y="1693863"/>
            <a:ext cx="1928826" cy="990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8" descr="519_2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25644" y="693731"/>
            <a:ext cx="1155678" cy="976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4" name="Text Box 10"/>
          <p:cNvSpPr txBox="1">
            <a:spLocks noChangeArrowheads="1"/>
          </p:cNvSpPr>
          <p:nvPr/>
        </p:nvSpPr>
        <p:spPr bwMode="auto">
          <a:xfrm>
            <a:off x="448231" y="1336673"/>
            <a:ext cx="1366353" cy="220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0850" tIns="25425" rIns="50850" bIns="25425">
            <a:spAutoFit/>
          </a:bodyPr>
          <a:lstStyle/>
          <a:p>
            <a:r>
              <a:rPr lang="ru-RU" altLang="ru-RU" sz="1100" dirty="0"/>
              <a:t>В.Г.Белинский</a:t>
            </a:r>
          </a:p>
        </p:txBody>
      </p:sp>
      <p:sp>
        <p:nvSpPr>
          <p:cNvPr id="29705" name="Text Box 11"/>
          <p:cNvSpPr txBox="1">
            <a:spLocks noChangeArrowheads="1"/>
          </p:cNvSpPr>
          <p:nvPr/>
        </p:nvSpPr>
        <p:spPr bwMode="auto">
          <a:xfrm>
            <a:off x="2114033" y="2920524"/>
            <a:ext cx="1378594" cy="220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0850" tIns="25425" rIns="50850" bIns="25425">
            <a:spAutoFit/>
          </a:bodyPr>
          <a:lstStyle/>
          <a:p>
            <a:r>
              <a:rPr lang="ru-RU" altLang="ru-RU" sz="1100" dirty="0"/>
              <a:t>И.И.Панаев</a:t>
            </a:r>
          </a:p>
        </p:txBody>
      </p:sp>
      <p:sp>
        <p:nvSpPr>
          <p:cNvPr id="29706" name="Text Box 12"/>
          <p:cNvSpPr txBox="1">
            <a:spLocks noChangeArrowheads="1"/>
          </p:cNvSpPr>
          <p:nvPr/>
        </p:nvSpPr>
        <p:spPr bwMode="auto">
          <a:xfrm>
            <a:off x="3382966" y="2693995"/>
            <a:ext cx="2117286" cy="389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0850" tIns="25425" rIns="50850" bIns="25425">
            <a:spAutoFit/>
          </a:bodyPr>
          <a:lstStyle/>
          <a:p>
            <a:pPr algn="ctr"/>
            <a:r>
              <a:rPr lang="ru-RU" altLang="ru-RU" sz="1100" dirty="0"/>
              <a:t>Редакция журнала</a:t>
            </a:r>
          </a:p>
          <a:p>
            <a:pPr algn="ctr"/>
            <a:r>
              <a:rPr lang="ru-RU" altLang="ru-RU" sz="1100" dirty="0"/>
              <a:t>«Современник»</a:t>
            </a:r>
          </a:p>
        </p:txBody>
      </p:sp>
      <p:pic>
        <p:nvPicPr>
          <p:cNvPr id="29707" name="Picture 13" descr="сканирование000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8256" y="1622425"/>
            <a:ext cx="1505335" cy="1451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Встреча С Белинским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pPr algn="ctr"/>
            <a:r>
              <a:rPr lang="ru-RU" dirty="0" smtClean="0"/>
              <a:t>В 1842 году Некрасов познакомился с В.Г.Белинским. Критик увидел в поэте незаурядное дарование и всячески способствовал развитию его таланта.</a:t>
            </a:r>
          </a:p>
          <a:p>
            <a:pPr algn="ctr"/>
            <a:r>
              <a:rPr lang="ru-RU" dirty="0" smtClean="0"/>
              <a:t>Однажды Некрасов прочитал Белинскому свое стихотворение «В дороге». Прослушав его, Белинский обнял Некрасова и сказал : «Да знаете ли вы, что вы поэт – и поэт истинный?». </a:t>
            </a:r>
            <a:endParaRPr lang="ru-RU" dirty="0"/>
          </a:p>
        </p:txBody>
      </p:sp>
      <p:pic>
        <p:nvPicPr>
          <p:cNvPr id="1026" name="Picture 2" descr="C:\Documents and Settings\Эмма\Рабочий стол\некрасов\Виссарион Белинский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550855"/>
            <a:ext cx="271464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1840-е годы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550855"/>
            <a:ext cx="2508123" cy="2585323"/>
          </a:xfrm>
        </p:spPr>
        <p:txBody>
          <a:bodyPr/>
          <a:lstStyle/>
          <a:p>
            <a:r>
              <a:rPr lang="ru-RU" dirty="0" smtClean="0"/>
              <a:t>С середины 1840-х годов началась активная деятельность Некрасова как издателя. Прекрасный организатор, с помощью друзей поэт вместе с писателем И.И.Панаевым взял в аренду журнал «Современник», основанный А.С.Пушкиным. Ведущими сотрудниками журнала стали В.Г.Белинский, А.И.Герцен, И.С.Тургенев и другие передовые литераторы. В 1847 году вышел обновленный </a:t>
            </a:r>
            <a:r>
              <a:rPr lang="ru-RU" dirty="0" smtClean="0"/>
              <a:t>первый номер </a:t>
            </a:r>
            <a:r>
              <a:rPr lang="ru-RU" dirty="0" smtClean="0"/>
              <a:t>«Современника».</a:t>
            </a:r>
            <a:endParaRPr lang="ru-RU" dirty="0"/>
          </a:p>
        </p:txBody>
      </p:sp>
      <p:pic>
        <p:nvPicPr>
          <p:cNvPr id="2050" name="Picture 2" descr="C:\Documents and Settings\Эмма\Рабочий стол\некрасов\i_47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550855"/>
            <a:ext cx="2643206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1862 год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pPr algn="ctr"/>
            <a:r>
              <a:rPr lang="ru-RU" dirty="0" smtClean="0"/>
              <a:t>В конце 50-х годов в «Современнике» сложилась тяжелая обстановка. Появление Добролюбова и Чернышевского в журнале, их влияние на писателей вызвало недовольство И.С. Тургенева, А.К. Толстого и других.</a:t>
            </a:r>
          </a:p>
          <a:p>
            <a:r>
              <a:rPr lang="ru-RU" dirty="0" smtClean="0"/>
              <a:t>В 1862 году деятельность  «Современника»  была приостановлена.  В мае 1866 года журнал был закрыт.</a:t>
            </a:r>
            <a:endParaRPr lang="ru-RU" dirty="0"/>
          </a:p>
        </p:txBody>
      </p:sp>
      <p:pic>
        <p:nvPicPr>
          <p:cNvPr id="3074" name="Picture 2" descr="C:\Documents and Settings\Эмма\Рабочий стол\некрасов\1200px-PGRS_2_032_Dobrolyubov_-_crop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43206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Авдотья</a:t>
            </a:r>
            <a:r>
              <a:rPr lang="ru-RU" dirty="0" smtClean="0"/>
              <a:t> Панаева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1463" y="550855"/>
            <a:ext cx="2666048" cy="2965449"/>
          </a:xfrm>
        </p:spPr>
        <p:txBody>
          <a:bodyPr/>
          <a:lstStyle/>
          <a:p>
            <a:r>
              <a:rPr lang="ru-RU" dirty="0" smtClean="0"/>
              <a:t>Главной любовью Н.А. Некрасова стала </a:t>
            </a:r>
            <a:r>
              <a:rPr lang="ru-RU" dirty="0" err="1" smtClean="0"/>
              <a:t>Авдотья</a:t>
            </a:r>
            <a:r>
              <a:rPr lang="ru-RU" dirty="0" smtClean="0"/>
              <a:t> Панаева, одна из красивейших женщин той эпохи. Когда они познакомились, </a:t>
            </a:r>
            <a:r>
              <a:rPr lang="ru-RU" dirty="0" err="1" smtClean="0"/>
              <a:t>Авдотья</a:t>
            </a:r>
            <a:r>
              <a:rPr lang="ru-RU" dirty="0" smtClean="0"/>
              <a:t> Яковлевна была замужем за писателем Иваном Панаевым. Некрасов долго добивался непреступной красавицы, и, в конце концов, она ответила ему взаимностью. Влюбленные поселились в квартире Панаевых, причем законный супруг проживал вместе с ними. Тройственный союз просуществовал 16 лет.</a:t>
            </a:r>
          </a:p>
          <a:p>
            <a:endParaRPr lang="ru-RU" dirty="0"/>
          </a:p>
        </p:txBody>
      </p:sp>
      <p:pic>
        <p:nvPicPr>
          <p:cNvPr id="13314" name="Picture 2" descr="C:\Documents and Settings\Эмма\Рабочий стол\некрасов\panaev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500329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07777"/>
          </a:xfrm>
        </p:spPr>
        <p:txBody>
          <a:bodyPr/>
          <a:lstStyle/>
          <a:p>
            <a:pPr algn="ctr"/>
            <a:r>
              <a:rPr lang="ru-RU" sz="2000" dirty="0" smtClean="0"/>
              <a:t>Сегодня на уроке мы узнали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661993"/>
          </a:xfrm>
        </p:spPr>
        <p:txBody>
          <a:bodyPr/>
          <a:lstStyle/>
          <a:p>
            <a:pPr marL="228600" indent="-228600" algn="ctr">
              <a:buAutoNum type="arabicPeriod"/>
            </a:pPr>
            <a:r>
              <a:rPr lang="ru-RU" sz="2400" dirty="0" smtClean="0"/>
              <a:t>Познакомимся с жизнью Николая Алексеевича  Некрасова</a:t>
            </a:r>
          </a:p>
          <a:p>
            <a:pPr marL="228600" indent="-228600" algn="ctr">
              <a:buAutoNum type="arabicPeriod"/>
            </a:pPr>
            <a:r>
              <a:rPr lang="ru-RU" sz="2400" dirty="0" smtClean="0"/>
              <a:t>Поговорим о его творчестве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Фото из архива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pPr algn="ctr"/>
            <a:r>
              <a:rPr lang="ru-RU" dirty="0" smtClean="0"/>
              <a:t>Достоверно известно, что в красавицу был влюблен и Фёдор Достоевский</a:t>
            </a:r>
            <a:r>
              <a:rPr lang="ru-RU" b="1" dirty="0" smtClean="0"/>
              <a:t> </a:t>
            </a:r>
            <a:r>
              <a:rPr lang="ru-RU" dirty="0" smtClean="0"/>
              <a:t>, однако взаимности добиться ему не удалось. </a:t>
            </a:r>
            <a:r>
              <a:rPr lang="ru-RU" dirty="0" smtClean="0"/>
              <a:t>Также  </a:t>
            </a:r>
            <a:r>
              <a:rPr lang="ru-RU" dirty="0" smtClean="0"/>
              <a:t>известно, что в своем предсмертном завещании Некрасов назвал Панаеву «любовью всей своей жизни».</a:t>
            </a:r>
          </a:p>
          <a:p>
            <a:pPr algn="ctr"/>
            <a:r>
              <a:rPr lang="ru-RU" dirty="0" smtClean="0"/>
              <a:t>На данном фото Некрасов, Панаева и ее супруг принимают гостей.</a:t>
            </a:r>
            <a:endParaRPr lang="ru-RU" dirty="0"/>
          </a:p>
        </p:txBody>
      </p:sp>
      <p:pic>
        <p:nvPicPr>
          <p:cNvPr id="1028" name="Picture 4" descr="C:\Documents and Settings\Эмма\Рабочий стол\некрасов\5eb35b68116d7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28919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1861 год поэма «Коробейники»</a:t>
            </a:r>
            <a:endParaRPr lang="ru-RU" dirty="0"/>
          </a:p>
        </p:txBody>
      </p:sp>
      <p:pic>
        <p:nvPicPr>
          <p:cNvPr id="4098" name="Picture 2" descr="C:\Documents and Settings\Эмма\Рабочий стол\некрасов\57s2-345-1076-1-V421907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622293"/>
            <a:ext cx="2571768" cy="2428892"/>
          </a:xfrm>
          <a:prstGeom prst="rect">
            <a:avLst/>
          </a:prstGeom>
          <a:noFill/>
        </p:spPr>
      </p:pic>
      <p:pic>
        <p:nvPicPr>
          <p:cNvPr id="4099" name="Picture 3" descr="C:\Documents and Settings\Эмма\Рабочий стол\некрасов\Korobejniki-proizvedenie-Nikolaya-Nekrasova.-1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11462" y="622293"/>
            <a:ext cx="2786082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477328"/>
          </a:xfrm>
        </p:spPr>
        <p:txBody>
          <a:bodyPr/>
          <a:lstStyle/>
          <a:p>
            <a:pPr algn="ctr"/>
            <a:r>
              <a:rPr lang="ru-RU" dirty="0" err="1" smtClean="0"/>
              <a:t>Коробе́йник</a:t>
            </a:r>
            <a:r>
              <a:rPr lang="ru-RU" dirty="0" smtClean="0"/>
              <a:t> — в западных губерниях Российской империи название мелкого торговца-разносчика из-за его короба (котомки из коры), в котором он носил мелкий товар.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7" name="Picture 3" descr="C:\Documents and Settings\Эмма\Рабочий стол\некрасов\скачанные файлы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714644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1864 г «Железная дорога»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738664"/>
          </a:xfrm>
        </p:spPr>
        <p:txBody>
          <a:bodyPr/>
          <a:lstStyle/>
          <a:p>
            <a:r>
              <a:rPr lang="ru-RU" dirty="0" smtClean="0"/>
              <a:t>В основе произведения лежат факты, связанные </a:t>
            </a:r>
            <a:r>
              <a:rPr lang="ru-RU" dirty="0" smtClean="0"/>
              <a:t>строительством Николаевской  </a:t>
            </a:r>
            <a:r>
              <a:rPr lang="ru-RU" dirty="0" smtClean="0"/>
              <a:t>железной дороги между Москвой и Петербургом.</a:t>
            </a:r>
            <a:endParaRPr lang="ru-RU" dirty="0"/>
          </a:p>
        </p:txBody>
      </p:sp>
      <p:pic>
        <p:nvPicPr>
          <p:cNvPr id="6146" name="Picture 2" descr="C:\Documents and Settings\Эмма\Рабочий стол\некрасов\27924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50855"/>
            <a:ext cx="2786082" cy="2571768"/>
          </a:xfrm>
          <a:prstGeom prst="rect">
            <a:avLst/>
          </a:prstGeom>
          <a:noFill/>
        </p:spPr>
      </p:pic>
      <p:pic>
        <p:nvPicPr>
          <p:cNvPr id="6147" name="Picture 3" descr="C:\Documents and Settings\Эмма\Рабочий стол\некрасов\depositphotos_13297813-stock-photo-setting-rail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9387" y="1550418"/>
            <a:ext cx="2649817" cy="15951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1868-1877 годы</a:t>
            </a:r>
            <a:endParaRPr lang="ru-RU" dirty="0"/>
          </a:p>
        </p:txBody>
      </p:sp>
      <p:pic>
        <p:nvPicPr>
          <p:cNvPr id="5122" name="Picture 2" descr="C:\Documents and Settings\Эмма\Рабочий стол\некрасов\2791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50855"/>
            <a:ext cx="2714644" cy="2571768"/>
          </a:xfrm>
          <a:prstGeom prst="rect">
            <a:avLst/>
          </a:prstGeom>
          <a:noFill/>
        </p:spPr>
      </p:pic>
      <p:pic>
        <p:nvPicPr>
          <p:cNvPr id="5124" name="Picture 4" descr="C:\Documents and Settings\Эмма\Рабочий стол\некрасов\11e17ee5-1ae7-3b34-ac5f-209a202185f4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1462" y="550855"/>
            <a:ext cx="2857520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1200" dirty="0" smtClean="0"/>
              <a:t>1863 год –начало работы над поэмой «Кому на Руси жить хорошо?»</a:t>
            </a:r>
            <a:endParaRPr lang="ru-RU" sz="1200" dirty="0"/>
          </a:p>
        </p:txBody>
      </p:sp>
      <p:pic>
        <p:nvPicPr>
          <p:cNvPr id="7170" name="Picture 2" descr="C:\Documents and Settings\Эмма\Рабочий стол\некрасов\221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597" y="537818"/>
            <a:ext cx="2632924" cy="2571767"/>
          </a:xfrm>
          <a:prstGeom prst="rect">
            <a:avLst/>
          </a:prstGeom>
          <a:noFill/>
        </p:spPr>
      </p:pic>
      <p:pic>
        <p:nvPicPr>
          <p:cNvPr id="7171" name="Picture 3" descr="C:\Documents and Settings\Эмма\Рабочий стол\некрасов\скачанные файлы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11462" y="550855"/>
            <a:ext cx="2786081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1877 год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292662"/>
          </a:xfrm>
        </p:spPr>
        <p:txBody>
          <a:bodyPr/>
          <a:lstStyle/>
          <a:p>
            <a:r>
              <a:rPr lang="ru-RU" dirty="0" smtClean="0"/>
              <a:t>В 1877 году болезнь Некрасова обострилась. Он уехал в Крым.</a:t>
            </a:r>
          </a:p>
          <a:p>
            <a:endParaRPr lang="ru-RU" dirty="0" smtClean="0"/>
          </a:p>
          <a:p>
            <a:pPr algn="ctr"/>
            <a:r>
              <a:rPr lang="ru-RU" dirty="0" smtClean="0"/>
              <a:t>«Сейте разумное , доброе, вечное.</a:t>
            </a:r>
          </a:p>
          <a:p>
            <a:pPr algn="ctr"/>
            <a:r>
              <a:rPr lang="ru-RU" dirty="0" smtClean="0"/>
              <a:t>Сейте! </a:t>
            </a:r>
          </a:p>
          <a:p>
            <a:pPr algn="ctr"/>
            <a:r>
              <a:rPr lang="ru-RU" dirty="0" smtClean="0"/>
              <a:t>Спасибо вам скажет сердечное</a:t>
            </a:r>
          </a:p>
          <a:p>
            <a:pPr algn="ctr"/>
            <a:r>
              <a:rPr lang="ru-RU" dirty="0" smtClean="0"/>
              <a:t>Русский народ…»</a:t>
            </a:r>
            <a:endParaRPr lang="ru-RU" dirty="0"/>
          </a:p>
        </p:txBody>
      </p:sp>
      <p:pic>
        <p:nvPicPr>
          <p:cNvPr id="8194" name="Picture 2" descr="C:\Documents and Settings\Эмма\Рабочий стол\некрасов\27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550855"/>
            <a:ext cx="2643205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На закате жизни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5" y="746315"/>
            <a:ext cx="2737486" cy="2031325"/>
          </a:xfrm>
        </p:spPr>
        <p:txBody>
          <a:bodyPr/>
          <a:lstStyle/>
          <a:p>
            <a:r>
              <a:rPr lang="ru-RU" dirty="0" smtClean="0"/>
              <a:t>В предсмертные дни Некрасова часто посещали тоскливые мысли. Ему казалось, что жизнь прожита зря. Смертельно больной Некрасов продолжал работать. Он написал свои предсмертные стихи «Последние песни», которые вышли отдельным сборником в 1877 году.</a:t>
            </a:r>
          </a:p>
          <a:p>
            <a:endParaRPr lang="ru-RU" dirty="0" smtClean="0"/>
          </a:p>
          <a:p>
            <a:r>
              <a:rPr lang="ru-RU" dirty="0" smtClean="0"/>
              <a:t>«Я настолько же чуждым народу</a:t>
            </a:r>
          </a:p>
          <a:p>
            <a:r>
              <a:rPr lang="ru-RU" dirty="0" smtClean="0"/>
              <a:t>Умираю, как жить </a:t>
            </a:r>
            <a:r>
              <a:rPr lang="ru-RU" dirty="0" smtClean="0"/>
              <a:t>начинал».</a:t>
            </a:r>
            <a:endParaRPr lang="ru-RU" dirty="0"/>
          </a:p>
        </p:txBody>
      </p:sp>
      <p:pic>
        <p:nvPicPr>
          <p:cNvPr id="9218" name="Picture 2" descr="C:\Documents and Settings\Эмма\Рабочий стол\некрасов\300px-Kramskoi_Nekrasov_in_b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428891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27 декабря 1877 год</a:t>
            </a:r>
            <a:endParaRPr lang="ru-RU" dirty="0"/>
          </a:p>
        </p:txBody>
      </p:sp>
      <p:pic>
        <p:nvPicPr>
          <p:cNvPr id="10242" name="Picture 2" descr="C:\Documents and Settings\Эмма\Рабочий стол\некрасов\unnam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500330" cy="2571768"/>
          </a:xfrm>
          <a:prstGeom prst="rect">
            <a:avLst/>
          </a:prstGeom>
          <a:noFill/>
        </p:spPr>
      </p:pic>
      <p:pic>
        <p:nvPicPr>
          <p:cNvPr id="10243" name="Picture 3" descr="C:\Documents and Settings\Эмма\Рабочий стол\некрасов\Nekr_3-355x533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597148" y="550855"/>
            <a:ext cx="3071833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Интересные факты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r>
              <a:rPr lang="ru-RU" dirty="0" smtClean="0"/>
              <a:t>1. Некрасов был суеверным человеком. Он никогда не давал никому денег в долг перед игрой в карты, так как считал, что это принесет неудачу.</a:t>
            </a:r>
          </a:p>
          <a:p>
            <a:endParaRPr lang="ru-RU" dirty="0" smtClean="0"/>
          </a:p>
          <a:p>
            <a:r>
              <a:rPr lang="ru-RU" dirty="0" smtClean="0"/>
              <a:t>2. Некрасов очень любил детей. Он всегда с радостью наблюдал, как играют крестьянские ребятишки. Мог за ними наблюдать часами. Его очень забавляли их игры и разговоры.</a:t>
            </a:r>
            <a:endParaRPr lang="ru-RU" dirty="0"/>
          </a:p>
        </p:txBody>
      </p:sp>
      <p:pic>
        <p:nvPicPr>
          <p:cNvPr id="12290" name="Picture 2" descr="C:\Documents and Settings\Эмма\Рабочий стол\некрасов\9344-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43206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Николай Алексеевич Некрасов</a:t>
            </a:r>
            <a:endParaRPr lang="ru-RU" dirty="0"/>
          </a:p>
        </p:txBody>
      </p:sp>
      <p:pic>
        <p:nvPicPr>
          <p:cNvPr id="4" name="Рисунок 3" descr="3b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596" y="693731"/>
            <a:ext cx="2593428" cy="2265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4b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1463" y="554742"/>
            <a:ext cx="2766946" cy="2534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Интересные факты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r>
              <a:rPr lang="ru-RU" dirty="0" smtClean="0"/>
              <a:t> 3.В городе Чудово, помимо музея, есть памятник Некрасову с собакой и ружьем. </a:t>
            </a:r>
          </a:p>
          <a:p>
            <a:r>
              <a:rPr lang="ru-RU" dirty="0" smtClean="0"/>
              <a:t>4. У Некрасова много стихотворений, где он упоминает клички любимых собак.</a:t>
            </a:r>
          </a:p>
          <a:p>
            <a:r>
              <a:rPr lang="ru-RU" dirty="0" smtClean="0"/>
              <a:t> 5. Как-то вернувшись с охоты, поэт передал ружье жене, она нечаянно нажала на курок и выстрелила в любимую собаку мужа. Он очень опечалился, но на жену злобы не затаил.</a:t>
            </a:r>
            <a:endParaRPr lang="ru-RU" dirty="0"/>
          </a:p>
        </p:txBody>
      </p:sp>
      <p:pic>
        <p:nvPicPr>
          <p:cNvPr id="11266" name="Picture 2" descr="C:\Documents and Settings\Эмма\Рабочий стол\некрасов\cb99fc2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550855"/>
            <a:ext cx="2628919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400657"/>
          </a:xfrm>
        </p:spPr>
        <p:txBody>
          <a:bodyPr/>
          <a:lstStyle/>
          <a:p>
            <a:r>
              <a:rPr lang="ru-RU" dirty="0" smtClean="0"/>
              <a:t>1. В каком издании , помимо «Современника»работал Некрасов?</a:t>
            </a:r>
          </a:p>
          <a:p>
            <a:r>
              <a:rPr lang="ru-RU" dirty="0" smtClean="0"/>
              <a:t>А) «Арзамас»</a:t>
            </a:r>
          </a:p>
          <a:p>
            <a:r>
              <a:rPr lang="ru-RU" dirty="0" smtClean="0"/>
              <a:t>В) «Наука и жизнь»</a:t>
            </a:r>
          </a:p>
          <a:p>
            <a:r>
              <a:rPr lang="ru-RU" dirty="0" smtClean="0"/>
              <a:t>С) «Отечественные записки»</a:t>
            </a:r>
          </a:p>
          <a:p>
            <a:r>
              <a:rPr lang="en-US" dirty="0" smtClean="0"/>
              <a:t>D) </a:t>
            </a:r>
            <a:r>
              <a:rPr lang="ru-RU" dirty="0" smtClean="0"/>
              <a:t>«Москвитянин»</a:t>
            </a:r>
          </a:p>
          <a:p>
            <a:endParaRPr lang="ru-RU" dirty="0" smtClean="0"/>
          </a:p>
          <a:p>
            <a:r>
              <a:rPr lang="ru-RU" dirty="0" smtClean="0"/>
              <a:t>Ответ: С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802" y="746630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400657"/>
          </a:xfrm>
        </p:spPr>
        <p:txBody>
          <a:bodyPr/>
          <a:lstStyle/>
          <a:p>
            <a:r>
              <a:rPr lang="ru-RU" dirty="0" smtClean="0"/>
              <a:t>2. Какая  поэма Некрасова считается самой лучшей в его творчестве? </a:t>
            </a:r>
          </a:p>
          <a:p>
            <a:r>
              <a:rPr lang="ru-RU" dirty="0" smtClean="0"/>
              <a:t>А) «Мороз-Красный нос»</a:t>
            </a:r>
          </a:p>
          <a:p>
            <a:r>
              <a:rPr lang="ru-RU" dirty="0" smtClean="0"/>
              <a:t>В) «Дедушка»</a:t>
            </a:r>
          </a:p>
          <a:p>
            <a:r>
              <a:rPr lang="ru-RU" dirty="0" smtClean="0"/>
              <a:t>С) «Русские женщины»</a:t>
            </a:r>
          </a:p>
          <a:p>
            <a:r>
              <a:rPr lang="en-US" dirty="0" smtClean="0"/>
              <a:t>D) </a:t>
            </a:r>
            <a:r>
              <a:rPr lang="ru-RU" dirty="0" smtClean="0"/>
              <a:t>«Кому на Руси жить хорошо»</a:t>
            </a:r>
          </a:p>
          <a:p>
            <a:endParaRPr lang="ru-RU" dirty="0" smtClean="0"/>
          </a:p>
          <a:p>
            <a:r>
              <a:rPr lang="ru-RU" dirty="0" smtClean="0"/>
              <a:t>Ответ: </a:t>
            </a:r>
            <a:r>
              <a:rPr lang="en-US" dirty="0" smtClean="0"/>
              <a:t>D</a:t>
            </a:r>
            <a:endParaRPr lang="ru-RU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802" y="746630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400657"/>
          </a:xfrm>
        </p:spPr>
        <p:txBody>
          <a:bodyPr/>
          <a:lstStyle/>
          <a:p>
            <a:r>
              <a:rPr lang="en-US" dirty="0" smtClean="0"/>
              <a:t>3</a:t>
            </a:r>
            <a:r>
              <a:rPr lang="ru-RU" dirty="0" smtClean="0"/>
              <a:t>. Какая  из тем преобладает в творчестве Некрасова? </a:t>
            </a:r>
          </a:p>
          <a:p>
            <a:r>
              <a:rPr lang="ru-RU" dirty="0" smtClean="0"/>
              <a:t>А) Доля простого крестьянского народа</a:t>
            </a:r>
          </a:p>
          <a:p>
            <a:r>
              <a:rPr lang="ru-RU" dirty="0" smtClean="0"/>
              <a:t>В) Тема любви</a:t>
            </a:r>
          </a:p>
          <a:p>
            <a:r>
              <a:rPr lang="ru-RU" dirty="0" smtClean="0"/>
              <a:t>С) Судьба «маленького человека»</a:t>
            </a:r>
          </a:p>
          <a:p>
            <a:r>
              <a:rPr lang="en-US" dirty="0" smtClean="0"/>
              <a:t>D) </a:t>
            </a:r>
            <a:r>
              <a:rPr lang="ru-RU" dirty="0" smtClean="0"/>
              <a:t>Военная тематика</a:t>
            </a:r>
          </a:p>
          <a:p>
            <a:endParaRPr lang="ru-RU" dirty="0" smtClean="0"/>
          </a:p>
          <a:p>
            <a:r>
              <a:rPr lang="ru-RU" dirty="0" smtClean="0"/>
              <a:t>Ответ</a:t>
            </a:r>
            <a:r>
              <a:rPr lang="ru-RU" smtClean="0"/>
              <a:t>: А</a:t>
            </a:r>
            <a:endParaRPr lang="ru-RU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802" y="746630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84666"/>
          </a:xfrm>
        </p:spPr>
        <p:txBody>
          <a:bodyPr/>
          <a:lstStyle/>
          <a:p>
            <a:pPr marL="228600" indent="-228600" algn="ctr"/>
            <a:r>
              <a:rPr lang="ru-RU" b="1" dirty="0" smtClean="0">
                <a:solidFill>
                  <a:srgbClr val="0070C0"/>
                </a:solidFill>
              </a:rPr>
              <a:t>1. Составить 10 тестов по биографии Н.А.Некрасова</a:t>
            </a:r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644" y="1408111"/>
            <a:ext cx="1676399" cy="151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Детство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792798"/>
          </a:xfrm>
        </p:spPr>
        <p:txBody>
          <a:bodyPr/>
          <a:lstStyle/>
          <a:p>
            <a:pPr algn="ctr">
              <a:lnSpc>
                <a:spcPct val="95000"/>
              </a:lnSpc>
              <a:tabLst>
                <a:tab pos="0" algn="l"/>
                <a:tab pos="128008" algn="l"/>
                <a:tab pos="377842" algn="l"/>
                <a:tab pos="627677" algn="l"/>
                <a:tab pos="877512" algn="l"/>
                <a:tab pos="1127347" algn="l"/>
                <a:tab pos="1377182" algn="l"/>
                <a:tab pos="1627017" algn="l"/>
                <a:tab pos="1876851" algn="l"/>
                <a:tab pos="2126687" algn="l"/>
                <a:tab pos="2376521" algn="l"/>
                <a:tab pos="2626356" algn="l"/>
                <a:tab pos="2876191" algn="l"/>
                <a:tab pos="3126026" algn="l"/>
                <a:tab pos="3375861" algn="l"/>
                <a:tab pos="3625696" algn="l"/>
                <a:tab pos="3875530" algn="l"/>
                <a:tab pos="4125366" algn="l"/>
                <a:tab pos="4375200" algn="l"/>
                <a:tab pos="4625035" algn="l"/>
                <a:tab pos="4874870" algn="l"/>
                <a:tab pos="4995815" algn="l"/>
                <a:tab pos="5245650" algn="l"/>
                <a:tab pos="5495485" algn="l"/>
                <a:tab pos="5745319" algn="l"/>
                <a:tab pos="5995154" algn="l"/>
              </a:tabLst>
            </a:pP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Николай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Алексеевич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Некрасов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родился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28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ноября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1821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г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на Украине в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Немирове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Подольской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губернии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.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Он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был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третьим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ребенком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в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семье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.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Мать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" pitchFamily="49" charset="0"/>
              </a:rPr>
              <a:t>—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Елена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Андреевна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малороссийская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дворянка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.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Отец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" pitchFamily="49" charset="0"/>
              </a:rPr>
              <a:t>—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Алексей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Сергеевич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Некрасов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небогатый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помещик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армейский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офицер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.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Через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три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года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после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рождения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сына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он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выйдя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в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отставку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майором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навсегда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переселился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в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свое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родово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поместье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в </a:t>
            </a:r>
            <a:r>
              <a:rPr lang="ru-RU" altLang="ru-RU" sz="1400" dirty="0" smtClean="0">
                <a:solidFill>
                  <a:srgbClr val="000000"/>
                </a:solidFill>
                <a:cs typeface="Courier New CYR" charset="0"/>
              </a:rPr>
              <a:t>Я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рославском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имении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Грешневе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которое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находилось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недалеко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от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Волги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.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Отец имел всего 50 душ крестьян.</a:t>
            </a:r>
            <a:endParaRPr lang="en-GB" altLang="ru-RU" dirty="0" smtClean="0">
              <a:solidFill>
                <a:srgbClr val="000000"/>
              </a:solidFill>
              <a:latin typeface="Times New Roman" pitchFamily="18" charset="0"/>
              <a:cs typeface="Courier New CYR" charset="0"/>
            </a:endParaRPr>
          </a:p>
          <a:p>
            <a:pPr algn="ctr">
              <a:lnSpc>
                <a:spcPct val="95000"/>
              </a:lnSpc>
              <a:tabLst>
                <a:tab pos="0" algn="l"/>
                <a:tab pos="128008" algn="l"/>
                <a:tab pos="377842" algn="l"/>
                <a:tab pos="627677" algn="l"/>
                <a:tab pos="877512" algn="l"/>
                <a:tab pos="1127347" algn="l"/>
                <a:tab pos="1377182" algn="l"/>
                <a:tab pos="1627017" algn="l"/>
                <a:tab pos="1876851" algn="l"/>
                <a:tab pos="2126687" algn="l"/>
                <a:tab pos="2376521" algn="l"/>
                <a:tab pos="2626356" algn="l"/>
                <a:tab pos="2876191" algn="l"/>
                <a:tab pos="3126026" algn="l"/>
                <a:tab pos="3375861" algn="l"/>
                <a:tab pos="3625696" algn="l"/>
                <a:tab pos="3875530" algn="l"/>
                <a:tab pos="4125366" algn="l"/>
                <a:tab pos="4375200" algn="l"/>
                <a:tab pos="4625035" algn="l"/>
                <a:tab pos="4874870" algn="l"/>
                <a:tab pos="4995815" algn="l"/>
                <a:tab pos="5245650" algn="l"/>
                <a:tab pos="5495485" algn="l"/>
                <a:tab pos="5745319" algn="l"/>
                <a:tab pos="5995154" algn="l"/>
              </a:tabLst>
            </a:pP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	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Грешнево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находилось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равнине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среди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бесконечных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лугов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и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полей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.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Здесь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в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деревне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поэт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провел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свое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детство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841" y="550855"/>
            <a:ext cx="5504959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Родители поэта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Эмма\Рабочий стол\некрасов\img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5500726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Домик в </a:t>
            </a:r>
            <a:r>
              <a:rPr lang="ru-RU" dirty="0" err="1" smtClean="0"/>
              <a:t>Грешневе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4" descr="IMG_193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5429288" cy="2465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Грешнево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553998"/>
          </a:xfrm>
        </p:spPr>
        <p:txBody>
          <a:bodyPr/>
          <a:lstStyle/>
          <a:p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«</a:t>
            </a: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Я </a:t>
            </a:r>
            <a:r>
              <a:rPr lang="en-GB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посещал</a:t>
            </a: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Париж</a:t>
            </a: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Неаполь</a:t>
            </a: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Ниццу</a:t>
            </a: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</a:t>
            </a:r>
            <a:br>
              <a:rPr lang="en-GB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</a:br>
            <a:r>
              <a:rPr lang="en-GB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Но</a:t>
            </a: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я </a:t>
            </a:r>
            <a:r>
              <a:rPr lang="en-GB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нигде</a:t>
            </a: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так</a:t>
            </a: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сладко</a:t>
            </a: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</a:t>
            </a: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дышал</a:t>
            </a: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</a:t>
            </a:r>
            <a:br>
              <a:rPr lang="en-GB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</a:br>
            <a:r>
              <a:rPr lang="en-GB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Как</a:t>
            </a: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в </a:t>
            </a:r>
            <a:r>
              <a:rPr lang="en-GB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Грешневе</a:t>
            </a: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  <a:cs typeface="Courier New" pitchFamily="49" charset="0"/>
              </a:rPr>
              <a:t>…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Courier New" pitchFamily="49" charset="0"/>
              </a:rPr>
              <a:t>»</a:t>
            </a:r>
            <a:endParaRPr lang="ru-RU" dirty="0"/>
          </a:p>
        </p:txBody>
      </p:sp>
      <p:pic>
        <p:nvPicPr>
          <p:cNvPr id="5" name="Рисунок 2" descr="300photo1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71464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570" y="0"/>
            <a:ext cx="5164295" cy="315471"/>
          </a:xfrm>
        </p:spPr>
        <p:txBody>
          <a:bodyPr/>
          <a:lstStyle/>
          <a:p>
            <a:r>
              <a:rPr lang="ru-RU" dirty="0" smtClean="0"/>
              <a:t>Уголок старого парка в Немирове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5500726" cy="2440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Дружба с крестьянскими детьми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693732"/>
            <a:ext cx="4935243" cy="1846659"/>
          </a:xfrm>
        </p:spPr>
        <p:txBody>
          <a:bodyPr/>
          <a:lstStyle/>
          <a:p>
            <a:pPr algn="ctr"/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</a:t>
            </a:r>
            <a:r>
              <a:rPr lang="ru-RU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ри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у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садьбе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был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старый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запущенный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сад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обнесенный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глухим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забором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.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Мальчик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проделал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в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заборе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лазейку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и в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те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часы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когда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отца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было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дома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зазывал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к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себе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крестьянских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детей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.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Дети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врывались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в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сад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и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набрасывались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на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яблоки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груши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смородину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вишню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.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стоило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няньке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крикнуть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: "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Барин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барин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идет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!" 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" pitchFamily="49" charset="0"/>
              </a:rPr>
              <a:t>—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как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они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мгновенно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исчезали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. </a:t>
            </a:r>
            <a:b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</a:b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/>
            </a:r>
            <a:b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</a:b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	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Конечно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барскому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сыну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разрешали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дружить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с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детьми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крепостных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крестьян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.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Но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улучшив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удобную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минуту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мальчик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убегал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через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ту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же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лазейку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к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своим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деревенским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друзьям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уходил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с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ними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в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лес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,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купался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в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речке</a:t>
            </a:r>
            <a:r>
              <a:rPr lang="en-GB" altLang="ru-RU" dirty="0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 </a:t>
            </a:r>
            <a:r>
              <a:rPr lang="en-GB" altLang="ru-RU" dirty="0" err="1" smtClean="0">
                <a:solidFill>
                  <a:srgbClr val="000000"/>
                </a:solidFill>
                <a:latin typeface="Times New Roman" pitchFamily="18" charset="0"/>
                <a:cs typeface="Courier New CYR" charset="0"/>
              </a:rPr>
              <a:t>Самарке</a:t>
            </a:r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7220</TotalTime>
  <Words>1146</Words>
  <Application>Microsoft Office PowerPoint</Application>
  <PresentationFormat>Произвольный</PresentationFormat>
  <Paragraphs>108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Arial</vt:lpstr>
      <vt:lpstr>Arial Black</vt:lpstr>
      <vt:lpstr>Bookman Old Style</vt:lpstr>
      <vt:lpstr>Calibri</vt:lpstr>
      <vt:lpstr>Courier New</vt:lpstr>
      <vt:lpstr>Courier New CYR</vt:lpstr>
      <vt:lpstr>Times New Roman</vt:lpstr>
      <vt:lpstr>Office Theme</vt:lpstr>
      <vt:lpstr>Литература </vt:lpstr>
      <vt:lpstr>Сегодня на уроке мы узнали</vt:lpstr>
      <vt:lpstr>Николай Алексеевич Некрасов</vt:lpstr>
      <vt:lpstr>Детство</vt:lpstr>
      <vt:lpstr>Родители поэта</vt:lpstr>
      <vt:lpstr>Домик в Грешневе</vt:lpstr>
      <vt:lpstr>Грешнево</vt:lpstr>
      <vt:lpstr>Уголок старого парка в Немирове</vt:lpstr>
      <vt:lpstr>Дружба с крестьянскими детьми</vt:lpstr>
      <vt:lpstr>Речка Самарка</vt:lpstr>
      <vt:lpstr>Взаимоотношения в семье</vt:lpstr>
      <vt:lpstr>Ярославская гимназия</vt:lpstr>
      <vt:lpstr>Петербург</vt:lpstr>
      <vt:lpstr>Мечта не сбылась</vt:lpstr>
      <vt:lpstr>         Встреча с В.Г.Белинским.</vt:lpstr>
      <vt:lpstr>Встреча С Белинским</vt:lpstr>
      <vt:lpstr>1840-е годы</vt:lpstr>
      <vt:lpstr>1862 год</vt:lpstr>
      <vt:lpstr>Авдотья Панаева</vt:lpstr>
      <vt:lpstr>Фото из архива</vt:lpstr>
      <vt:lpstr>1861 год поэма «Коробейники»</vt:lpstr>
      <vt:lpstr>Словарная работа</vt:lpstr>
      <vt:lpstr>1864 г «Железная дорога»</vt:lpstr>
      <vt:lpstr>1868-1877 годы</vt:lpstr>
      <vt:lpstr>1863 год –начало работы над поэмой «Кому на Руси жить хорошо?»</vt:lpstr>
      <vt:lpstr>1877 год</vt:lpstr>
      <vt:lpstr>На закате жизни</vt:lpstr>
      <vt:lpstr>27 декабря 1877 год</vt:lpstr>
      <vt:lpstr>Интересные факты</vt:lpstr>
      <vt:lpstr>Интересные факты</vt:lpstr>
      <vt:lpstr>Готовимся к поступлению  в вуз</vt:lpstr>
      <vt:lpstr>Готовимся к поступлению  в вуз</vt:lpstr>
      <vt:lpstr>Готовимся к поступлению  в вуз</vt:lpstr>
      <vt:lpstr>Задание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User</cp:lastModifiedBy>
  <cp:revision>663</cp:revision>
  <dcterms:created xsi:type="dcterms:W3CDTF">2020-04-13T08:06:06Z</dcterms:created>
  <dcterms:modified xsi:type="dcterms:W3CDTF">2021-03-01T04:22:21Z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