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304" r:id="rId2"/>
    <p:sldId id="303" r:id="rId3"/>
    <p:sldId id="457" r:id="rId4"/>
    <p:sldId id="494" r:id="rId5"/>
    <p:sldId id="504" r:id="rId6"/>
    <p:sldId id="497" r:id="rId7"/>
    <p:sldId id="495" r:id="rId8"/>
    <p:sldId id="505" r:id="rId9"/>
    <p:sldId id="506" r:id="rId10"/>
    <p:sldId id="507" r:id="rId11"/>
    <p:sldId id="508" r:id="rId12"/>
    <p:sldId id="496" r:id="rId13"/>
    <p:sldId id="458" r:id="rId14"/>
    <p:sldId id="460" r:id="rId15"/>
    <p:sldId id="461" r:id="rId16"/>
    <p:sldId id="463" r:id="rId17"/>
    <p:sldId id="493" r:id="rId18"/>
    <p:sldId id="455" r:id="rId19"/>
    <p:sldId id="498" r:id="rId20"/>
    <p:sldId id="477" r:id="rId21"/>
    <p:sldId id="478" r:id="rId22"/>
    <p:sldId id="385" r:id="rId23"/>
    <p:sldId id="474" r:id="rId24"/>
    <p:sldId id="480" r:id="rId25"/>
    <p:sldId id="475" r:id="rId26"/>
    <p:sldId id="511" r:id="rId27"/>
    <p:sldId id="499" r:id="rId28"/>
    <p:sldId id="464" r:id="rId29"/>
    <p:sldId id="512" r:id="rId30"/>
    <p:sldId id="500" r:id="rId31"/>
    <p:sldId id="509" r:id="rId32"/>
    <p:sldId id="462" r:id="rId33"/>
    <p:sldId id="513" r:id="rId34"/>
    <p:sldId id="514" r:id="rId35"/>
    <p:sldId id="515" r:id="rId36"/>
    <p:sldId id="467" r:id="rId37"/>
    <p:sldId id="470" r:id="rId38"/>
    <p:sldId id="476" r:id="rId39"/>
    <p:sldId id="481" r:id="rId40"/>
    <p:sldId id="484" r:id="rId41"/>
    <p:sldId id="516" r:id="rId42"/>
    <p:sldId id="485" r:id="rId43"/>
    <p:sldId id="486" r:id="rId44"/>
    <p:sldId id="465" r:id="rId45"/>
    <p:sldId id="473" r:id="rId46"/>
    <p:sldId id="482" r:id="rId47"/>
    <p:sldId id="450" r:id="rId48"/>
    <p:sldId id="468" r:id="rId49"/>
    <p:sldId id="456" r:id="rId50"/>
    <p:sldId id="479" r:id="rId51"/>
    <p:sldId id="492" r:id="rId52"/>
    <p:sldId id="490" r:id="rId53"/>
    <p:sldId id="502" r:id="rId54"/>
    <p:sldId id="503" r:id="rId55"/>
    <p:sldId id="501" r:id="rId56"/>
    <p:sldId id="517" r:id="rId57"/>
    <p:sldId id="471" r:id="rId58"/>
    <p:sldId id="466" r:id="rId59"/>
    <p:sldId id="432" r:id="rId6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8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4146-0DE9-4986-81AD-88E5DA05FE5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9188B-7358-4C8C-86D6-01195D935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8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13443"/>
            <a:ext cx="5765799" cy="10363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2700" y="70293"/>
            <a:ext cx="3157830" cy="853111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>
              <a:spcBef>
                <a:spcPts val="114"/>
              </a:spcBef>
            </a:pPr>
            <a:r>
              <a:rPr sz="3398" spc="-5" dirty="0" err="1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 err="1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912" y="1262926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97360" y="249697"/>
            <a:ext cx="507339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6" name="Picture 6" descr="A.S.Pushk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1" t="333" r="37593"/>
          <a:stretch/>
        </p:blipFill>
        <p:spPr bwMode="auto">
          <a:xfrm>
            <a:off x="196531" y="229372"/>
            <a:ext cx="637253" cy="5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68682" y="2126481"/>
            <a:ext cx="2847618" cy="960648"/>
          </a:xfrm>
        </p:spPr>
        <p:txBody>
          <a:bodyPr/>
          <a:lstStyle/>
          <a:p>
            <a:pPr algn="ctr"/>
            <a:r>
              <a:rPr lang="ru-RU" sz="208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«После бала»</a:t>
            </a:r>
          </a:p>
          <a:p>
            <a:pPr algn="ctr"/>
            <a:r>
              <a:rPr lang="ru-RU" sz="208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8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8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167923" y="2178887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pic>
        <p:nvPicPr>
          <p:cNvPr id="15" name="Picture 4" descr="Русский писатель Лев Толстой | Лев толстой, Портрет, Русская литерату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9084" y="1032558"/>
            <a:ext cx="1081164" cy="13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4240" y="1292539"/>
            <a:ext cx="28829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 Николаевич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Толстой</a:t>
            </a:r>
          </a:p>
        </p:txBody>
      </p:sp>
      <p:pic>
        <p:nvPicPr>
          <p:cNvPr id="1026" name="Picture 2" descr="Книга: &quot;После бала&quot; - Лев Толстой. Купить книгу, читать рецензии | ISBN  978-5-17-096388-1 | Лабири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83" y="1375677"/>
            <a:ext cx="1152127" cy="16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938992"/>
          </a:xfrm>
        </p:spPr>
        <p:txBody>
          <a:bodyPr/>
          <a:lstStyle/>
          <a:p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апреле 1851 года: в Ясную Поляну приехал старший брат Николай. В то время он служил на Кавказе, где шла война. Лев Толстой решил присоединиться к брату и отправился вместе с ним — в деревню на берегу реки Терек.</a:t>
            </a:r>
          </a:p>
        </p:txBody>
      </p:sp>
      <p:pic>
        <p:nvPicPr>
          <p:cNvPr id="7170" name="Picture 2" descr="Николай Николаевич Толстой / Лев Толсто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" y="741234"/>
            <a:ext cx="1702778" cy="21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Николай Николаевич Толстой / Лев Толст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614313"/>
            <a:ext cx="2366124" cy="24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901" y="746315"/>
            <a:ext cx="2594610" cy="2154436"/>
          </a:xfrm>
        </p:spPr>
        <p:txBody>
          <a:bodyPr/>
          <a:lstStyle/>
          <a:p>
            <a:r>
              <a:rPr lang="ru-RU" sz="1400" dirty="0"/>
              <a:t>Лев Толстой прослужил почти два с половиной года. Именно на Кавказе родилась повесть «Детство». Работая над ней, писатель нашел источник вдохновения, который оставался важным для него до конца жизни: он использовал собственные воспоминания и опыт</a:t>
            </a:r>
            <a:r>
              <a:rPr lang="ru-RU" dirty="0"/>
              <a:t>.</a:t>
            </a:r>
          </a:p>
        </p:txBody>
      </p:sp>
      <p:pic>
        <p:nvPicPr>
          <p:cNvPr id="4098" name="Picture 2" descr="Лев Толстой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8" y="746125"/>
            <a:ext cx="1964549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upload.wikimedia.org/wikipedia/commons/b/b5/Angelica_Kauffmann_tolstoyFami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7" y="884777"/>
            <a:ext cx="1345625" cy="17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9/9e/Tolstoi_v1_p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44" y="1667611"/>
            <a:ext cx="1080366" cy="9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2/26/Tolstoi_v2_p4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46" y="680778"/>
            <a:ext cx="1145164" cy="101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01803" y="542305"/>
            <a:ext cx="2625076" cy="2585323"/>
          </a:xfrm>
        </p:spPr>
        <p:txBody>
          <a:bodyPr/>
          <a:lstStyle/>
          <a:p>
            <a:r>
              <a:rPr lang="ru-RU" sz="1400" dirty="0"/>
              <a:t>Толстой был аристократом по рождению, принадлежал к графскому роду. Жизнь писателя была тесно связана с природой и людьми родного края. В Ясной Поляне он наблюдал труд и быт крестьян, сам любил работать вместе с ними. Его можно было увидеть с косой на лугу, идущим за плугом на пашне. </a:t>
            </a:r>
          </a:p>
        </p:txBody>
      </p:sp>
      <p:pic>
        <p:nvPicPr>
          <p:cNvPr id="22530" name="Picture 2" descr="И. Е. Репин Пахарь. Л. Н. Толстой на пашне (Иван Есаулков) / Стихи.р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4" y="646817"/>
            <a:ext cx="2508250" cy="21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3124200" cy="1508105"/>
          </a:xfrm>
        </p:spPr>
        <p:txBody>
          <a:bodyPr/>
          <a:lstStyle/>
          <a:p>
            <a:r>
              <a:rPr lang="ru-RU" sz="1400" b="0" i="0" dirty="0"/>
              <a:t>В середине </a:t>
            </a:r>
            <a:r>
              <a:rPr lang="en-US" sz="1400" b="0" i="0" dirty="0" smtClean="0"/>
              <a:t>XIX</a:t>
            </a:r>
            <a:r>
              <a:rPr lang="ru-RU" sz="1400" b="0" i="0" dirty="0" smtClean="0"/>
              <a:t> </a:t>
            </a:r>
            <a:r>
              <a:rPr lang="ru-RU" sz="1400" b="0" i="0" dirty="0"/>
              <a:t>века в России было очень мало </a:t>
            </a:r>
            <a:r>
              <a:rPr lang="ru-RU" sz="1400" b="0" i="0" dirty="0" smtClean="0"/>
              <a:t>школ,</a:t>
            </a:r>
            <a:r>
              <a:rPr lang="en-US" sz="1400" b="0" i="0" dirty="0" smtClean="0"/>
              <a:t> </a:t>
            </a:r>
            <a:r>
              <a:rPr lang="ru-RU" sz="1400" b="0" i="0" dirty="0" smtClean="0"/>
              <a:t>почти </a:t>
            </a:r>
            <a:r>
              <a:rPr lang="ru-RU" sz="1400" b="0" i="0" dirty="0"/>
              <a:t>все </a:t>
            </a:r>
            <a:r>
              <a:rPr lang="ru-RU" sz="1400" b="0" i="0" dirty="0" smtClean="0"/>
              <a:t> </a:t>
            </a:r>
            <a:r>
              <a:rPr lang="ru-RU" sz="1400" b="0" i="0" dirty="0"/>
              <a:t>были неграмотны. </a:t>
            </a:r>
            <a:endParaRPr lang="ru-RU" sz="1400" b="0" i="0" dirty="0" smtClean="0"/>
          </a:p>
          <a:p>
            <a:r>
              <a:rPr lang="ru-RU" sz="1400" b="0" i="0" dirty="0" smtClean="0"/>
              <a:t>Осенью </a:t>
            </a:r>
            <a:r>
              <a:rPr lang="ru-RU" sz="1400" b="0" i="0" dirty="0"/>
              <a:t>1859 года Лев Николаевич Толстой открыл в принадлежавшей ему Ясной Поляне школу для крестьянских детей. </a:t>
            </a:r>
            <a:endParaRPr lang="ru-RU" dirty="0"/>
          </a:p>
        </p:txBody>
      </p:sp>
      <p:pic>
        <p:nvPicPr>
          <p:cNvPr id="25602" name="Picture 2" descr="Лев Толстой - биография писателя, его смерть и творчество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58" y="813465"/>
            <a:ext cx="146963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cdn.fishki.net/upload/post/2016/11/13/2134777/0007-011-sh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5"/>
            <a:ext cx="3200400" cy="23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Народная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2523768"/>
          </a:xfrm>
        </p:spPr>
        <p:txBody>
          <a:bodyPr/>
          <a:lstStyle/>
          <a:p>
            <a:r>
              <a:rPr lang="ru-RU" sz="1400" b="0" i="0" dirty="0"/>
              <a:t>В Толстовской школе ребята учились читать, писать, считать, были у них занятия по русской истории, естествознанию, по рисованию и пению. Но главное – школа не отпугивала ребят от учения, они чувствовали себя в ней свободно и весело.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pic>
        <p:nvPicPr>
          <p:cNvPr id="27650" name="Picture 2" descr="http://cdn.fishki.net/upload/post/2016/11/13/2134777/0030-030-narodnaja-shkola.jpg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21982" r="3211" b="6322"/>
          <a:stretch/>
        </p:blipFill>
        <p:spPr bwMode="auto">
          <a:xfrm>
            <a:off x="2796413" y="708025"/>
            <a:ext cx="267728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2743200" cy="2708434"/>
          </a:xfrm>
        </p:spPr>
        <p:txBody>
          <a:bodyPr/>
          <a:lstStyle/>
          <a:p>
            <a:r>
              <a:rPr lang="ru-RU" sz="1600" b="0" i="0" dirty="0"/>
              <a:t>На дом уроков не задавали. Д</a:t>
            </a:r>
            <a:r>
              <a:rPr lang="ru-RU" sz="1600" b="0" i="0" dirty="0" smtClean="0"/>
              <a:t>еревенские </a:t>
            </a:r>
            <a:r>
              <a:rPr lang="ru-RU" sz="1600" b="0" i="0" dirty="0"/>
              <a:t>дети много помогали родителям по хозяйству. На переменах и после занятий Толстой рассказывал ребятам что-нибудь </a:t>
            </a:r>
            <a:r>
              <a:rPr lang="ru-RU" sz="1600" b="0" i="0" dirty="0" smtClean="0"/>
              <a:t>интересное, делал гимнастику, зимой катался на санках и водил хороводы.</a:t>
            </a:r>
            <a:endParaRPr lang="ru-RU" sz="1600" dirty="0"/>
          </a:p>
        </p:txBody>
      </p:sp>
      <p:pic>
        <p:nvPicPr>
          <p:cNvPr id="26626" name="Picture 2" descr="Две лошади рассказ Льва Толстого читайте короткие детские сказки онлайн |  Русская сказка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2" r="2261" b="16382"/>
          <a:stretch/>
        </p:blipFill>
        <p:spPr bwMode="auto">
          <a:xfrm>
            <a:off x="2959100" y="708025"/>
            <a:ext cx="2590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54436"/>
          </a:xfrm>
        </p:spPr>
        <p:txBody>
          <a:bodyPr/>
          <a:lstStyle/>
          <a:p>
            <a:r>
              <a:rPr lang="ru-RU" sz="1400" b="0" i="0" dirty="0"/>
              <a:t>В то время книг для детей было мало, и вот известный всему миру писатель пишет для детей «Азбуку</a:t>
            </a:r>
            <a:r>
              <a:rPr lang="ru-RU" sz="1400" b="0" i="0" dirty="0" smtClean="0"/>
              <a:t>».</a:t>
            </a:r>
          </a:p>
          <a:p>
            <a:r>
              <a:rPr lang="ru-RU" sz="1400" b="0" i="0" dirty="0" smtClean="0"/>
              <a:t> </a:t>
            </a:r>
            <a:r>
              <a:rPr lang="ru-RU" sz="1400" b="0" i="0" dirty="0"/>
              <a:t>Ее первое издание вышло в свет 13 ноября 1872 года. </a:t>
            </a:r>
            <a:endParaRPr lang="ru-RU" sz="1400" b="0" i="0" dirty="0" smtClean="0"/>
          </a:p>
          <a:p>
            <a:r>
              <a:rPr lang="ru-RU" sz="1400" b="0" i="0" dirty="0" smtClean="0"/>
              <a:t>В </a:t>
            </a:r>
            <a:r>
              <a:rPr lang="ru-RU" sz="1400" b="0" i="0" dirty="0"/>
              <a:t>«Азбуке» Толстой использовал лучшие из сказок, басен, былин, пословиц, поговорок.</a:t>
            </a:r>
            <a:endParaRPr lang="ru-RU" sz="1400" dirty="0"/>
          </a:p>
        </p:txBody>
      </p:sp>
      <p:pic>
        <p:nvPicPr>
          <p:cNvPr id="28674" name="Picture 2" descr="http://cdn.fishki.net/upload/post/2016/11/13/2134777/dsc1350-26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12" y="555625"/>
            <a:ext cx="2811323" cy="1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cdn.fishki.net/upload/post/2016/11/13/2134777/0011-011-azbuka-tolst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40" y="631825"/>
            <a:ext cx="2702665" cy="22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92295" y="596040"/>
            <a:ext cx="2508123" cy="2462213"/>
          </a:xfrm>
        </p:spPr>
        <p:txBody>
          <a:bodyPr/>
          <a:lstStyle/>
          <a:p>
            <a:r>
              <a:rPr lang="ru-RU" sz="1600" dirty="0"/>
              <a:t>Многие рассказы писателя, его трилогия, в которую входят повести «Детство», «Отрочество», «Юность», роман-эпопея «Война и мир», романы «Анна Каренина», «Воскресенье» – переведены почти на все языки мира.</a:t>
            </a:r>
          </a:p>
        </p:txBody>
      </p:sp>
      <p:pic>
        <p:nvPicPr>
          <p:cNvPr id="5" name="Picture 32" descr="Лев Толстой за работо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684" y="102424"/>
            <a:ext cx="4526363" cy="315471"/>
          </a:xfrm>
        </p:spPr>
        <p:txBody>
          <a:bodyPr/>
          <a:lstStyle/>
          <a:p>
            <a:r>
              <a:rPr lang="ru-RU" dirty="0" smtClean="0"/>
              <a:t>Произведения Льва Толстого</a:t>
            </a:r>
            <a:endParaRPr lang="ru-RU" dirty="0"/>
          </a:p>
        </p:txBody>
      </p:sp>
      <p:pic>
        <p:nvPicPr>
          <p:cNvPr id="20482" name="Picture 2" descr="Детство. Отрочество. Юность: Повести, Рассказы. (сборник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1" y="661677"/>
            <a:ext cx="1283676" cy="19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Лев Николаевич Толстой &quot;Казаки&quot;: обзор книги: shvetsovmn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76" y="1046361"/>
            <a:ext cx="1246467" cy="18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Лев Толстой, Анна Каренина книгу скачать бесплатно в формате FB2, TXT,  EPUB, MOBI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22" y="658179"/>
            <a:ext cx="1272718" cy="182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Война и мир» читать и скачать бесплатно (epub) книгу автора Лев Толсто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47" y="902345"/>
            <a:ext cx="1303718" cy="19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723549"/>
          </a:xfrm>
        </p:spPr>
        <p:txBody>
          <a:bodyPr/>
          <a:lstStyle/>
          <a:p>
            <a:r>
              <a:rPr lang="ru-RU" sz="1600" dirty="0"/>
              <a:t>Л.Н. Толстой – мастер описания внутреннего мира своих героев. Психология героев раскрывается через «внутренние» монологи и диалоги. </a:t>
            </a:r>
          </a:p>
        </p:txBody>
      </p:sp>
      <p:pic>
        <p:nvPicPr>
          <p:cNvPr id="5" name="Picture 2" descr="Урок литературы в 10 классе &quot;Л.Н. Толстой - личность, мыслитель, писатель.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" y="746125"/>
            <a:ext cx="212208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860" y="850850"/>
            <a:ext cx="3024336" cy="1846659"/>
          </a:xfrm>
        </p:spPr>
        <p:txBody>
          <a:bodyPr/>
          <a:lstStyle/>
          <a:p>
            <a:r>
              <a:rPr lang="ru-RU" sz="2000" dirty="0" smtClean="0"/>
              <a:t>Мы познакомимся с жизнью и творчеством</a:t>
            </a:r>
          </a:p>
          <a:p>
            <a:r>
              <a:rPr lang="ru-RU" sz="2000" dirty="0" smtClean="0"/>
              <a:t>Льва Николаевича Толстого.</a:t>
            </a:r>
          </a:p>
          <a:p>
            <a:r>
              <a:rPr lang="ru-RU" sz="2000" dirty="0" smtClean="0"/>
              <a:t>Прочитаем рассказ «После бала.»</a:t>
            </a:r>
            <a:endParaRPr lang="ru-RU" sz="2000" dirty="0"/>
          </a:p>
        </p:txBody>
      </p:sp>
      <p:pic>
        <p:nvPicPr>
          <p:cNvPr id="23554" name="Picture 2" descr="Толстого картины. Портрет Толстого Льва Николаевича – величайшее  произведение русской живопис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758329"/>
            <a:ext cx="19340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38885" y="746315"/>
            <a:ext cx="2738626" cy="2400657"/>
          </a:xfrm>
        </p:spPr>
        <p:txBody>
          <a:bodyPr/>
          <a:lstStyle/>
          <a:p>
            <a:r>
              <a:rPr lang="ru-RU" sz="1600" dirty="0"/>
              <a:t>Рассказ «После бала» был написан в 1903 году, а опубликован намного позже, в 1911 году, уже после смерти писателя.</a:t>
            </a:r>
          </a:p>
          <a:p>
            <a:r>
              <a:rPr lang="ru-RU" sz="1600" dirty="0"/>
              <a:t>В основе рассказа лежит реальная история, произошедшая с братом Толстого – Сергеем.</a:t>
            </a:r>
          </a:p>
          <a:p>
            <a:endParaRPr lang="ru-RU" dirty="0"/>
          </a:p>
        </p:txBody>
      </p:sp>
      <p:pic>
        <p:nvPicPr>
          <p:cNvPr id="14338" name="Picture 2" descr="https://fsd.videouroki.net/products/conspekty/ruslit8/31-masterstvo-l-n-tolstogo-v-rasskaze-posle-bala-syuzhet-i-osobennosti-kompozicii.files/image00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5" y="686321"/>
            <a:ext cx="2016224" cy="23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56924" y="586101"/>
            <a:ext cx="2590271" cy="2585323"/>
          </a:xfrm>
        </p:spPr>
        <p:txBody>
          <a:bodyPr/>
          <a:lstStyle/>
          <a:p>
            <a:r>
              <a:rPr lang="ru-RU" dirty="0"/>
              <a:t>Лев Николаевич, учась в университете, жил в Казани вместе с братьями. Сергей Николаевич был влюблён в Варвару - дочь военного начальника Андрея Петровича Корейша, и бывал у них в доме.</a:t>
            </a:r>
          </a:p>
          <a:p>
            <a:r>
              <a:rPr lang="ru-RU" dirty="0"/>
              <a:t>Но однажды он увидел, как под командованием отца девушки гоняли сквозь строй беглого солдата. Чувства молодого человека остыли, и он отказался от женитьбы.</a:t>
            </a:r>
          </a:p>
          <a:p>
            <a:endParaRPr lang="ru-RU" dirty="0"/>
          </a:p>
        </p:txBody>
      </p:sp>
      <p:pic>
        <p:nvPicPr>
          <p:cNvPr id="16386" name="Picture 2" descr="Тема урока Лев Николаевич Толстой После бал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686321"/>
            <a:ext cx="25785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2700" y="9842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 работа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88" y="498535"/>
            <a:ext cx="56912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величественный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xushqad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худоба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ozg‘inlik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отпугивать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cho‘chitmoq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масленица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slavyanlarda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qishni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bayrami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пройтись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здесь: станцевать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грузный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губернский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предводитель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dvoryanlar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rahbari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служака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николаевской выправки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podsho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Nikolay 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xizmatchi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бесчеловечность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vahshiylik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berahmlik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противопоставление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qarshisiga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нравственные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качества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fazilatlar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94868" y="746315"/>
            <a:ext cx="3024335" cy="1846659"/>
          </a:xfrm>
        </p:spPr>
        <p:txBody>
          <a:bodyPr/>
          <a:lstStyle/>
          <a:p>
            <a:r>
              <a:rPr lang="ru-RU" dirty="0"/>
              <a:t>Начинается рассказ с того, как в одной из гостиных возник спор, предметом которого стал вопрос: может ли человек отличить хорошее от плохого не будучи привязанным к определенной среде? </a:t>
            </a:r>
            <a:r>
              <a:rPr lang="ru-RU" dirty="0" smtClean="0"/>
              <a:t>Один </a:t>
            </a:r>
            <a:r>
              <a:rPr lang="ru-RU" dirty="0"/>
              <a:t>из гостей, Иван Васильевич, немолодой, уважаемый всеми человек, высказал мнение, что все решает случай, и предложил это доказать на примере эпизода из своей жизни.</a:t>
            </a:r>
          </a:p>
        </p:txBody>
      </p:sp>
      <p:pic>
        <p:nvPicPr>
          <p:cNvPr id="25602" name="Picture 2" descr="Повседневная жизнь дворянства пушкинской поры. Этикет (fb2) | КулЛиб -  Скачать fb2 - Читать онлайн - Отзыв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5"/>
            <a:ext cx="2233613" cy="21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r>
              <a:rPr lang="ru-RU" dirty="0"/>
              <a:t>Всё происходящее мы видим и воспринимаем через зрение и чувства Ивана Васильевича. Сначала это необычайно счастливый молодой человек: он молод, красив, богат: </a:t>
            </a:r>
            <a:r>
              <a:rPr lang="ru-RU" i="1" dirty="0"/>
              <a:t>«Был я очень весёлый и бойкий малый, да ещё и богатый. Главное же моё удовольствие составляли вечера и балы. Танцевал я хорошо и был не безобразен»</a:t>
            </a:r>
            <a:r>
              <a:rPr lang="ru-RU" dirty="0"/>
              <a:t>.</a:t>
            </a:r>
          </a:p>
        </p:txBody>
      </p:sp>
      <p:pic>
        <p:nvPicPr>
          <p:cNvPr id="6146" name="Picture 2" descr="Михаил Державин - актёр - фильмография - После бала (1961) - советские  актёры - Кино-Театр.Р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508250" cy="20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r>
              <a:rPr lang="ru-RU" dirty="0"/>
              <a:t>Описываемые события произошли в сороковые годы девятнадцатого века. В то время рассказчик был молод и </a:t>
            </a:r>
            <a:r>
              <a:rPr lang="ru-RU" dirty="0" smtClean="0"/>
              <a:t>влюблён </a:t>
            </a:r>
            <a:r>
              <a:rPr lang="ru-RU" dirty="0"/>
              <a:t>в полковничью дочь Вареньку – настоящую красавицу, которая, несмотря на всеобщее любование, оставалась милой и приветливой девушкой, способной пробудить самые светлые чувства. </a:t>
            </a:r>
          </a:p>
        </p:txBody>
      </p:sp>
      <p:pic>
        <p:nvPicPr>
          <p:cNvPr id="27650" name="Picture 2" descr="На клетках шахматной доски.... Обсуждение на LiveInternet - Российский  Сервис Онлайн-Дневников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r="1140"/>
          <a:stretch/>
        </p:blipFill>
        <p:spPr bwMode="auto">
          <a:xfrm>
            <a:off x="362620" y="741234"/>
            <a:ext cx="2419570" cy="21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ds04.infourok.ru/uploads/ex/09a1/0013cc38-d2d31aa2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1" t="2578"/>
          <a:stretch/>
        </p:blipFill>
        <p:spPr bwMode="auto">
          <a:xfrm>
            <a:off x="331686" y="628907"/>
            <a:ext cx="2481438" cy="23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0752" y="614313"/>
            <a:ext cx="5176759" cy="2717325"/>
          </a:xfrm>
        </p:spPr>
        <p:txBody>
          <a:bodyPr/>
          <a:lstStyle/>
          <a:p>
            <a:r>
              <a:rPr lang="ru-RU" sz="1400" dirty="0"/>
              <a:t>Это была Б..., да, Варенька Б..., – Иван Васильевич назвал фамилию. – Она и в пятьдесят лет была замечательная красавица. Но в молодости, восемнадцати лет, была прелестна: высокая, стройная, </a:t>
            </a:r>
            <a:r>
              <a:rPr lang="ru-RU" sz="1400" dirty="0" smtClean="0"/>
              <a:t>грациозная </a:t>
            </a:r>
            <a:r>
              <a:rPr lang="ru-RU" sz="1400" dirty="0"/>
              <a:t>и величественная, именно величественная. Держалась она всегда необыкновенно прямо, как будто не могла иначе, откинув немного назад голову, и это давало ей, с её красотой и высоким ростом, несмотря на её худобу, даже костлявость, какой-то царственный вид, который отпугивал бы от неё, если бы не ласковая, всегда весёлая улыбка у рта, и прелестных, блестящих глаз, и всего её милого, молодого существа… </a:t>
            </a:r>
          </a:p>
        </p:txBody>
      </p:sp>
    </p:spTree>
    <p:extLst>
      <p:ext uri="{BB962C8B-B14F-4D97-AF65-F5344CB8AC3E}">
        <p14:creationId xmlns:p14="http://schemas.microsoft.com/office/powerpoint/2010/main" val="18720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969770"/>
          </a:xfrm>
        </p:spPr>
        <p:txBody>
          <a:bodyPr/>
          <a:lstStyle/>
          <a:p>
            <a:r>
              <a:rPr lang="ru-RU" sz="1600" dirty="0"/>
              <a:t>Юноша был красив, богат, влюблен и счастлив. Он танцевал со своей избранницей мазурку, и чувства настолько переполняли его, что он готов был обнять весь мир.</a:t>
            </a:r>
          </a:p>
        </p:txBody>
      </p:sp>
      <p:pic>
        <p:nvPicPr>
          <p:cNvPr id="5" name="Picture 2" descr="8 класс. Литература: &quot;После бала&quot;. Анализ произведе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508250" cy="21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677016" y="614313"/>
            <a:ext cx="2870179" cy="2031325"/>
          </a:xfrm>
        </p:spPr>
        <p:txBody>
          <a:bodyPr/>
          <a:lstStyle/>
          <a:p>
            <a:r>
              <a:rPr lang="ru-RU" dirty="0" smtClean="0"/>
              <a:t>По </a:t>
            </a:r>
            <a:r>
              <a:rPr lang="ru-RU" dirty="0"/>
              <a:t>просьбе хозяйки дома отец и дочь исполнили сольный танец. Они танцевали. Отец Вареньки был очень красивый, статный, высокий и свежий старик. Лицо у него было очень румяное, с белыми подвитыми усами, белыми же, подведенными к усам бакенбардами и с зачесанными вперед височками, и та же ласковая, радостная улыбка, как и у дочери, была в его блестящих глазах и губах. </a:t>
            </a:r>
          </a:p>
        </p:txBody>
      </p:sp>
      <p:pic>
        <p:nvPicPr>
          <p:cNvPr id="4098" name="Picture 2" descr="После бала (Толстой) — читать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0" y="728881"/>
            <a:ext cx="23146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Отец Вареньки Б.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339102"/>
          </a:xfrm>
        </p:spPr>
        <p:txBody>
          <a:bodyPr/>
          <a:lstStyle/>
          <a:p>
            <a:r>
              <a:rPr lang="ru-RU" sz="1400" dirty="0"/>
              <a:t>Сложен он был прекрасно, с широкой, небогато украшенной орденами, выпячивающейся по-военному грудью, с сильными плечами и длинными стройными ногами. Он был воинский начальник типа старого служаки николаевской выправки.</a:t>
            </a:r>
          </a:p>
          <a:p>
            <a:endParaRPr lang="ru-RU" dirty="0"/>
          </a:p>
        </p:txBody>
      </p:sp>
      <p:pic>
        <p:nvPicPr>
          <p:cNvPr id="8194" name="Picture 2" descr="Отец Вареньки: характеристика и образ героя в рассказе Л.Н. Толстого &quot;После  бала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640828"/>
            <a:ext cx="2294116" cy="24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Лев Николаевич Толстой (1828-1902)</a:t>
            </a:r>
            <a:endParaRPr lang="ru-RU" dirty="0"/>
          </a:p>
        </p:txBody>
      </p:sp>
      <p:pic>
        <p:nvPicPr>
          <p:cNvPr id="24604" name="Picture 28" descr="Лев Толстой – биография, фото, женщины и дети, творческий путь, рост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82" y="746125"/>
            <a:ext cx="1522736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6" name="Picture 30" descr="Лев Толстой. Биография для детей 4 класса кратко о главно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99" y="746125"/>
            <a:ext cx="1891901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306" y="470297"/>
            <a:ext cx="30196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Лев Николаевич Толстой – один из величайших художников слова не только России, но и всего мира. Творчество Л.Н. Толстого является достоянием всего человечества. Его бессмертные произведения принесли ему мировую славу ещё при жизни. </a:t>
            </a:r>
          </a:p>
        </p:txBody>
      </p:sp>
    </p:spTree>
    <p:extLst>
      <p:ext uri="{BB962C8B-B14F-4D97-AF65-F5344CB8AC3E}">
        <p14:creationId xmlns:p14="http://schemas.microsoft.com/office/powerpoint/2010/main" val="4890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10892" y="542305"/>
            <a:ext cx="2880319" cy="3158665"/>
          </a:xfrm>
        </p:spPr>
        <p:txBody>
          <a:bodyPr/>
          <a:lstStyle/>
          <a:p>
            <a:r>
              <a:rPr lang="ru-RU" sz="1600" dirty="0"/>
              <a:t>Особенно трогательными ему показались старомодные сапоги полковника с квадратными носами и без каблуков. Юноша понимает, что для того чтобы обеспечивать выезды дочери в свет на должном уровне, старый вояка вынужден экономить на себе. </a:t>
            </a:r>
          </a:p>
        </p:txBody>
      </p:sp>
      <p:pic>
        <p:nvPicPr>
          <p:cNvPr id="5" name="Picture 2" descr="Картинки После Бал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713725"/>
            <a:ext cx="2376264" cy="231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ЛЕВ ТОЛСТОЙ ПОСЛЕ БАЛА РАССКАЗ - ТОЛСТОЙ Л. 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" y="576585"/>
            <a:ext cx="25082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176757" cy="2215991"/>
          </a:xfrm>
        </p:spPr>
        <p:txBody>
          <a:bodyPr/>
          <a:lstStyle/>
          <a:p>
            <a:r>
              <a:rPr lang="ru-RU" sz="1600" dirty="0" smtClean="0"/>
              <a:t>1.Кто </a:t>
            </a:r>
            <a:r>
              <a:rPr lang="ru-RU" sz="1600" dirty="0"/>
              <a:t>такой Иван Васильевич? Как он проводил время в молодости</a:t>
            </a:r>
            <a:r>
              <a:rPr lang="ru-RU" sz="1600" dirty="0" smtClean="0"/>
              <a:t>?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smtClean="0"/>
              <a:t>2.Какой </a:t>
            </a:r>
            <a:r>
              <a:rPr lang="ru-RU" sz="1600" dirty="0"/>
              <a:t>была Варенька, когда в неё влюбился Иван Васильевич</a:t>
            </a:r>
            <a:r>
              <a:rPr lang="ru-RU" sz="1600" dirty="0" smtClean="0"/>
              <a:t>?</a:t>
            </a:r>
            <a:endParaRPr lang="ru-RU" sz="1600" dirty="0"/>
          </a:p>
          <a:p>
            <a:r>
              <a:rPr lang="ru-RU" sz="1600" dirty="0"/>
              <a:t> В каких словах передаётся настроение героя-рассказчика на балу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3.Как </a:t>
            </a:r>
            <a:r>
              <a:rPr lang="ru-RU" sz="1600" dirty="0"/>
              <a:t>описывается внешность полковника Б</a:t>
            </a:r>
            <a:r>
              <a:rPr lang="ru-RU" sz="1600" dirty="0" smtClean="0"/>
              <a:t>.?</a:t>
            </a:r>
          </a:p>
          <a:p>
            <a:r>
              <a:rPr lang="ru-RU" sz="1600" dirty="0" smtClean="0"/>
              <a:t>4.Что </a:t>
            </a:r>
            <a:r>
              <a:rPr lang="ru-RU" sz="1600" dirty="0"/>
              <a:t>переживает рассказчик, наблюдая танцующую с отцом </a:t>
            </a:r>
            <a:r>
              <a:rPr lang="ru-RU" sz="1600" dirty="0" smtClean="0"/>
              <a:t>Вареньку?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96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Выберите 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00657"/>
          </a:xfrm>
        </p:spPr>
        <p:txBody>
          <a:bodyPr/>
          <a:lstStyle/>
          <a:p>
            <a:r>
              <a:rPr lang="ru-RU" dirty="0" smtClean="0"/>
              <a:t>1.Как зовут рассказчика?</a:t>
            </a:r>
          </a:p>
          <a:p>
            <a:r>
              <a:rPr lang="ru-RU" dirty="0" smtClean="0"/>
              <a:t>Иван Васильевич</a:t>
            </a:r>
          </a:p>
          <a:p>
            <a:r>
              <a:rPr lang="ru-RU" dirty="0" smtClean="0"/>
              <a:t>Василий Иванович</a:t>
            </a:r>
          </a:p>
          <a:p>
            <a:r>
              <a:rPr lang="ru-RU" dirty="0" smtClean="0"/>
              <a:t>Василий Петрович</a:t>
            </a:r>
          </a:p>
          <a:p>
            <a:r>
              <a:rPr lang="ru-RU" dirty="0" smtClean="0"/>
              <a:t>Иван Иванович</a:t>
            </a:r>
          </a:p>
          <a:p>
            <a:endParaRPr lang="ru-RU" dirty="0" smtClean="0"/>
          </a:p>
          <a:p>
            <a:r>
              <a:rPr lang="ru-RU" dirty="0" smtClean="0"/>
              <a:t>2.Как </a:t>
            </a:r>
            <a:r>
              <a:rPr lang="ru-RU" dirty="0"/>
              <a:t>зовут девушку, в которую влюблен главный герой? </a:t>
            </a:r>
            <a:endParaRPr lang="ru-RU" dirty="0" smtClean="0"/>
          </a:p>
          <a:p>
            <a:r>
              <a:rPr lang="ru-RU" dirty="0" smtClean="0"/>
              <a:t>Ася</a:t>
            </a:r>
          </a:p>
          <a:p>
            <a:r>
              <a:rPr lang="ru-RU" dirty="0" smtClean="0"/>
              <a:t>Ольга </a:t>
            </a:r>
          </a:p>
          <a:p>
            <a:r>
              <a:rPr lang="ru-RU" dirty="0" smtClean="0"/>
              <a:t>Катерина </a:t>
            </a:r>
          </a:p>
          <a:p>
            <a:r>
              <a:rPr lang="ru-RU" dirty="0" smtClean="0"/>
              <a:t>Варенька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r>
              <a:rPr lang="ru-RU" dirty="0" smtClean="0"/>
              <a:t>3.Когда был бал?</a:t>
            </a:r>
          </a:p>
          <a:p>
            <a:r>
              <a:rPr lang="ru-RU" dirty="0" smtClean="0"/>
              <a:t>В первый день масленицы.</a:t>
            </a:r>
          </a:p>
          <a:p>
            <a:r>
              <a:rPr lang="ru-RU" dirty="0" smtClean="0"/>
              <a:t>На рождество.</a:t>
            </a:r>
          </a:p>
          <a:p>
            <a:r>
              <a:rPr lang="ru-RU" dirty="0" smtClean="0"/>
              <a:t>В новогоднюю ночь</a:t>
            </a:r>
          </a:p>
          <a:p>
            <a:r>
              <a:rPr lang="ru-RU" dirty="0" smtClean="0"/>
              <a:t>В последний день масленицы.</a:t>
            </a:r>
          </a:p>
          <a:p>
            <a:endParaRPr lang="ru-RU" dirty="0"/>
          </a:p>
          <a:p>
            <a:r>
              <a:rPr lang="ru-RU" dirty="0" smtClean="0"/>
              <a:t>4. Какой воинский чин был у отца Вареньки?</a:t>
            </a:r>
          </a:p>
          <a:p>
            <a:r>
              <a:rPr lang="ru-RU" dirty="0" smtClean="0"/>
              <a:t>Генерал</a:t>
            </a:r>
          </a:p>
          <a:p>
            <a:r>
              <a:rPr lang="ru-RU" dirty="0" smtClean="0"/>
              <a:t>Капитан</a:t>
            </a:r>
          </a:p>
          <a:p>
            <a:r>
              <a:rPr lang="ru-RU" dirty="0" smtClean="0"/>
              <a:t>Полковник</a:t>
            </a:r>
          </a:p>
          <a:p>
            <a:r>
              <a:rPr lang="ru-RU" dirty="0" smtClean="0"/>
              <a:t>Майор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125603" y="974353"/>
            <a:ext cx="152400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2355" y="1495867"/>
            <a:ext cx="135632" cy="130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5317" y="2774552"/>
            <a:ext cx="129216" cy="139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83458" y="2637506"/>
            <a:ext cx="125922" cy="110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258906" cy="1384995"/>
          </a:xfrm>
        </p:spPr>
        <p:txBody>
          <a:bodyPr/>
          <a:lstStyle/>
          <a:p>
            <a:pPr algn="just"/>
            <a:r>
              <a:rPr lang="ru-RU" sz="1800" dirty="0" smtClean="0"/>
              <a:t>Прочитайте биографию Л.Н. Толстого. </a:t>
            </a:r>
          </a:p>
          <a:p>
            <a:pPr algn="just"/>
            <a:r>
              <a:rPr lang="ru-RU" sz="1800" dirty="0" smtClean="0"/>
              <a:t>Ответьте на вопросы на странице 153.</a:t>
            </a:r>
          </a:p>
          <a:p>
            <a:pPr algn="just"/>
            <a:r>
              <a:rPr lang="ru-RU" sz="1800" dirty="0" smtClean="0"/>
              <a:t>Прочитайте рассказ «После бала».</a:t>
            </a:r>
          </a:p>
          <a:p>
            <a:pPr algn="just"/>
            <a:r>
              <a:rPr lang="ru-RU" sz="1800" dirty="0" smtClean="0"/>
              <a:t>Сделайте цитатные характеристики героев.</a:t>
            </a:r>
          </a:p>
          <a:p>
            <a:pPr algn="just"/>
            <a:r>
              <a:rPr lang="ru-RU" sz="1800" dirty="0" smtClean="0"/>
              <a:t>Выполните задания на странице 155.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779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13443"/>
            <a:ext cx="5765799" cy="10363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2700" y="70293"/>
            <a:ext cx="3157830" cy="853111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>
              <a:spcBef>
                <a:spcPts val="114"/>
              </a:spcBef>
            </a:pPr>
            <a:r>
              <a:rPr sz="3398" spc="-5" dirty="0" err="1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 err="1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912" y="1262926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97360" y="249697"/>
            <a:ext cx="507339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6" name="Picture 6" descr="A.S.Pushk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1" t="333" r="37593"/>
          <a:stretch/>
        </p:blipFill>
        <p:spPr bwMode="auto">
          <a:xfrm>
            <a:off x="196531" y="229372"/>
            <a:ext cx="637253" cy="5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68682" y="2126481"/>
            <a:ext cx="2847618" cy="960648"/>
          </a:xfrm>
        </p:spPr>
        <p:txBody>
          <a:bodyPr/>
          <a:lstStyle/>
          <a:p>
            <a:pPr algn="ctr"/>
            <a:r>
              <a:rPr lang="ru-RU" sz="208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«После бала»</a:t>
            </a:r>
          </a:p>
          <a:p>
            <a:pPr algn="ctr"/>
            <a:r>
              <a:rPr lang="ru-RU" sz="208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(урок 2) </a:t>
            </a:r>
            <a:endParaRPr lang="ru-RU" sz="208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8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167923" y="2178887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pic>
        <p:nvPicPr>
          <p:cNvPr id="15" name="Picture 4" descr="Русский писатель Лев Толстой | Лев толстой, Портрет, Русская литерату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9084" y="1032558"/>
            <a:ext cx="1081164" cy="13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4240" y="1292539"/>
            <a:ext cx="28829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 Николаевич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Толстой</a:t>
            </a:r>
          </a:p>
        </p:txBody>
      </p:sp>
      <p:pic>
        <p:nvPicPr>
          <p:cNvPr id="1026" name="Picture 2" descr="Книга: &quot;После бала&quot; - Лев Толстой. Купить книгу, читать рецензии | ISBN  978-5-17-096388-1 | Лабири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83" y="1375677"/>
            <a:ext cx="1152127" cy="16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860" y="850850"/>
            <a:ext cx="3024336" cy="1231106"/>
          </a:xfrm>
        </p:spPr>
        <p:txBody>
          <a:bodyPr/>
          <a:lstStyle/>
          <a:p>
            <a:r>
              <a:rPr lang="ru-RU" sz="2000" dirty="0" smtClean="0"/>
              <a:t>Мы продолжим работу над произведением </a:t>
            </a:r>
            <a:r>
              <a:rPr lang="ru-RU" sz="2000" dirty="0" err="1" smtClean="0"/>
              <a:t>Л.Н.Толстого</a:t>
            </a:r>
            <a:r>
              <a:rPr lang="ru-RU" sz="2000" dirty="0" smtClean="0"/>
              <a:t> «После бала».</a:t>
            </a:r>
            <a:endParaRPr lang="ru-RU" sz="2000" dirty="0"/>
          </a:p>
        </p:txBody>
      </p:sp>
      <p:pic>
        <p:nvPicPr>
          <p:cNvPr id="5" name="Picture 4" descr="Слушать онлайн - скачать аудиокнигу «После бала» - Лев Николаевич Толстой -  бесплатн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741234"/>
            <a:ext cx="2123384" cy="18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73196" y="830337"/>
            <a:ext cx="2508123" cy="1846659"/>
          </a:xfrm>
        </p:spPr>
        <p:txBody>
          <a:bodyPr/>
          <a:lstStyle/>
          <a:p>
            <a:r>
              <a:rPr lang="ru-RU" dirty="0"/>
              <a:t>В основе сюжета лежит реальная история, случившаяся с братом писателя. </a:t>
            </a:r>
            <a:r>
              <a:rPr lang="ru-RU" dirty="0" smtClean="0"/>
              <a:t>Сергей Николаевич Толстой был влюблён </a:t>
            </a:r>
            <a:r>
              <a:rPr lang="ru-RU" dirty="0"/>
              <a:t>в дочь военного начальника, собирался сделать девушке предложение. Однако передумал, когда стал свидетелем чрезвычайной жестокости ее отца по отношению к солдату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 descr="Екатеринбуржцев приглашают на бал | e1.ru - новости Екатеринбург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5" y="830337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900" y="614313"/>
            <a:ext cx="2808311" cy="1969770"/>
          </a:xfrm>
        </p:spPr>
        <p:txBody>
          <a:bodyPr/>
          <a:lstStyle/>
          <a:p>
            <a:r>
              <a:rPr lang="ru-RU" sz="1600" dirty="0"/>
              <a:t>С</a:t>
            </a:r>
            <a:r>
              <a:rPr lang="ru-RU" sz="1600" dirty="0" smtClean="0"/>
              <a:t>веркающий </a:t>
            </a:r>
            <a:r>
              <a:rPr lang="ru-RU" sz="1600" dirty="0"/>
              <a:t>светлыми красками бал – праздник молодости, любви и красоты. Он проходит в последний день Масленицы – Прощёное воскресенье, когда верующие должны прощать друг </a:t>
            </a:r>
            <a:r>
              <a:rPr lang="ru-RU" sz="1600" dirty="0" smtClean="0"/>
              <a:t>друга.</a:t>
            </a:r>
            <a:r>
              <a:rPr lang="ru-RU" sz="1600" dirty="0"/>
              <a:t> </a:t>
            </a:r>
          </a:p>
        </p:txBody>
      </p:sp>
      <p:pic>
        <p:nvPicPr>
          <p:cNvPr id="9218" name="Picture 2" descr="После бала&quot; - краткое содержание, анализ, главные герои рассказа Л.Н.  Толстог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741234"/>
            <a:ext cx="2352675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r>
              <a:rPr lang="ru-RU" dirty="0" smtClean="0"/>
              <a:t>Иван Васильевич влюблён </a:t>
            </a:r>
            <a:r>
              <a:rPr lang="ru-RU" dirty="0"/>
              <a:t>в Вареньку, которая кажется </a:t>
            </a:r>
            <a:r>
              <a:rPr lang="ru-RU" dirty="0" smtClean="0"/>
              <a:t>идеальной.</a:t>
            </a:r>
            <a:r>
              <a:rPr lang="ru-RU" dirty="0"/>
              <a:t> Варенька прелестна: стройна, высока, величественна и грациозна, она всегда царственно откидывает голову назад, и держится прямо, смягчая свой вид улыбкой. Герой не мог отвести глаз от Вареньки, оно сияло, ему нравились и ее ямочки, и милые ласковые глаза и румянец.</a:t>
            </a:r>
          </a:p>
        </p:txBody>
      </p:sp>
      <p:pic>
        <p:nvPicPr>
          <p:cNvPr id="13314" name="Picture 2" descr="Сегодня в Петрозаводске пройдет настоящий исторический бал | Петрозаводск  ГОВОРИТ | Газета &quot;Петрозаводск&quot; online | Новости Петрозаводска и Карел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10893" y="746315"/>
            <a:ext cx="2666618" cy="2369880"/>
          </a:xfrm>
        </p:spPr>
        <p:txBody>
          <a:bodyPr/>
          <a:lstStyle/>
          <a:p>
            <a:r>
              <a:rPr lang="ru-RU" sz="1400" dirty="0"/>
              <a:t>Всё восхищает главного героя. Он, как и все, восторгается мазуркой отца и дочери. Особое умиление у него вызывают сапоги полковника, сшитые военным сапожником. Молодой человек понимает: отец экономит на себе, чтобы достойно наряжать любимую дочь.</a:t>
            </a:r>
          </a:p>
        </p:txBody>
      </p:sp>
      <p:pic>
        <p:nvPicPr>
          <p:cNvPr id="9218" name="Picture 2" descr="Характеристика Вареньки в рассказе &quot;После бала&quot;: образ, описа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0" y="746125"/>
            <a:ext cx="216024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1061" y="715164"/>
            <a:ext cx="2222107" cy="2215991"/>
          </a:xfrm>
        </p:spPr>
        <p:txBody>
          <a:bodyPr/>
          <a:lstStyle/>
          <a:p>
            <a:r>
              <a:rPr lang="ru-RU" sz="1800" dirty="0"/>
              <a:t>Толстой прожил долгую жизнь. Он родился в имении «Ясная Поляна» Тульской губернии 9 сентября 1828 года, где и прошли его детские годы.</a:t>
            </a:r>
          </a:p>
        </p:txBody>
      </p:sp>
      <p:pic>
        <p:nvPicPr>
          <p:cNvPr id="21506" name="Picture 2" descr="8 интригующих фактов об усадьбе Льва Толстого Ясная Поляна (ФОТО) - Russia  Beyond по-рус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581249"/>
            <a:ext cx="3168352" cy="25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54436"/>
          </a:xfrm>
        </p:spPr>
        <p:txBody>
          <a:bodyPr/>
          <a:lstStyle/>
          <a:p>
            <a:r>
              <a:rPr lang="ru-RU" sz="1400" dirty="0"/>
              <a:t>Чувство восторга растёт в душе Ивана Васильевича: </a:t>
            </a:r>
            <a:r>
              <a:rPr lang="ru-RU" sz="1400" i="1" dirty="0"/>
              <a:t>«Я обнимал в то время весь мир своей любовью. </a:t>
            </a:r>
            <a:r>
              <a:rPr lang="ru-RU" sz="1400" i="1" dirty="0" smtClean="0"/>
              <a:t>К </a:t>
            </a:r>
            <a:r>
              <a:rPr lang="ru-RU" sz="1400" i="1" dirty="0"/>
              <a:t>отцу же Вареньки, с его домашними сапогами и ласковой улыбкой, я испытывал в то время какое-то восторженно-нежное чувство».</a:t>
            </a:r>
            <a:endParaRPr lang="ru-RU" sz="1400" dirty="0"/>
          </a:p>
        </p:txBody>
      </p:sp>
      <p:pic>
        <p:nvPicPr>
          <p:cNvPr id="8194" name="Picture 2" descr="8 класс. Литература: &quot;После бала&quot;. Анализ произведе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508250" cy="19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4826858" cy="2215991"/>
          </a:xfrm>
        </p:spPr>
        <p:txBody>
          <a:bodyPr/>
          <a:lstStyle/>
          <a:p>
            <a:r>
              <a:rPr lang="ru-RU" sz="1800" dirty="0" smtClean="0"/>
              <a:t>жёсткий </a:t>
            </a:r>
            <a:r>
              <a:rPr lang="ru-RU" sz="1800" dirty="0"/>
              <a:t>– </a:t>
            </a:r>
            <a:r>
              <a:rPr lang="en-US" sz="1800" dirty="0" err="1"/>
              <a:t>dag‘al</a:t>
            </a:r>
            <a:r>
              <a:rPr lang="en-US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гонять </a:t>
            </a:r>
            <a:r>
              <a:rPr lang="ru-RU" sz="1800" dirty="0"/>
              <a:t>– </a:t>
            </a:r>
            <a:r>
              <a:rPr lang="en-US" sz="1800" dirty="0" err="1"/>
              <a:t>quvib</a:t>
            </a:r>
            <a:r>
              <a:rPr lang="en-US" sz="1800" dirty="0"/>
              <a:t> </a:t>
            </a:r>
            <a:r>
              <a:rPr lang="en-US" sz="1800" dirty="0" err="1"/>
              <a:t>savalamoq</a:t>
            </a:r>
            <a:r>
              <a:rPr lang="en-US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оголенный </a:t>
            </a:r>
            <a:r>
              <a:rPr lang="ru-RU" sz="1800" dirty="0"/>
              <a:t>– </a:t>
            </a:r>
            <a:r>
              <a:rPr lang="en-US" sz="1800" dirty="0" err="1"/>
              <a:t>yalang‘och</a:t>
            </a:r>
            <a:r>
              <a:rPr lang="en-US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мельком </a:t>
            </a:r>
            <a:r>
              <a:rPr lang="ru-RU" sz="1800" dirty="0"/>
              <a:t>– </a:t>
            </a:r>
            <a:r>
              <a:rPr lang="en-US" sz="1800" dirty="0" err="1"/>
              <a:t>ko‘z</a:t>
            </a:r>
            <a:r>
              <a:rPr lang="en-US" sz="1800" dirty="0"/>
              <a:t> </a:t>
            </a:r>
            <a:r>
              <a:rPr lang="en-US" sz="1800" dirty="0" err="1"/>
              <a:t>yugirtirib</a:t>
            </a:r>
            <a:r>
              <a:rPr lang="en-US" sz="1800" dirty="0"/>
              <a:t>, </a:t>
            </a:r>
            <a:r>
              <a:rPr lang="en-US" sz="1800" dirty="0" err="1"/>
              <a:t>ko‘z</a:t>
            </a:r>
            <a:r>
              <a:rPr lang="en-US" sz="1800" dirty="0"/>
              <a:t> </a:t>
            </a:r>
            <a:r>
              <a:rPr lang="en-US" sz="1800" dirty="0" err="1"/>
              <a:t>qiri</a:t>
            </a:r>
            <a:r>
              <a:rPr lang="en-US" sz="1800" dirty="0"/>
              <a:t> </a:t>
            </a:r>
            <a:r>
              <a:rPr lang="en-US" sz="1800" dirty="0" err="1"/>
              <a:t>bilan</a:t>
            </a:r>
            <a:endParaRPr lang="en-US" sz="1800" dirty="0"/>
          </a:p>
          <a:p>
            <a:r>
              <a:rPr lang="ru-RU" sz="1800" dirty="0"/>
              <a:t>пошла на убыль – (</a:t>
            </a:r>
            <a:r>
              <a:rPr lang="en-US" sz="1800" dirty="0" err="1"/>
              <a:t>sevgi</a:t>
            </a:r>
            <a:r>
              <a:rPr lang="en-US" sz="1800" dirty="0"/>
              <a:t>) </a:t>
            </a:r>
            <a:r>
              <a:rPr lang="en-US" sz="1800" dirty="0" err="1"/>
              <a:t>susaya</a:t>
            </a:r>
            <a:r>
              <a:rPr lang="en-US" sz="1800" dirty="0"/>
              <a:t> </a:t>
            </a:r>
            <a:r>
              <a:rPr lang="en-US" sz="1800" dirty="0" err="1"/>
              <a:t>bordi</a:t>
            </a:r>
            <a:r>
              <a:rPr lang="en-US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сошла </a:t>
            </a:r>
            <a:r>
              <a:rPr lang="ru-RU" sz="1800" dirty="0"/>
              <a:t>на нет </a:t>
            </a:r>
            <a:r>
              <a:rPr lang="ru-RU" sz="1800" dirty="0" smtClean="0"/>
              <a:t>= </a:t>
            </a:r>
            <a:r>
              <a:rPr lang="ru-RU" sz="1800" dirty="0"/>
              <a:t>исчезла, прошла </a:t>
            </a:r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натопленных комнатах – </a:t>
            </a:r>
            <a:r>
              <a:rPr lang="en-US" sz="1800" dirty="0" err="1"/>
              <a:t>isitilgan</a:t>
            </a:r>
            <a:r>
              <a:rPr lang="en-US" sz="1800" dirty="0"/>
              <a:t> </a:t>
            </a:r>
            <a:r>
              <a:rPr lang="uz-Latn-UZ" sz="1800" dirty="0" smtClean="0"/>
              <a:t>xonalarda</a:t>
            </a:r>
            <a:endParaRPr lang="en-US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85407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723549"/>
          </a:xfrm>
        </p:spPr>
        <p:txBody>
          <a:bodyPr/>
          <a:lstStyle/>
          <a:p>
            <a:r>
              <a:rPr lang="ru-RU" sz="1600" dirty="0"/>
              <a:t>Неудивительно, что после бала молодой человек не может уснуть и идёт гулять по утренним улицам. Ноги сами приводят его к дому </a:t>
            </a:r>
            <a:r>
              <a:rPr lang="ru-RU" sz="1600" dirty="0" smtClean="0"/>
              <a:t>любимой.</a:t>
            </a:r>
            <a:endParaRPr lang="ru-RU" sz="1600" dirty="0"/>
          </a:p>
        </p:txBody>
      </p:sp>
      <p:pic>
        <p:nvPicPr>
          <p:cNvPr id="10242" name="Picture 2" descr="История любви Ивана Васильевича и Вареньки в рассказе &quot;После бала&quot;,  отношения герое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0" y="609910"/>
            <a:ext cx="2362315" cy="248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Авторские галереи - Верхоланцев Михаил Михайлович / Л. Толстой. &quot;После  бала&quot; / Графика [Другое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2" y="609910"/>
            <a:ext cx="2508250" cy="248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41348" y="614313"/>
            <a:ext cx="2877856" cy="2585323"/>
          </a:xfrm>
        </p:spPr>
        <p:txBody>
          <a:bodyPr/>
          <a:lstStyle/>
          <a:p>
            <a:r>
              <a:rPr lang="ru-RU" sz="1400" dirty="0"/>
              <a:t>Иван Васильевич ещё живёт воспоминаниями о бале, поэтому не сразу понимает, что такое встретилось на его пути: </a:t>
            </a:r>
            <a:r>
              <a:rPr lang="ru-RU" sz="1400" i="1" dirty="0"/>
              <a:t>«Когда я вышел на поле, где был их дом, я увидал что-то большое, чёрное и услыхал доносившиеся оттуда звуки флейты и барабана. Но это была какая-то жесткая, нехорошая музыка»</a:t>
            </a:r>
            <a:r>
              <a:rPr lang="ru-RU" sz="1400" dirty="0"/>
              <a:t>.</a:t>
            </a:r>
          </a:p>
        </p:txBody>
      </p:sp>
      <p:pic>
        <p:nvPicPr>
          <p:cNvPr id="9218" name="Picture 2" descr="Служба барабанн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298266" cy="169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03437" y="830337"/>
            <a:ext cx="2589756" cy="1292662"/>
          </a:xfrm>
        </p:spPr>
        <p:txBody>
          <a:bodyPr/>
          <a:lstStyle/>
          <a:p>
            <a:r>
              <a:rPr lang="ru-RU" sz="1400" dirty="0" smtClean="0"/>
              <a:t>Приближаясь</a:t>
            </a:r>
            <a:r>
              <a:rPr lang="ru-RU" sz="1400" dirty="0"/>
              <a:t>, юноша слышит резкую пронзительную музыку и видит строй солдат, сквозь который проводят полуголого человека, привязанного к двум ружьям офицеров. </a:t>
            </a:r>
          </a:p>
        </p:txBody>
      </p:sp>
      <p:pic>
        <p:nvPicPr>
          <p:cNvPr id="3074" name="Picture 2" descr="Преступление, о котором не говорят, и наказание, которое осуждают. Л.Н.  Толстой «После бала» - YouTube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1" r="2391" b="14411"/>
          <a:stretch/>
        </p:blipFill>
        <p:spPr bwMode="auto">
          <a:xfrm>
            <a:off x="267018" y="741234"/>
            <a:ext cx="2448272" cy="212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10891" y="746315"/>
            <a:ext cx="2666619" cy="2154436"/>
          </a:xfrm>
        </p:spPr>
        <p:txBody>
          <a:bodyPr/>
          <a:lstStyle/>
          <a:p>
            <a:r>
              <a:rPr lang="ru-RU" sz="1400" dirty="0" smtClean="0"/>
              <a:t>Ему </a:t>
            </a:r>
            <a:r>
              <a:rPr lang="ru-RU" sz="1400" dirty="0"/>
              <a:t>объясняют, что это татарина прогоняют сквозь строй в наказание за побег. Несчастного вели между солдатами, и каждый ударял его палкой по голой спине. Он повторял: «Братцы, помилосердствуйте», - падал, но его поднимали и неизменно вели дальше. </a:t>
            </a:r>
          </a:p>
        </p:txBody>
      </p:sp>
      <p:pic>
        <p:nvPicPr>
          <p:cNvPr id="12290" name="Picture 2" descr="Татарин в рассказе &quot;После бала&quot;: описание в цитата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8" y="706011"/>
            <a:ext cx="2147515" cy="22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901" y="614313"/>
            <a:ext cx="2594610" cy="1938992"/>
          </a:xfrm>
        </p:spPr>
        <p:txBody>
          <a:bodyPr/>
          <a:lstStyle/>
          <a:p>
            <a:r>
              <a:rPr lang="ru-RU" sz="1400" dirty="0"/>
              <a:t>Э</a:t>
            </a:r>
            <a:r>
              <a:rPr lang="ru-RU" sz="1400" dirty="0" smtClean="0"/>
              <a:t>то </a:t>
            </a:r>
            <a:r>
              <a:rPr lang="ru-RU" sz="1400" dirty="0"/>
              <a:t>был </a:t>
            </a:r>
            <a:r>
              <a:rPr lang="ru-RU" sz="1400" i="1" dirty="0"/>
              <a:t>«оголённый по пояс человек, привязанный к ружьям двух солдат, которые вели его»</a:t>
            </a:r>
            <a:r>
              <a:rPr lang="ru-RU" sz="1400" dirty="0"/>
              <a:t>. Остальные солдаты с двух сторон хлестали его по спине палками. Командовал экзекуцией, к ужасу Ивана Васильевича, отец Вареньки.</a:t>
            </a:r>
          </a:p>
        </p:txBody>
      </p:sp>
      <p:pic>
        <p:nvPicPr>
          <p:cNvPr id="1026" name="Picture 2" descr="После бала (Толстой) краткое содержание для читательского дневни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6" y="746125"/>
            <a:ext cx="2150387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Чем закончился рассказ после бала. «После ба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686321"/>
            <a:ext cx="252196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54436"/>
          </a:xfrm>
        </p:spPr>
        <p:txBody>
          <a:bodyPr/>
          <a:lstStyle/>
          <a:p>
            <a:r>
              <a:rPr lang="ru-RU" sz="1400" dirty="0"/>
              <a:t>Старик следил за тем, чтобы все солдаты соблюдали силу удара, и когда один из них ударил недостаточно сильно, отхлестал бедолагу перчатками по лицу. Юноша не смог больше выносить это зрелище и ушел домой, унося в душе страшную, тяжелую тоску. </a:t>
            </a:r>
            <a:endParaRPr lang="ru-RU" sz="2000" dirty="0"/>
          </a:p>
        </p:txBody>
      </p:sp>
      <p:pic>
        <p:nvPicPr>
          <p:cNvPr id="18434" name="Picture 2" descr="Сочинение: &quot;Утро, изменившее жизнь &quot; по рассказу Л.Н. Толстого &quot;После бала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5"/>
            <a:ext cx="2508250" cy="22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сле бала (Толстой) — чит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780510"/>
            <a:ext cx="2076202" cy="18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666876" y="614313"/>
            <a:ext cx="2940171" cy="2215991"/>
          </a:xfrm>
        </p:spPr>
        <p:txBody>
          <a:bodyPr/>
          <a:lstStyle/>
          <a:p>
            <a:r>
              <a:rPr lang="ru-RU" dirty="0"/>
              <a:t>Полковник </a:t>
            </a:r>
            <a:r>
              <a:rPr lang="ru-RU" dirty="0" smtClean="0"/>
              <a:t>даёт </a:t>
            </a:r>
            <a:r>
              <a:rPr lang="ru-RU" dirty="0"/>
              <a:t>приказы, и Иван Васильевич поражается этой стороной его натуры. Он видел культурного и вежливого человека на балу, а утром видит несправедливость, невозможность </a:t>
            </a:r>
            <a:r>
              <a:rPr lang="ru-RU" dirty="0" smtClean="0"/>
              <a:t>прощать. </a:t>
            </a:r>
            <a:r>
              <a:rPr lang="ru-RU" dirty="0"/>
              <a:t>Хотя Варенька никак не участвует в событии, это влияет на ее жизнь, ведь любимый сразу остывает к ней. Мужчина даже бросает военную кафедру, и не может быть с Варей, поскольку ее отец ему отвратителен.</a:t>
            </a:r>
          </a:p>
        </p:txBody>
      </p:sp>
      <p:pic>
        <p:nvPicPr>
          <p:cNvPr id="7170" name="Picture 2" descr="Варенька: характеристика и образ героини в рассказе Л.Н. Толстого &quot;После  бала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739746"/>
            <a:ext cx="209912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6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20" y="686322"/>
            <a:ext cx="4987901" cy="2369880"/>
          </a:xfrm>
        </p:spPr>
        <p:txBody>
          <a:bodyPr/>
          <a:lstStyle/>
          <a:p>
            <a:r>
              <a:rPr lang="ru-RU" sz="1400" dirty="0"/>
              <a:t>Для Ивана Васильевича </a:t>
            </a:r>
            <a:r>
              <a:rPr lang="ru-RU" sz="1400" dirty="0" smtClean="0"/>
              <a:t>любовь </a:t>
            </a:r>
            <a:r>
              <a:rPr lang="ru-RU" sz="1400" dirty="0"/>
              <a:t>в </a:t>
            </a:r>
            <a:r>
              <a:rPr lang="ru-RU" sz="1400" dirty="0" smtClean="0"/>
              <a:t> </a:t>
            </a:r>
            <a:r>
              <a:rPr lang="ru-RU" sz="1400" dirty="0"/>
              <a:t>душе угасла: </a:t>
            </a:r>
            <a:r>
              <a:rPr lang="ru-RU" sz="1400" i="1" dirty="0"/>
              <a:t>«Любовь с этого дня пошла на убыль. Когда она задумывалась, я сейчас же вспоминал полковника на площади, и я стал реже видаться с ней»</a:t>
            </a:r>
            <a:r>
              <a:rPr lang="ru-RU" sz="1400" dirty="0"/>
              <a:t>. Не мог он примириться с тем, что жестокость может быть оправдана какими бы то ни было проступками или правилами.</a:t>
            </a:r>
          </a:p>
          <a:p>
            <a:r>
              <a:rPr lang="ru-RU" sz="1400" dirty="0"/>
              <a:t>И поэтому сам не идёт в военную службу. Он хорошо понимает, что ничего изменить не сможет, а должен будет стать таким же, как полковник Б. Но совесть его такого не позволяет.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625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35" y="10507"/>
            <a:ext cx="5164295" cy="6388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8123" y="563771"/>
            <a:ext cx="2718924" cy="2585323"/>
          </a:xfrm>
        </p:spPr>
        <p:txBody>
          <a:bodyPr/>
          <a:lstStyle/>
          <a:p>
            <a:r>
              <a:rPr lang="ru-RU" sz="1400" dirty="0" smtClean="0"/>
              <a:t>Он </a:t>
            </a:r>
            <a:r>
              <a:rPr lang="ru-RU" sz="1400" dirty="0"/>
              <a:t>был четвертым ребенком в большой дворянской семье. Толстой рано осиротел. Мать умерла, когда ему не исполнилось еще двух лет, а в девять лет он лишился и отца. Опекуном пятерых детей Толстых стала тетя — Александра Остен-</a:t>
            </a:r>
            <a:r>
              <a:rPr lang="ru-RU" sz="1400" dirty="0" err="1"/>
              <a:t>Сакен</a:t>
            </a:r>
            <a:r>
              <a:rPr lang="ru-RU" sz="1400" dirty="0"/>
              <a:t>. Два старших ребенка переехали к тете в Москву, а младшие остались в Ясной Поляне. </a:t>
            </a:r>
          </a:p>
        </p:txBody>
      </p:sp>
      <p:pic>
        <p:nvPicPr>
          <p:cNvPr id="2050" name="Picture 2" descr="Лев Толстой 1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8" y="1982465"/>
            <a:ext cx="2236686" cy="10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ев Толстой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7784" y="618113"/>
            <a:ext cx="1043530" cy="12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ев Толстой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6" y="618112"/>
            <a:ext cx="993940" cy="12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42940" y="614313"/>
            <a:ext cx="2448272" cy="1292662"/>
          </a:xfrm>
        </p:spPr>
        <p:txBody>
          <a:bodyPr/>
          <a:lstStyle/>
          <a:p>
            <a:r>
              <a:rPr lang="ru-RU" dirty="0" smtClean="0"/>
              <a:t>Рассказ </a:t>
            </a:r>
            <a:r>
              <a:rPr lang="ru-RU" dirty="0"/>
              <a:t>разделён на две части: бал и увиденная после бала экзекуция. Эти картины противоположны во всем. Бал пышен и весел, экзекуция страшна и тяжела.</a:t>
            </a:r>
          </a:p>
          <a:p>
            <a:endParaRPr lang="ru-RU" dirty="0"/>
          </a:p>
        </p:txBody>
      </p:sp>
      <p:pic>
        <p:nvPicPr>
          <p:cNvPr id="17410" name="Picture 2" descr="Видео-урок | Rīgas Purvciema vidussko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7" y="741234"/>
            <a:ext cx="148321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А любовь с того утра пошла на убыль… | Республика Татарст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3" y="771868"/>
            <a:ext cx="1440832" cy="217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Презентация по литературе на тему &quot;Художественное своеобразие рассказа  Л.Н.Толстого «После бала» (8 класс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13242" r="6636" b="2000"/>
          <a:stretch/>
        </p:blipFill>
        <p:spPr bwMode="auto">
          <a:xfrm>
            <a:off x="74588" y="0"/>
            <a:ext cx="5616624" cy="31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340" y="2630537"/>
            <a:ext cx="545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6855" y="2702545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r>
              <a:rPr lang="ru-RU" dirty="0"/>
              <a:t>Толстой называет конкретное время действия рассказа – </a:t>
            </a:r>
            <a:r>
              <a:rPr lang="ru-RU" i="1" dirty="0"/>
              <a:t>«было в сороковых годах»</a:t>
            </a:r>
            <a:r>
              <a:rPr lang="ru-RU" dirty="0"/>
              <a:t>. Это время правления Николая I, которого за пристрастие к телесным наказаниям прозвали Николай </a:t>
            </a:r>
            <a:r>
              <a:rPr lang="ru-RU" dirty="0" err="1"/>
              <a:t>Палкин</a:t>
            </a:r>
            <a:r>
              <a:rPr lang="ru-RU" dirty="0"/>
              <a:t>. Полковник, очевидно, весьма любил и уважал государя: даже внешность свою постарался сделать похожей на его внешность.</a:t>
            </a:r>
          </a:p>
        </p:txBody>
      </p:sp>
      <p:pic>
        <p:nvPicPr>
          <p:cNvPr id="2050" name="Picture 2" descr="👀 «После бала» за 2 минуты. Краткое содержание рассказа Толстог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7" y="795349"/>
            <a:ext cx="250825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l"/>
            <a:r>
              <a:rPr lang="ru-RU" dirty="0" smtClean="0"/>
              <a:t>Николай первый        Отец Вареньки Б.        </a:t>
            </a:r>
            <a:endParaRPr lang="ru-RU" dirty="0"/>
          </a:p>
        </p:txBody>
      </p:sp>
      <p:pic>
        <p:nvPicPr>
          <p:cNvPr id="1030" name="Picture 6" descr="Царь Николай I: что он сделал для России | Русская семер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9" y="632113"/>
            <a:ext cx="2377951" cy="21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сле бала (1961) - кадры из фильма - советские короткометражные фильмы -  Кино-Театр.РУ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16" y="632114"/>
            <a:ext cx="2438131" cy="21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Внутренняя политика Николая I (1825-1855) - online presen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614313"/>
            <a:ext cx="4970239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636" y="102424"/>
            <a:ext cx="4958411" cy="315471"/>
          </a:xfrm>
        </p:spPr>
        <p:txBody>
          <a:bodyPr/>
          <a:lstStyle/>
          <a:p>
            <a:r>
              <a:rPr lang="ru-RU" dirty="0" smtClean="0"/>
              <a:t>Чему учит рассказ «После бала</a:t>
            </a:r>
            <a:r>
              <a:rPr lang="ru-RU" dirty="0" smtClean="0"/>
              <a:t>»?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54909" y="614313"/>
            <a:ext cx="2522602" cy="2369880"/>
          </a:xfrm>
        </p:spPr>
        <p:txBody>
          <a:bodyPr/>
          <a:lstStyle/>
          <a:p>
            <a:r>
              <a:rPr lang="ru-RU" sz="1400" dirty="0"/>
              <a:t>Произведение Толстого "После бала" учит нас нести доброту и свет в своей душе. Иван Васильевич столкнулся с жестокостью и злом, но не хотел становиться их участником. Он не захотел создавать семью с девушкой, отец которой является злобным, двуличным и лицемерным </a:t>
            </a:r>
            <a:r>
              <a:rPr lang="ru-RU" sz="1400" dirty="0" smtClean="0"/>
              <a:t>мужчиной.</a:t>
            </a:r>
            <a:endParaRPr lang="ru-RU" sz="1400" dirty="0"/>
          </a:p>
        </p:txBody>
      </p:sp>
      <p:pic>
        <p:nvPicPr>
          <p:cNvPr id="5" name="Picture 2" descr="Толстой «После бала» читать рассказ онлайн или скачать произведение Льва  Николаевич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686321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8604" y="746315"/>
            <a:ext cx="5328592" cy="2154436"/>
          </a:xfrm>
        </p:spPr>
        <p:txBody>
          <a:bodyPr/>
          <a:lstStyle/>
          <a:p>
            <a:r>
              <a:rPr lang="ru-RU" sz="1400" dirty="0"/>
              <a:t>В каком часу молодой человек уехал с </a:t>
            </a:r>
            <a:r>
              <a:rPr lang="ru-RU" sz="1400" dirty="0" smtClean="0"/>
              <a:t>бала?</a:t>
            </a:r>
            <a:endParaRPr lang="ru-RU" sz="1400" dirty="0"/>
          </a:p>
          <a:p>
            <a:r>
              <a:rPr lang="ru-RU" sz="1400" dirty="0" smtClean="0"/>
              <a:t>Что </a:t>
            </a:r>
            <a:r>
              <a:rPr lang="ru-RU" sz="1400" dirty="0"/>
              <a:t>увидел Иван Васильевич на поле, выйдя утром за </a:t>
            </a:r>
            <a:r>
              <a:rPr lang="ru-RU" sz="1400" dirty="0" smtClean="0"/>
              <a:t>город?</a:t>
            </a:r>
            <a:endParaRPr lang="ru-RU" sz="1400" dirty="0"/>
          </a:p>
          <a:p>
            <a:r>
              <a:rPr lang="ru-RU" sz="1400" dirty="0" smtClean="0"/>
              <a:t>Как </a:t>
            </a:r>
            <a:r>
              <a:rPr lang="ru-RU" sz="1400" dirty="0"/>
              <a:t>вёл себя полковник, когда били палками беглого </a:t>
            </a:r>
            <a:r>
              <a:rPr lang="ru-RU" sz="1400" dirty="0" smtClean="0"/>
              <a:t>солдата?</a:t>
            </a:r>
            <a:endParaRPr lang="ru-RU" sz="1400" dirty="0"/>
          </a:p>
          <a:p>
            <a:r>
              <a:rPr lang="ru-RU" sz="1400" dirty="0" smtClean="0"/>
              <a:t>Что </a:t>
            </a:r>
            <a:r>
              <a:rPr lang="ru-RU" sz="1400" dirty="0"/>
              <a:t>испытал Иван Васильевич, увидев страшную картину </a:t>
            </a:r>
            <a:r>
              <a:rPr lang="ru-RU" sz="1400" dirty="0" smtClean="0"/>
              <a:t>избиения?</a:t>
            </a:r>
            <a:endParaRPr lang="ru-RU" sz="1400" dirty="0"/>
          </a:p>
          <a:p>
            <a:r>
              <a:rPr lang="ru-RU" sz="1400" dirty="0" smtClean="0"/>
              <a:t>Почему </a:t>
            </a:r>
            <a:r>
              <a:rPr lang="ru-RU" sz="1400" dirty="0"/>
              <a:t>он не поступил на военную службу и никогда нигде не </a:t>
            </a:r>
            <a:r>
              <a:rPr lang="ru-RU" sz="1400" dirty="0" smtClean="0"/>
              <a:t>служил?</a:t>
            </a:r>
            <a:endParaRPr lang="ru-RU" sz="1400" dirty="0"/>
          </a:p>
          <a:p>
            <a:r>
              <a:rPr lang="ru-RU" sz="1400" dirty="0" smtClean="0"/>
              <a:t>Как </a:t>
            </a:r>
            <a:r>
              <a:rPr lang="ru-RU" sz="1400" dirty="0"/>
              <a:t>окончилась любовь его к </a:t>
            </a:r>
            <a:r>
              <a:rPr lang="ru-RU" sz="1400" dirty="0" smtClean="0"/>
              <a:t>Вареньке?</a:t>
            </a:r>
            <a:endParaRPr lang="ru-RU" sz="1400" dirty="0"/>
          </a:p>
          <a:p>
            <a:r>
              <a:rPr lang="ru-RU" sz="1400" dirty="0" smtClean="0"/>
              <a:t>Кратко </a:t>
            </a:r>
            <a:r>
              <a:rPr lang="ru-RU" sz="1400" dirty="0"/>
              <a:t>опишите две картины: бал и избиение беглого </a:t>
            </a:r>
            <a:r>
              <a:rPr lang="ru-RU" sz="1400" dirty="0" smtClean="0"/>
              <a:t>солдата.</a:t>
            </a:r>
            <a:endParaRPr lang="ru-RU" sz="1400" dirty="0"/>
          </a:p>
          <a:p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256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Мастерство Л.Н.Толстого в рассказе «После бала». Видеоурок. Литература 8  Клас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0" y="741234"/>
            <a:ext cx="160790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3"/>
          </p:nvPr>
        </p:nvSpPr>
        <p:spPr>
          <a:xfrm>
            <a:off x="2162820" y="777176"/>
            <a:ext cx="3178498" cy="1508105"/>
          </a:xfrm>
        </p:spPr>
        <p:txBody>
          <a:bodyPr/>
          <a:lstStyle/>
          <a:p>
            <a:r>
              <a:rPr lang="ru-RU" sz="1400" dirty="0"/>
              <a:t>Жизнь – вызов. Примите его!</a:t>
            </a:r>
          </a:p>
          <a:p>
            <a:r>
              <a:rPr lang="ru-RU" sz="1400" dirty="0"/>
              <a:t>Жизнь – трагедия. Преодолейте её!</a:t>
            </a:r>
          </a:p>
          <a:p>
            <a:r>
              <a:rPr lang="ru-RU" sz="1400" dirty="0"/>
              <a:t>Жизнь – борьба. Выдержите её!</a:t>
            </a:r>
          </a:p>
          <a:p>
            <a:r>
              <a:rPr lang="ru-RU" sz="1400" dirty="0"/>
              <a:t>Жизнь – счастье. Сотворите его!</a:t>
            </a:r>
          </a:p>
          <a:p>
            <a:r>
              <a:rPr lang="ru-RU" sz="1400" dirty="0" smtClean="0"/>
              <a:t>                                Мария </a:t>
            </a:r>
            <a:r>
              <a:rPr lang="ru-RU" sz="1400" dirty="0"/>
              <a:t>Тереза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603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www.culture.ru/storage/images/87c96eca66388f6d3c659a32734d3142/6bb9588a33287db1b0f5bb0a9890613c.png/g_center,c_fill/2.pn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542305"/>
            <a:ext cx="55446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78" y="102424"/>
            <a:ext cx="5350522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8644" y="686321"/>
            <a:ext cx="4755232" cy="830997"/>
          </a:xfrm>
        </p:spPr>
        <p:txBody>
          <a:bodyPr/>
          <a:lstStyle/>
          <a:p>
            <a:pPr algn="ctr"/>
            <a:r>
              <a:rPr lang="ru-RU" sz="1800" dirty="0" smtClean="0"/>
              <a:t>Прочитать рассказ. Ответить на вопросы</a:t>
            </a:r>
          </a:p>
          <a:p>
            <a:pPr algn="ctr"/>
            <a:r>
              <a:rPr lang="ru-RU" sz="1800" dirty="0" smtClean="0"/>
              <a:t> на стр. 157 письменно.</a:t>
            </a:r>
          </a:p>
          <a:p>
            <a:pPr algn="ctr"/>
            <a:r>
              <a:rPr lang="ru-RU" sz="1800" dirty="0" smtClean="0"/>
              <a:t>Прочитать другие рассказы </a:t>
            </a:r>
            <a:r>
              <a:rPr lang="ru-RU" sz="1800" dirty="0" err="1" smtClean="0"/>
              <a:t>Л.Н.Толстого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307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2" y="102424"/>
            <a:ext cx="3734275" cy="315471"/>
          </a:xfrm>
        </p:spPr>
        <p:txBody>
          <a:bodyPr/>
          <a:lstStyle/>
          <a:p>
            <a:r>
              <a:rPr lang="ru-RU" dirty="0" smtClean="0"/>
              <a:t>Ясная поляна</a:t>
            </a:r>
            <a:endParaRPr lang="ru-RU" dirty="0"/>
          </a:p>
        </p:txBody>
      </p:sp>
      <p:pic>
        <p:nvPicPr>
          <p:cNvPr id="24580" name="Picture 4" descr="StoryMapJS: Follow Tolstoy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6" y="614313"/>
            <a:ext cx="52464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14313"/>
            <a:ext cx="5049769" cy="2962181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sz="1800" dirty="0"/>
              <a:t>Счастливая, счастливая, невозвратимая пора детства! Как не любить, не лелеять воспоминаний о ней?.. Какое время может быть лучше того, когда две лучшие добродетели – невинная весёлость и беспредельная потребность любви – были единственными побуждениями в жизни», – писал Л.Н. Толстой в повести «Детство».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324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96413" y="746315"/>
            <a:ext cx="2822791" cy="2708434"/>
          </a:xfrm>
        </p:spPr>
        <p:txBody>
          <a:bodyPr/>
          <a:lstStyle/>
          <a:p>
            <a:r>
              <a:rPr lang="ru-RU" sz="1600" dirty="0"/>
              <a:t>В 1841 </a:t>
            </a:r>
            <a:r>
              <a:rPr lang="ru-RU" sz="1600" dirty="0" smtClean="0"/>
              <a:t>году тетя </a:t>
            </a:r>
            <a:r>
              <a:rPr lang="ru-RU" sz="1600" dirty="0"/>
              <a:t>Александра </a:t>
            </a:r>
            <a:r>
              <a:rPr lang="ru-RU" sz="1600" dirty="0" smtClean="0"/>
              <a:t>умерла</a:t>
            </a:r>
            <a:r>
              <a:rPr lang="ru-RU" sz="1600" dirty="0"/>
              <a:t>, и Толстые перебрались к тете Пелагее Юшковой в Казань. Через три года после переезда Лев Толстой решил поступить в престижный Императорский Казанский университет. </a:t>
            </a:r>
          </a:p>
        </p:txBody>
      </p:sp>
      <p:pic>
        <p:nvPicPr>
          <p:cNvPr id="3074" name="Picture 2" descr="Императорский Казанский университет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0" y="741234"/>
            <a:ext cx="2367226" cy="18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11722" y="614313"/>
            <a:ext cx="2736303" cy="2585323"/>
          </a:xfrm>
        </p:spPr>
        <p:txBody>
          <a:bodyPr/>
          <a:lstStyle/>
          <a:p>
            <a:r>
              <a:rPr lang="ru-RU" dirty="0"/>
              <a:t>В апреле 1847 года студенческая жизнь Льва Толстого завершилась. Он унаследовал свою часть владений, включая любимую Ясную Поляну, и </a:t>
            </a:r>
            <a:r>
              <a:rPr lang="ru-RU" dirty="0" smtClean="0"/>
              <a:t>отправился домой. </a:t>
            </a:r>
            <a:r>
              <a:rPr lang="ru-RU" dirty="0"/>
              <a:t>В родовом имении Толстой попытался наладить быт и начать писать. Он составил свой план образования: изучать языки, историю, медицину, математику, географию, юриспруденцию, сельское хозяйство, естественные науки. Однако вскоре пришел к выводу, что легче строить планы, чем их осуществлять.</a:t>
            </a:r>
          </a:p>
        </p:txBody>
      </p:sp>
      <p:pic>
        <p:nvPicPr>
          <p:cNvPr id="6146" name="Picture 2" descr="https://www.culture.ru/storage/images/87c96eca66388f6d3c659a32734d3142/e27abaa184efd2ae2a006a3f4e9e95e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9" y="741234"/>
            <a:ext cx="2508250" cy="20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6056</TotalTime>
  <Words>2013</Words>
  <Application>Microsoft Office PowerPoint</Application>
  <PresentationFormat>Произвольный</PresentationFormat>
  <Paragraphs>148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Русский язык литературное чтение</vt:lpstr>
      <vt:lpstr>Сегодня на уроке</vt:lpstr>
      <vt:lpstr>Лев Николаевич Толстой (1828-1902)</vt:lpstr>
      <vt:lpstr>Презентация PowerPoint</vt:lpstr>
      <vt:lpstr>Презентация PowerPoint</vt:lpstr>
      <vt:lpstr>Ясная поляна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Народная школа</vt:lpstr>
      <vt:lpstr>Презентация PowerPoint</vt:lpstr>
      <vt:lpstr>Презентация PowerPoint</vt:lpstr>
      <vt:lpstr>Презентация PowerPoint</vt:lpstr>
      <vt:lpstr>Произведения Льва Толстого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Отец Вареньки Б.</vt:lpstr>
      <vt:lpstr>Презентация PowerPoint</vt:lpstr>
      <vt:lpstr>Ответьте на вопросы</vt:lpstr>
      <vt:lpstr>Выберите правильный ответ</vt:lpstr>
      <vt:lpstr>Задание для самостоятельного выполнения</vt:lpstr>
      <vt:lpstr>Русский язык литературное чтение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Николай первый        Отец Вареньки Б.        </vt:lpstr>
      <vt:lpstr>Презентация PowerPoint</vt:lpstr>
      <vt:lpstr>Чему учит рассказ «После бала»?</vt:lpstr>
      <vt:lpstr>Ответьте на вопросы</vt:lpstr>
      <vt:lpstr>Презентация PowerPoint</vt:lpstr>
      <vt:lpstr>Презентация PowerPoint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WINDOWS 10</cp:lastModifiedBy>
  <cp:revision>152</cp:revision>
  <dcterms:created xsi:type="dcterms:W3CDTF">2020-04-13T08:06:06Z</dcterms:created>
  <dcterms:modified xsi:type="dcterms:W3CDTF">2021-01-12T04:49:06Z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