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4" r:id="rId2"/>
    <p:sldId id="303" r:id="rId3"/>
    <p:sldId id="343" r:id="rId4"/>
    <p:sldId id="350" r:id="rId5"/>
    <p:sldId id="346" r:id="rId6"/>
    <p:sldId id="347" r:id="rId7"/>
    <p:sldId id="352" r:id="rId8"/>
    <p:sldId id="353" r:id="rId9"/>
    <p:sldId id="351" r:id="rId10"/>
    <p:sldId id="345" r:id="rId11"/>
    <p:sldId id="344" r:id="rId12"/>
    <p:sldId id="356" r:id="rId13"/>
    <p:sldId id="328" r:id="rId14"/>
    <p:sldId id="358" r:id="rId15"/>
    <p:sldId id="359" r:id="rId16"/>
    <p:sldId id="362" r:id="rId17"/>
    <p:sldId id="348" r:id="rId18"/>
    <p:sldId id="360" r:id="rId19"/>
    <p:sldId id="364" r:id="rId20"/>
    <p:sldId id="371" r:id="rId21"/>
    <p:sldId id="365" r:id="rId22"/>
    <p:sldId id="367" r:id="rId23"/>
    <p:sldId id="366" r:id="rId24"/>
    <p:sldId id="357" r:id="rId25"/>
    <p:sldId id="368" r:id="rId26"/>
    <p:sldId id="369" r:id="rId27"/>
    <p:sldId id="361" r:id="rId28"/>
    <p:sldId id="363" r:id="rId29"/>
    <p:sldId id="349" r:id="rId30"/>
    <p:sldId id="374" r:id="rId31"/>
    <p:sldId id="375" r:id="rId32"/>
    <p:sldId id="376" r:id="rId33"/>
    <p:sldId id="377" r:id="rId34"/>
    <p:sldId id="355" r:id="rId35"/>
    <p:sldId id="372" r:id="rId3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26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  <a:ln/>
        </p:spPr>
        <p:txBody>
          <a:bodyPr/>
          <a:lstStyle>
            <a:lvl1pPr>
              <a:defRPr/>
            </a:lvl1pPr>
          </a:lstStyle>
          <a:p>
            <a:fld id="{2376D8C5-1B41-4C44-B1C1-22CA62CA8E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542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  <a:ln/>
        </p:spPr>
        <p:txBody>
          <a:bodyPr/>
          <a:lstStyle>
            <a:lvl1pPr>
              <a:defRPr/>
            </a:lvl1pPr>
          </a:lstStyle>
          <a:p>
            <a:fld id="{479E04CD-38E0-4A04-8697-E46159E2F6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24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290" y="757132"/>
            <a:ext cx="2546562" cy="786369"/>
          </a:xfrm>
        </p:spPr>
        <p:txBody>
          <a:bodyPr/>
          <a:lstStyle>
            <a:lvl1pPr>
              <a:defRPr sz="1325"/>
            </a:lvl1pPr>
            <a:lvl2pPr>
              <a:defRPr sz="1135"/>
            </a:lvl2pPr>
            <a:lvl3pPr>
              <a:defRPr sz="946"/>
            </a:lvl3pPr>
            <a:lvl4pPr>
              <a:defRPr sz="852"/>
            </a:lvl4pPr>
            <a:lvl5pPr>
              <a:defRPr sz="852"/>
            </a:lvl5pPr>
            <a:lvl6pPr>
              <a:defRPr sz="852"/>
            </a:lvl6pPr>
            <a:lvl7pPr>
              <a:defRPr sz="852"/>
            </a:lvl7pPr>
            <a:lvl8pPr>
              <a:defRPr sz="852"/>
            </a:lvl8pPr>
            <a:lvl9pPr>
              <a:defRPr sz="85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0948" y="757132"/>
            <a:ext cx="2546562" cy="786369"/>
          </a:xfrm>
        </p:spPr>
        <p:txBody>
          <a:bodyPr/>
          <a:lstStyle>
            <a:lvl1pPr>
              <a:defRPr sz="1325"/>
            </a:lvl1pPr>
            <a:lvl2pPr>
              <a:defRPr sz="1135"/>
            </a:lvl2pPr>
            <a:lvl3pPr>
              <a:defRPr sz="946"/>
            </a:lvl3pPr>
            <a:lvl4pPr>
              <a:defRPr sz="852"/>
            </a:lvl4pPr>
            <a:lvl5pPr>
              <a:defRPr sz="852"/>
            </a:lvl5pPr>
            <a:lvl6pPr>
              <a:defRPr sz="852"/>
            </a:lvl6pPr>
            <a:lvl7pPr>
              <a:defRPr sz="852"/>
            </a:lvl7pPr>
            <a:lvl8pPr>
              <a:defRPr sz="852"/>
            </a:lvl8pPr>
            <a:lvl9pPr>
              <a:defRPr sz="85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  <a:ln/>
        </p:spPr>
        <p:txBody>
          <a:bodyPr/>
          <a:lstStyle>
            <a:lvl1pPr>
              <a:defRPr/>
            </a:lvl1pPr>
          </a:lstStyle>
          <a:p>
            <a:fld id="{6753C1B7-6280-4AB4-9462-643E9E0696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208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70293"/>
            <a:ext cx="2957017" cy="853111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>
              <a:spcBef>
                <a:spcPts val="114"/>
              </a:spcBef>
            </a:pPr>
            <a:r>
              <a:rPr sz="3398" spc="-5" dirty="0" err="1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 err="1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3398" spc="1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398" spc="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pc="10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912" y="1262926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797360" y="249697"/>
            <a:ext cx="507339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6" name="Picture 6" descr="A.S.Pushk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1" t="333" r="37593"/>
          <a:stretch/>
        </p:blipFill>
        <p:spPr bwMode="auto">
          <a:xfrm>
            <a:off x="159912" y="242267"/>
            <a:ext cx="637253" cy="5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718654" y="1163343"/>
            <a:ext cx="3457218" cy="1822422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Михаил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Юрьевич Лермонтов</a:t>
            </a:r>
          </a:p>
          <a:p>
            <a:pPr algn="ctr"/>
            <a:r>
              <a:rPr lang="ru-RU" sz="208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8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Мцыри»</a:t>
            </a:r>
          </a:p>
          <a:p>
            <a:pPr algn="ctr"/>
            <a:r>
              <a:rPr lang="ru-RU" sz="208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урок)</a:t>
            </a:r>
            <a:endParaRPr lang="ru-RU" sz="208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8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5"/>
          <p:cNvSpPr/>
          <p:nvPr/>
        </p:nvSpPr>
        <p:spPr>
          <a:xfrm>
            <a:off x="167923" y="2178887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pic>
        <p:nvPicPr>
          <p:cNvPr id="1026" name="Picture 2" descr="Михаил Юрьевич Лермонтов (1814 – 1841) – великий русский поэт и прозаик -  Достопримечательности - Туризм - Официальный сайт Думы и администрации  города-курорта Железноводска Ставропольского кр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09" y="2107228"/>
            <a:ext cx="1044125" cy="11346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484521" y="1113001"/>
            <a:ext cx="1133016" cy="1093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80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249147" cy="2773670"/>
          </a:xfrm>
        </p:spPr>
        <p:txBody>
          <a:bodyPr/>
          <a:lstStyle/>
          <a:p>
            <a:r>
              <a:rPr lang="ru-RU" sz="1400" b="1" dirty="0"/>
              <a:t>спала </a:t>
            </a:r>
            <a:r>
              <a:rPr lang="ru-RU" sz="1400" dirty="0"/>
              <a:t>– </a:t>
            </a:r>
            <a:r>
              <a:rPr lang="ru-RU" sz="1400" dirty="0" err="1"/>
              <a:t>kamaydi</a:t>
            </a:r>
            <a:endParaRPr lang="ru-RU" sz="1400" dirty="0"/>
          </a:p>
          <a:p>
            <a:r>
              <a:rPr lang="ru-RU" sz="1400" b="1" dirty="0"/>
              <a:t>хребты </a:t>
            </a:r>
            <a:r>
              <a:rPr lang="ru-RU" sz="1400" dirty="0"/>
              <a:t>– </a:t>
            </a:r>
            <a:r>
              <a:rPr lang="ru-RU" sz="1400" dirty="0" err="1"/>
              <a:t>tepalik</a:t>
            </a:r>
            <a:endParaRPr lang="ru-RU" sz="1400" dirty="0"/>
          </a:p>
          <a:p>
            <a:r>
              <a:rPr lang="ru-RU" sz="1400" b="1" dirty="0"/>
              <a:t>незыблемый </a:t>
            </a:r>
            <a:r>
              <a:rPr lang="ru-RU" sz="1400" dirty="0"/>
              <a:t>–</a:t>
            </a:r>
            <a:r>
              <a:rPr lang="ru-RU" sz="1400" dirty="0" err="1"/>
              <a:t>mustahkam</a:t>
            </a:r>
            <a:endParaRPr lang="ru-RU" sz="1400" dirty="0"/>
          </a:p>
          <a:p>
            <a:r>
              <a:rPr lang="ru-RU" sz="1400" b="1" dirty="0"/>
              <a:t>алтарь </a:t>
            </a:r>
            <a:r>
              <a:rPr lang="ru-RU" sz="1400" dirty="0"/>
              <a:t>– </a:t>
            </a:r>
            <a:r>
              <a:rPr lang="ru-RU" sz="1400" dirty="0" err="1"/>
              <a:t>mehrob</a:t>
            </a:r>
            <a:endParaRPr lang="ru-RU" sz="1400" dirty="0"/>
          </a:p>
          <a:p>
            <a:r>
              <a:rPr lang="ru-RU" sz="1400" b="1" dirty="0"/>
              <a:t>бурный </a:t>
            </a:r>
            <a:r>
              <a:rPr lang="ru-RU" sz="1400" dirty="0"/>
              <a:t>– </a:t>
            </a:r>
            <a:r>
              <a:rPr lang="ru-RU" sz="1400" dirty="0" err="1"/>
              <a:t>jo‘shqin</a:t>
            </a:r>
            <a:endParaRPr lang="ru-RU" sz="1400" dirty="0"/>
          </a:p>
          <a:p>
            <a:r>
              <a:rPr lang="ru-RU" sz="1400" b="1" dirty="0"/>
              <a:t>ангел </a:t>
            </a:r>
            <a:r>
              <a:rPr lang="ru-RU" sz="1400" dirty="0"/>
              <a:t>– </a:t>
            </a:r>
            <a:r>
              <a:rPr lang="ru-RU" sz="1400" dirty="0" err="1"/>
              <a:t>farishta</a:t>
            </a:r>
            <a:endParaRPr lang="ru-RU" sz="1400" dirty="0"/>
          </a:p>
          <a:p>
            <a:r>
              <a:rPr lang="ru-RU" sz="1400" b="1" dirty="0"/>
              <a:t>изнурён </a:t>
            </a:r>
            <a:r>
              <a:rPr lang="ru-RU" sz="1400" dirty="0"/>
              <a:t>=</a:t>
            </a:r>
            <a:r>
              <a:rPr lang="ru-RU" sz="1400" dirty="0" smtClean="0"/>
              <a:t> </a:t>
            </a:r>
            <a:r>
              <a:rPr lang="ru-RU" sz="1400" dirty="0"/>
              <a:t>измучен</a:t>
            </a:r>
          </a:p>
          <a:p>
            <a:r>
              <a:rPr lang="ru-RU" sz="1400" b="1" dirty="0"/>
              <a:t>почуять </a:t>
            </a:r>
            <a:r>
              <a:rPr lang="ru-RU" sz="1400" dirty="0"/>
              <a:t>– </a:t>
            </a:r>
            <a:r>
              <a:rPr lang="ru-RU" sz="1400" dirty="0" err="1"/>
              <a:t>sezib</a:t>
            </a:r>
            <a:r>
              <a:rPr lang="ru-RU" sz="1400" dirty="0"/>
              <a:t> </a:t>
            </a:r>
            <a:r>
              <a:rPr lang="ru-RU" sz="1400" dirty="0" err="1"/>
              <a:t>qolmoq</a:t>
            </a:r>
            <a:endParaRPr lang="ru-RU" sz="1400" dirty="0"/>
          </a:p>
          <a:p>
            <a:r>
              <a:rPr lang="ru-RU" sz="1400" b="1" dirty="0"/>
              <a:t>силиться </a:t>
            </a:r>
            <a:r>
              <a:rPr lang="ru-RU" sz="1400" dirty="0"/>
              <a:t>=</a:t>
            </a:r>
            <a:r>
              <a:rPr lang="ru-RU" sz="1400" dirty="0" smtClean="0"/>
              <a:t> </a:t>
            </a:r>
            <a:r>
              <a:rPr lang="ru-RU" sz="1400" dirty="0"/>
              <a:t>стараться</a:t>
            </a:r>
          </a:p>
          <a:p>
            <a:r>
              <a:rPr lang="ru-RU" sz="1400" b="1" dirty="0"/>
              <a:t>превозмочь </a:t>
            </a:r>
            <a:r>
              <a:rPr lang="ru-RU" sz="1400" dirty="0"/>
              <a:t>=</a:t>
            </a:r>
            <a:r>
              <a:rPr lang="ru-RU" sz="1400" dirty="0" smtClean="0"/>
              <a:t> </a:t>
            </a:r>
            <a:r>
              <a:rPr lang="ru-RU" sz="1400" dirty="0"/>
              <a:t>преодолеть</a:t>
            </a:r>
          </a:p>
          <a:p>
            <a:r>
              <a:rPr lang="ru-RU" sz="1400" b="1" dirty="0" smtClean="0"/>
              <a:t>в </a:t>
            </a:r>
            <a:r>
              <a:rPr lang="ru-RU" sz="1400" b="1" dirty="0"/>
              <a:t>исступлении </a:t>
            </a:r>
            <a:r>
              <a:rPr lang="ru-RU" sz="1400" dirty="0" smtClean="0"/>
              <a:t>= в </a:t>
            </a:r>
            <a:r>
              <a:rPr lang="ru-RU" sz="1400" dirty="0"/>
              <a:t>отчаянии</a:t>
            </a:r>
          </a:p>
          <a:p>
            <a:r>
              <a:rPr lang="ru-RU" sz="1400" b="1" dirty="0"/>
              <a:t>встал на дыбы </a:t>
            </a:r>
            <a:r>
              <a:rPr lang="ru-RU" sz="1400" dirty="0"/>
              <a:t>=</a:t>
            </a:r>
            <a:r>
              <a:rPr lang="ru-RU" sz="1400" dirty="0" smtClean="0"/>
              <a:t> </a:t>
            </a:r>
            <a:r>
              <a:rPr lang="ru-RU" sz="1400" dirty="0"/>
              <a:t>встал на задние лапы	</a:t>
            </a:r>
          </a:p>
          <a:p>
            <a:endParaRPr lang="ru-RU" sz="1400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187699" y="784225"/>
            <a:ext cx="2129749" cy="195507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978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631826"/>
            <a:ext cx="4982221" cy="2646878"/>
          </a:xfrm>
        </p:spPr>
        <p:txBody>
          <a:bodyPr/>
          <a:lstStyle/>
          <a:p>
            <a:r>
              <a:rPr lang="ru-RU" sz="1600" b="1" dirty="0"/>
              <a:t>плющ </a:t>
            </a:r>
            <a:r>
              <a:rPr lang="ru-RU" sz="1600" dirty="0" smtClean="0"/>
              <a:t>= </a:t>
            </a:r>
            <a:r>
              <a:rPr lang="ru-RU" sz="1600" dirty="0"/>
              <a:t>вьющееся растение</a:t>
            </a:r>
          </a:p>
          <a:p>
            <a:r>
              <a:rPr lang="ru-RU" sz="1600" b="1" dirty="0"/>
              <a:t>удалец </a:t>
            </a:r>
            <a:r>
              <a:rPr lang="ru-RU" sz="1600" dirty="0"/>
              <a:t>– </a:t>
            </a:r>
            <a:r>
              <a:rPr lang="ru-RU" sz="1600" dirty="0" err="1"/>
              <a:t>botir</a:t>
            </a:r>
            <a:r>
              <a:rPr lang="ru-RU" sz="1600" dirty="0"/>
              <a:t> </a:t>
            </a:r>
            <a:r>
              <a:rPr lang="ru-RU" sz="1600" dirty="0" err="1"/>
              <a:t>yigit</a:t>
            </a:r>
            <a:endParaRPr lang="ru-RU" sz="1600" dirty="0"/>
          </a:p>
          <a:p>
            <a:r>
              <a:rPr lang="ru-RU" sz="1600" b="1" dirty="0"/>
              <a:t>изнемогать </a:t>
            </a:r>
            <a:r>
              <a:rPr lang="ru-RU" sz="1600" dirty="0" smtClean="0"/>
              <a:t>=терять </a:t>
            </a:r>
            <a:r>
              <a:rPr lang="ru-RU" sz="1600" dirty="0"/>
              <a:t>силы</a:t>
            </a:r>
          </a:p>
          <a:p>
            <a:r>
              <a:rPr lang="ru-RU" sz="1600" b="1" dirty="0"/>
              <a:t>тщетно </a:t>
            </a:r>
            <a:r>
              <a:rPr lang="ru-RU" sz="1600" dirty="0" smtClean="0"/>
              <a:t>= </a:t>
            </a:r>
            <a:r>
              <a:rPr lang="ru-RU" sz="1600" dirty="0"/>
              <a:t>напрасно</a:t>
            </a:r>
          </a:p>
          <a:p>
            <a:r>
              <a:rPr lang="ru-RU" sz="1600" b="1" dirty="0"/>
              <a:t>жребий </a:t>
            </a:r>
            <a:r>
              <a:rPr lang="ru-RU" sz="1600" dirty="0" smtClean="0"/>
              <a:t>= </a:t>
            </a:r>
            <a:r>
              <a:rPr lang="ru-RU" sz="1600" dirty="0"/>
              <a:t>судьба</a:t>
            </a:r>
          </a:p>
          <a:p>
            <a:r>
              <a:rPr lang="ru-RU" sz="1600" b="1" dirty="0"/>
              <a:t>рай </a:t>
            </a:r>
            <a:r>
              <a:rPr lang="ru-RU" sz="1600" dirty="0"/>
              <a:t>– </a:t>
            </a:r>
            <a:r>
              <a:rPr lang="ru-RU" sz="1600" dirty="0" err="1"/>
              <a:t>jannat</a:t>
            </a:r>
            <a:endParaRPr lang="ru-RU" sz="1600" dirty="0"/>
          </a:p>
          <a:p>
            <a:r>
              <a:rPr lang="ru-RU" sz="1600" b="1" dirty="0"/>
              <a:t>вечность </a:t>
            </a:r>
            <a:r>
              <a:rPr lang="ru-RU" sz="1600" dirty="0"/>
              <a:t>– </a:t>
            </a:r>
            <a:r>
              <a:rPr lang="ru-RU" sz="1600" dirty="0" err="1"/>
              <a:t>mangulik</a:t>
            </a:r>
            <a:endParaRPr lang="ru-RU" sz="1600" dirty="0"/>
          </a:p>
          <a:p>
            <a:r>
              <a:rPr lang="ru-RU" sz="1600" b="1" dirty="0"/>
              <a:t>небесный свод </a:t>
            </a:r>
            <a:r>
              <a:rPr lang="ru-RU" sz="1600" dirty="0"/>
              <a:t>– </a:t>
            </a:r>
            <a:r>
              <a:rPr lang="ru-RU" sz="1600" dirty="0" err="1"/>
              <a:t>moviy</a:t>
            </a:r>
            <a:r>
              <a:rPr lang="ru-RU" sz="1600" dirty="0"/>
              <a:t> </a:t>
            </a:r>
            <a:r>
              <a:rPr lang="ru-RU" sz="1600" dirty="0" err="1"/>
              <a:t>osmon</a:t>
            </a:r>
            <a:endParaRPr lang="ru-RU" sz="1600" dirty="0"/>
          </a:p>
          <a:p>
            <a:r>
              <a:rPr lang="ru-RU" sz="1600" b="1" dirty="0"/>
              <a:t>томиться жаждой </a:t>
            </a:r>
            <a:r>
              <a:rPr lang="ru-RU" sz="1600" dirty="0"/>
              <a:t>– </a:t>
            </a:r>
            <a:r>
              <a:rPr lang="ru-RU" sz="1600" dirty="0" err="1"/>
              <a:t>suvsamoq</a:t>
            </a:r>
            <a:endParaRPr lang="ru-RU" sz="1600" dirty="0"/>
          </a:p>
          <a:p>
            <a:r>
              <a:rPr lang="ru-RU" sz="1600" b="1" dirty="0"/>
              <a:t>бразда дымилась </a:t>
            </a:r>
            <a:r>
              <a:rPr lang="ru-RU" sz="1600" dirty="0" smtClean="0"/>
              <a:t>= </a:t>
            </a:r>
            <a:r>
              <a:rPr lang="ru-RU" sz="1600" i="1" dirty="0"/>
              <a:t>здесь</a:t>
            </a:r>
            <a:r>
              <a:rPr lang="ru-RU" sz="1600" dirty="0"/>
              <a:t>: пыль от падения камня</a:t>
            </a:r>
          </a:p>
          <a:p>
            <a:endParaRPr lang="ru-RU" dirty="0"/>
          </a:p>
        </p:txBody>
      </p:sp>
      <p:pic>
        <p:nvPicPr>
          <p:cNvPr id="22530" name="Picture 2" descr="Авторское отношение к Мцыри - отношение М. Лермонтова к персонаж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620523"/>
            <a:ext cx="1649659" cy="20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100" y="708025"/>
            <a:ext cx="2886947" cy="2837691"/>
          </a:xfrm>
        </p:spPr>
        <p:txBody>
          <a:bodyPr/>
          <a:lstStyle/>
          <a:p>
            <a:r>
              <a:rPr lang="ru-RU" sz="1600" dirty="0"/>
              <a:t>Ты хочешь знать, что видел я </a:t>
            </a:r>
            <a:endParaRPr lang="ru-RU" sz="1600" dirty="0" smtClean="0"/>
          </a:p>
          <a:p>
            <a:r>
              <a:rPr lang="ru-RU" sz="1600" dirty="0" smtClean="0"/>
              <a:t>На </a:t>
            </a:r>
            <a:r>
              <a:rPr lang="ru-RU" sz="1600" dirty="0"/>
              <a:t>воле? – Пышные поля, Холмы, покрытые венцом </a:t>
            </a:r>
            <a:endParaRPr lang="ru-RU" sz="1600" dirty="0" smtClean="0"/>
          </a:p>
          <a:p>
            <a:r>
              <a:rPr lang="ru-RU" sz="1600" dirty="0" smtClean="0"/>
              <a:t>Дерев</a:t>
            </a:r>
            <a:r>
              <a:rPr lang="ru-RU" sz="1600" dirty="0"/>
              <a:t>, разросшихся кругом, Шумящих свежею толпой, </a:t>
            </a:r>
            <a:endParaRPr lang="ru-RU" sz="1600" dirty="0" smtClean="0"/>
          </a:p>
          <a:p>
            <a:r>
              <a:rPr lang="ru-RU" sz="1600" dirty="0" smtClean="0"/>
              <a:t>Как </a:t>
            </a:r>
            <a:r>
              <a:rPr lang="ru-RU" sz="1600" dirty="0"/>
              <a:t>братья в пляске круговой. </a:t>
            </a:r>
          </a:p>
        </p:txBody>
      </p:sp>
      <p:pic>
        <p:nvPicPr>
          <p:cNvPr id="1026" name="Picture 2" descr="Лермонтов М.Ю.: Кавказ в жизни и творчестве Лермонт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08025"/>
            <a:ext cx="233238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9100" y="741234"/>
            <a:ext cx="2667000" cy="1477328"/>
          </a:xfrm>
        </p:spPr>
        <p:txBody>
          <a:bodyPr/>
          <a:lstStyle/>
          <a:p>
            <a:r>
              <a:rPr lang="ru-RU" sz="1600" dirty="0"/>
              <a:t>Я видел… </a:t>
            </a:r>
            <a:endParaRPr lang="ru-RU" sz="1600" dirty="0" smtClean="0"/>
          </a:p>
          <a:p>
            <a:r>
              <a:rPr lang="ru-RU" sz="1600" dirty="0" smtClean="0"/>
              <a:t>Седой </a:t>
            </a:r>
            <a:r>
              <a:rPr lang="ru-RU" sz="1600" dirty="0"/>
              <a:t>незыблемый Кавказ; И было сердцу </a:t>
            </a:r>
            <a:r>
              <a:rPr lang="ru-RU" sz="1600" dirty="0" smtClean="0"/>
              <a:t>моему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Легко, не знаю почему. </a:t>
            </a:r>
            <a:endParaRPr lang="ru-RU" sz="1600" dirty="0" smtClean="0"/>
          </a:p>
          <a:p>
            <a:r>
              <a:rPr lang="ru-RU" sz="1600" dirty="0" smtClean="0"/>
              <a:t>Мне </a:t>
            </a:r>
            <a:r>
              <a:rPr lang="ru-RU" sz="1600" dirty="0"/>
              <a:t>тайный голос говорил, Что некогда и я там жил… </a:t>
            </a:r>
          </a:p>
        </p:txBody>
      </p:sp>
      <p:pic>
        <p:nvPicPr>
          <p:cNvPr id="10242" name="Picture 2" descr="Кавказ. Лермонтов - художник: tanjand — LiveJou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0" y="631825"/>
            <a:ext cx="2500851" cy="23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102424"/>
            <a:ext cx="4563347" cy="315471"/>
          </a:xfrm>
        </p:spPr>
        <p:txBody>
          <a:bodyPr/>
          <a:lstStyle/>
          <a:p>
            <a:r>
              <a:rPr lang="ru-RU" dirty="0"/>
              <a:t>Что видел Мцыри на воле?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5700" y="741234"/>
            <a:ext cx="3276600" cy="1969770"/>
          </a:xfrm>
        </p:spPr>
        <p:txBody>
          <a:bodyPr/>
          <a:lstStyle/>
          <a:p>
            <a:r>
              <a:rPr lang="ru-RU" sz="1600" dirty="0"/>
              <a:t>Ты хочешь знать, что делал я</a:t>
            </a:r>
          </a:p>
          <a:p>
            <a:r>
              <a:rPr lang="ru-RU" sz="1600" dirty="0"/>
              <a:t>На воле? Жил – и жизнь </a:t>
            </a:r>
            <a:r>
              <a:rPr lang="ru-RU" sz="1600" dirty="0" smtClean="0"/>
              <a:t>моя</a:t>
            </a:r>
          </a:p>
          <a:p>
            <a:r>
              <a:rPr lang="ru-RU" sz="1600" dirty="0" smtClean="0"/>
              <a:t>Без </a:t>
            </a:r>
            <a:r>
              <a:rPr lang="ru-RU" sz="1600" dirty="0"/>
              <a:t>этих трех блаженных дней </a:t>
            </a:r>
            <a:endParaRPr lang="ru-RU" sz="1600" dirty="0" smtClean="0"/>
          </a:p>
          <a:p>
            <a:r>
              <a:rPr lang="ru-RU" sz="1600" dirty="0" smtClean="0"/>
              <a:t>Была </a:t>
            </a:r>
            <a:r>
              <a:rPr lang="ru-RU" sz="1600" dirty="0"/>
              <a:t>б печальней и мрачней.. Давным-давно задумал я Взглянуть на дальние поля.. Узнать, для воли иль тюрьмы </a:t>
            </a:r>
            <a:endParaRPr lang="ru-RU" sz="1600" dirty="0" smtClean="0"/>
          </a:p>
          <a:p>
            <a:r>
              <a:rPr lang="ru-RU" sz="1600" dirty="0" smtClean="0"/>
              <a:t>На </a:t>
            </a:r>
            <a:r>
              <a:rPr lang="ru-RU" sz="1600" dirty="0"/>
              <a:t>этот свет родимся мы. </a:t>
            </a:r>
          </a:p>
        </p:txBody>
      </p:sp>
      <p:pic>
        <p:nvPicPr>
          <p:cNvPr id="11266" name="Picture 2" descr="Доклад кавказ в жизни и творчестве лермонтова - Лучшие Сочин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2" y="631825"/>
            <a:ext cx="2139538" cy="18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7" y="631824"/>
            <a:ext cx="1905000" cy="236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197100" y="631824"/>
            <a:ext cx="3352800" cy="1956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Я убежал. О, я как брат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Обняться с бурей был бы рад!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Глазами тучи я следил,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Рукою молнию ловил...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Скажи мне, что средь этих стен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Могли бы дать вы мне взамен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Той дружбы краткой, но живой,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514" dirty="0"/>
              <a:t>Меж бурным сердцем и грозой?..</a:t>
            </a:r>
          </a:p>
        </p:txBody>
      </p:sp>
    </p:spTree>
    <p:extLst>
      <p:ext uri="{BB962C8B-B14F-4D97-AF65-F5344CB8AC3E}">
        <p14:creationId xmlns:p14="http://schemas.microsoft.com/office/powerpoint/2010/main" val="38038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68700" y="936626"/>
            <a:ext cx="2057400" cy="9906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15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«…Я как брат обняться с бурей был бы рад…»</a:t>
            </a:r>
          </a:p>
        </p:txBody>
      </p:sp>
      <p:pic>
        <p:nvPicPr>
          <p:cNvPr id="44034" name="Picture 2" descr="ÐÐ°ÑÑÐ¸Ð½ÐºÐ¸ Ð¿Ð¾ Ð·Ð°Ð¿ÑÐ¾ÑÑ Ð¼ÑÑÑ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631825"/>
            <a:ext cx="2895600" cy="229190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6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55625"/>
            <a:ext cx="5049769" cy="1846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5" y="554682"/>
            <a:ext cx="3250036" cy="25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50787" y="666504"/>
            <a:ext cx="2151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NewRomanPSMT"/>
              </a:rPr>
              <a:t>Почему Мцыри убежал во время грозы? Боится ли он её? А как относятся к грозе монахи? </a:t>
            </a:r>
            <a:endParaRPr lang="ru-RU" dirty="0" smtClean="0">
              <a:latin typeface="Times New Roman" panose="02020603050405020304" pitchFamily="18" charset="0"/>
              <a:ea typeface="TimesNewRomanPSM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2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6700" y="936625"/>
            <a:ext cx="2415792" cy="7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Держа кувшин над головой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Грузинка узкою тропой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Сходила к берегу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9" y="643576"/>
            <a:ext cx="2358321" cy="246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" y="565763"/>
            <a:ext cx="2590800" cy="253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111500" y="679106"/>
            <a:ext cx="2514600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Ты хочешь знать, что делал я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На воле? Жил - и жизнь моя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Без этих трех блаженных дней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Была б печальней и мрачней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25" dirty="0"/>
              <a:t>Бессильной старости твоей.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8" y="739869"/>
            <a:ext cx="1530788" cy="21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9" y="749069"/>
            <a:ext cx="2478705" cy="22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8" y="656506"/>
            <a:ext cx="2784374" cy="236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4" y="636980"/>
            <a:ext cx="2766987" cy="23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0300" y="98425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видел Мцыри на воле? </a:t>
            </a:r>
          </a:p>
        </p:txBody>
      </p:sp>
    </p:spTree>
    <p:extLst>
      <p:ext uri="{BB962C8B-B14F-4D97-AF65-F5344CB8AC3E}">
        <p14:creationId xmlns:p14="http://schemas.microsoft.com/office/powerpoint/2010/main" val="33135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631826"/>
            <a:ext cx="4982221" cy="615553"/>
          </a:xfrm>
        </p:spPr>
        <p:txBody>
          <a:bodyPr/>
          <a:lstStyle/>
          <a:p>
            <a:r>
              <a:rPr lang="ru-RU" sz="2000" b="1" dirty="0" smtClean="0"/>
              <a:t>Продолжим знакомство с поэмой Лермонтова «Мцыри»</a:t>
            </a:r>
            <a:endParaRPr lang="ru-RU" sz="2000" b="1" dirty="0"/>
          </a:p>
        </p:txBody>
      </p:sp>
      <p:pic>
        <p:nvPicPr>
          <p:cNvPr id="4" name="Picture 2" descr="ÐÐ°ÑÑÐ¸Ð½ÐºÐ¸ Ð¿Ð¾ Ð·Ð°Ð¿ÑÐ¾ÑÑ Ð¼ÑÑÑ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1317625"/>
            <a:ext cx="2514600" cy="168877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7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9100" y="1165225"/>
            <a:ext cx="28829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я сам, как зверь</a:t>
            </a:r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,</a:t>
            </a:r>
          </a:p>
          <a:p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был 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чужд людей </a:t>
            </a:r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и 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полз и прятался, как змей</a:t>
            </a:r>
            <a:endParaRPr lang="ru-RU" dirty="0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736689"/>
            <a:ext cx="245981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2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Users\admin\Desktop\7195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65" y="106747"/>
            <a:ext cx="2100535" cy="2963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810000" cy="317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2100" y="215243"/>
            <a:ext cx="4747215" cy="2628731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1703" b="1" dirty="0">
                <a:solidFill>
                  <a:srgbClr val="002060"/>
                </a:solidFill>
              </a:rPr>
              <a:t>    … и начал он</a:t>
            </a:r>
            <a:br>
              <a:rPr lang="ru-RU" altLang="ru-RU" sz="1703" b="1" dirty="0">
                <a:solidFill>
                  <a:srgbClr val="002060"/>
                </a:solidFill>
              </a:rPr>
            </a:br>
            <a:r>
              <a:rPr lang="ru-RU" altLang="ru-RU" sz="1703" b="1" dirty="0">
                <a:solidFill>
                  <a:srgbClr val="002060"/>
                </a:solidFill>
              </a:rPr>
              <a:t>Сердито лапой рыть песок,</a:t>
            </a:r>
            <a:br>
              <a:rPr lang="ru-RU" altLang="ru-RU" sz="1703" b="1" dirty="0">
                <a:solidFill>
                  <a:srgbClr val="002060"/>
                </a:solidFill>
              </a:rPr>
            </a:br>
            <a:r>
              <a:rPr lang="ru-RU" altLang="ru-RU" sz="1703" b="1" dirty="0">
                <a:solidFill>
                  <a:srgbClr val="002060"/>
                </a:solidFill>
              </a:rPr>
              <a:t>Встал на дыбы, потом прилег,</a:t>
            </a:r>
            <a:endParaRPr lang="ru-RU" altLang="ru-RU" sz="1703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admin\Desktop\panther_mhcqem6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60000">
            <a:off x="2476056" y="579533"/>
            <a:ext cx="2205481" cy="2656236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83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sz="half" idx="1"/>
          </p:nvPr>
        </p:nvSpPr>
        <p:spPr>
          <a:xfrm>
            <a:off x="288290" y="757132"/>
            <a:ext cx="2442210" cy="1019510"/>
          </a:xfrm>
        </p:spPr>
        <p:txBody>
          <a:bodyPr/>
          <a:lstStyle/>
          <a:p>
            <a:r>
              <a:rPr lang="ru-RU" altLang="ru-RU" dirty="0"/>
              <a:t>Встал на дыбы, потом прилег, И первый бешеный скачок Мне страшной смертью грозил... </a:t>
            </a:r>
            <a:endParaRPr lang="ru-RU" altLang="ru-RU" dirty="0" smtClean="0"/>
          </a:p>
          <a:p>
            <a:r>
              <a:rPr lang="ru-RU" altLang="ru-RU" dirty="0" smtClean="0"/>
              <a:t>Но </a:t>
            </a:r>
            <a:r>
              <a:rPr lang="ru-RU" altLang="ru-RU" dirty="0"/>
              <a:t>я его предупредил. </a:t>
            </a:r>
            <a:endParaRPr lang="ru-RU" alt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19667" y="1453423"/>
            <a:ext cx="3481454" cy="524118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1703" b="1" dirty="0">
                <a:solidFill>
                  <a:srgbClr val="66FFFF"/>
                </a:solidFill>
              </a:rPr>
              <a:t/>
            </a:r>
            <a:br>
              <a:rPr lang="ru-RU" altLang="ru-RU" sz="1703" b="1" dirty="0">
                <a:solidFill>
                  <a:srgbClr val="66FFFF"/>
                </a:solidFill>
              </a:rPr>
            </a:br>
            <a:endParaRPr lang="ru-RU" altLang="ru-RU" sz="1703" dirty="0">
              <a:solidFill>
                <a:srgbClr val="66FFFF"/>
              </a:solidFill>
            </a:endParaRPr>
          </a:p>
        </p:txBody>
      </p:sp>
      <p:pic>
        <p:nvPicPr>
          <p:cNvPr id="3074" name="Picture 2" descr="C:\Users\admin\Desktop\11904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821" y="583493"/>
            <a:ext cx="3276600" cy="2667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338" name="Picture 2" descr="Мцыри и барс. Иллюстрация А. А. Чики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99" y="735893"/>
            <a:ext cx="286153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9100" y="741234"/>
            <a:ext cx="2806700" cy="1938992"/>
          </a:xfrm>
        </p:spPr>
        <p:txBody>
          <a:bodyPr/>
          <a:lstStyle/>
          <a:p>
            <a:r>
              <a:rPr lang="ru-RU" sz="1400" dirty="0"/>
              <a:t>Удар мой верен был и скор. Надежный сук мой, как топор, </a:t>
            </a:r>
            <a:endParaRPr lang="ru-RU" sz="1400" dirty="0" smtClean="0"/>
          </a:p>
          <a:p>
            <a:r>
              <a:rPr lang="ru-RU" sz="1400" dirty="0" smtClean="0"/>
              <a:t>Широкий </a:t>
            </a:r>
            <a:r>
              <a:rPr lang="ru-RU" sz="1400" dirty="0"/>
              <a:t>лоб его рассек</a:t>
            </a:r>
            <a:r>
              <a:rPr lang="ru-RU" sz="1400" dirty="0" smtClean="0"/>
              <a:t>...</a:t>
            </a:r>
          </a:p>
          <a:p>
            <a:r>
              <a:rPr lang="ru-RU" sz="1400" dirty="0" smtClean="0"/>
              <a:t>Он </a:t>
            </a:r>
            <a:r>
              <a:rPr lang="ru-RU" sz="1400" dirty="0"/>
              <a:t>застонал, как человек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И опрокинулся. </a:t>
            </a:r>
            <a:endParaRPr lang="ru-RU" sz="1400" dirty="0" smtClean="0"/>
          </a:p>
          <a:p>
            <a:r>
              <a:rPr lang="ru-RU" sz="1400" dirty="0" smtClean="0"/>
              <a:t>Но </a:t>
            </a:r>
            <a:r>
              <a:rPr lang="ru-RU" sz="1400" dirty="0"/>
              <a:t>вновь, </a:t>
            </a:r>
            <a:endParaRPr lang="ru-RU" sz="1400" dirty="0" smtClean="0"/>
          </a:p>
          <a:p>
            <a:r>
              <a:rPr lang="ru-RU" sz="1400" dirty="0" smtClean="0"/>
              <a:t>Хотя </a:t>
            </a:r>
            <a:r>
              <a:rPr lang="ru-RU" sz="1400" dirty="0"/>
              <a:t>лила из раны кровь </a:t>
            </a:r>
            <a:endParaRPr lang="ru-RU" sz="1400" dirty="0" smtClean="0"/>
          </a:p>
          <a:p>
            <a:r>
              <a:rPr lang="ru-RU" sz="1400" dirty="0" smtClean="0"/>
              <a:t>Густой</a:t>
            </a:r>
            <a:r>
              <a:rPr lang="ru-RU" sz="1400" dirty="0"/>
              <a:t>, широкою волной, </a:t>
            </a:r>
            <a:endParaRPr lang="ru-RU" sz="1400" dirty="0" smtClean="0"/>
          </a:p>
          <a:p>
            <a:r>
              <a:rPr lang="ru-RU" sz="1400" dirty="0" smtClean="0"/>
              <a:t>Бой </a:t>
            </a:r>
            <a:r>
              <a:rPr lang="ru-RU" sz="1400" dirty="0"/>
              <a:t>закипел, смертельный бой!</a:t>
            </a:r>
          </a:p>
        </p:txBody>
      </p:sp>
      <p:pic>
        <p:nvPicPr>
          <p:cNvPr id="12290" name="Picture 2" descr="Смысл поэмы Мцыри - Лермонтова | Какой Смыс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741234"/>
            <a:ext cx="2571071" cy="20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102424"/>
            <a:ext cx="4563347" cy="3154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100" y="784225"/>
            <a:ext cx="2772421" cy="1477328"/>
          </a:xfrm>
        </p:spPr>
        <p:txBody>
          <a:bodyPr/>
          <a:lstStyle/>
          <a:p>
            <a:r>
              <a:rPr lang="ru-RU" sz="1600" dirty="0"/>
              <a:t>Ко мне он кинулся на грудь: </a:t>
            </a:r>
            <a:endParaRPr lang="ru-RU" sz="1600" dirty="0" smtClean="0"/>
          </a:p>
          <a:p>
            <a:r>
              <a:rPr lang="ru-RU" sz="1600" dirty="0" smtClean="0"/>
              <a:t>Но </a:t>
            </a:r>
            <a:r>
              <a:rPr lang="ru-RU" sz="1600" dirty="0"/>
              <a:t>в горло я успел </a:t>
            </a:r>
            <a:r>
              <a:rPr lang="ru-RU" sz="1600" dirty="0" smtClean="0"/>
              <a:t>воткнуть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И там два раза </a:t>
            </a:r>
            <a:r>
              <a:rPr lang="ru-RU" sz="1600" dirty="0" smtClean="0"/>
              <a:t>повернуть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Мое оружье... </a:t>
            </a:r>
            <a:endParaRPr lang="ru-RU" sz="1600" dirty="0" smtClean="0"/>
          </a:p>
          <a:p>
            <a:r>
              <a:rPr lang="ru-RU" sz="1600" dirty="0" smtClean="0"/>
              <a:t>Он </a:t>
            </a:r>
            <a:r>
              <a:rPr lang="ru-RU" sz="1600" dirty="0"/>
              <a:t>завыл, </a:t>
            </a:r>
            <a:endParaRPr lang="ru-RU" sz="1600" dirty="0" smtClean="0"/>
          </a:p>
          <a:p>
            <a:r>
              <a:rPr lang="ru-RU" sz="1600" dirty="0" smtClean="0"/>
              <a:t>Рванулся </a:t>
            </a:r>
            <a:r>
              <a:rPr lang="ru-RU" sz="1600" dirty="0"/>
              <a:t>из последних сил</a:t>
            </a:r>
            <a:r>
              <a:rPr lang="ru-RU" dirty="0"/>
              <a:t>,</a:t>
            </a:r>
          </a:p>
        </p:txBody>
      </p:sp>
      <p:pic>
        <p:nvPicPr>
          <p:cNvPr id="24578" name="Picture 2" descr="Анализ поэмы &quot;Мцыри&quot; | Сочинение и анализ произведений, биографии, образ  геро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708025"/>
            <a:ext cx="215066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9100" y="741234"/>
            <a:ext cx="2667000" cy="1938992"/>
          </a:xfrm>
        </p:spPr>
        <p:txBody>
          <a:bodyPr/>
          <a:lstStyle/>
          <a:p>
            <a:r>
              <a:rPr lang="ru-RU" sz="1400" dirty="0"/>
              <a:t>И мы, сплетясь, как пара змей, Обнявшись крепче двух друзей, Упали разом, и во мгле </a:t>
            </a:r>
            <a:endParaRPr lang="ru-RU" sz="1400" dirty="0" smtClean="0"/>
          </a:p>
          <a:p>
            <a:r>
              <a:rPr lang="ru-RU" sz="1400" dirty="0" smtClean="0"/>
              <a:t>Бой </a:t>
            </a:r>
            <a:r>
              <a:rPr lang="ru-RU" sz="1400" dirty="0"/>
              <a:t>продолжался на земле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И я был страшен в этот миг; </a:t>
            </a:r>
            <a:endParaRPr lang="ru-RU" sz="1400" dirty="0" smtClean="0"/>
          </a:p>
          <a:p>
            <a:r>
              <a:rPr lang="ru-RU" sz="1400" dirty="0" smtClean="0"/>
              <a:t>Как </a:t>
            </a:r>
            <a:r>
              <a:rPr lang="ru-RU" sz="1400" dirty="0"/>
              <a:t>барс пустынный, зол и дик,</a:t>
            </a:r>
          </a:p>
          <a:p>
            <a:endParaRPr lang="ru-RU" sz="1400" dirty="0"/>
          </a:p>
        </p:txBody>
      </p:sp>
      <p:pic>
        <p:nvPicPr>
          <p:cNvPr id="25602" name="Picture 2" descr="Сочинение: эпизод схватки с барсом и его роль в раскрытии характера Мцыр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23835"/>
            <a:ext cx="2590800" cy="22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673100" y="788780"/>
            <a:ext cx="1752600" cy="6336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 descr="М. Лермонтов – Мцыри (фрагмент видеофильма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68419"/>
            <a:ext cx="5638800" cy="30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15444"/>
          </a:xfrm>
        </p:spPr>
        <p:txBody>
          <a:bodyPr/>
          <a:lstStyle/>
          <a:p>
            <a:r>
              <a:rPr lang="ru-RU" sz="1400" dirty="0"/>
              <a:t>Какие воспоминания детства возникли в его памяти?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1500" y="936626"/>
            <a:ext cx="2239021" cy="1723549"/>
          </a:xfrm>
        </p:spPr>
        <p:txBody>
          <a:bodyPr/>
          <a:lstStyle/>
          <a:p>
            <a:r>
              <a:rPr lang="ru-RU" sz="1400" dirty="0"/>
              <a:t>Увы! – за несколько </a:t>
            </a:r>
            <a:r>
              <a:rPr lang="ru-RU" sz="1400" dirty="0" smtClean="0"/>
              <a:t>минут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Между крутых и темных скал, </a:t>
            </a:r>
            <a:endParaRPr lang="ru-RU" sz="1400" dirty="0" smtClean="0"/>
          </a:p>
          <a:p>
            <a:r>
              <a:rPr lang="ru-RU" sz="1400" dirty="0" smtClean="0"/>
              <a:t>Где </a:t>
            </a:r>
            <a:r>
              <a:rPr lang="ru-RU" sz="1400" dirty="0"/>
              <a:t>я в ребячестве играл, </a:t>
            </a:r>
            <a:endParaRPr lang="ru-RU" sz="1400" dirty="0" smtClean="0"/>
          </a:p>
          <a:p>
            <a:r>
              <a:rPr lang="ru-RU" sz="1400" dirty="0" smtClean="0"/>
              <a:t>Я </a:t>
            </a:r>
            <a:r>
              <a:rPr lang="ru-RU" sz="1400" dirty="0"/>
              <a:t>б рай и вечность променял... </a:t>
            </a:r>
          </a:p>
        </p:txBody>
      </p:sp>
      <p:pic>
        <p:nvPicPr>
          <p:cNvPr id="27650" name="Picture 2" descr="Мне стало страшно; на краю грозящей бездны я лежал... Иллюстрация А. А.  Чикина к поэме М. Ю. Лермонтова «Мцыр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55625"/>
            <a:ext cx="2590800" cy="256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7774" y="173468"/>
            <a:ext cx="3151627" cy="3154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45189" y="864162"/>
            <a:ext cx="2824212" cy="20578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D:\Маме\Учительская деятельность\Модератор\10 класс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441" y="708024"/>
            <a:ext cx="1379605" cy="228599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D:\Маме\Учительская деятельность\Модератор\10 класс\CardNTw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2301" y="708025"/>
            <a:ext cx="3477100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1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6300" y="741234"/>
            <a:ext cx="2209800" cy="1080934"/>
          </a:xfrm>
        </p:spPr>
        <p:txBody>
          <a:bodyPr/>
          <a:lstStyle/>
          <a:p>
            <a:r>
              <a:rPr lang="ru-RU" dirty="0"/>
              <a:t>Как вы думаете, слова Мцыри – это исповедь умирающего в собственных грехах или проповедь свободы? </a:t>
            </a:r>
          </a:p>
          <a:p>
            <a:r>
              <a:rPr lang="ru-RU" dirty="0"/>
              <a:t>Спорит ли с юношей старый монах? </a:t>
            </a:r>
          </a:p>
          <a:p>
            <a:endParaRPr lang="ru-RU" dirty="0"/>
          </a:p>
        </p:txBody>
      </p:sp>
      <p:pic>
        <p:nvPicPr>
          <p:cNvPr id="21506" name="Picture 2" descr="Анализ поэмы «Мцыри» (М. Ю. Лермонтов) | Литреко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9"/>
          <a:stretch/>
        </p:blipFill>
        <p:spPr bwMode="auto">
          <a:xfrm>
            <a:off x="263668" y="631825"/>
            <a:ext cx="3048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492443"/>
          </a:xfrm>
        </p:spPr>
        <p:txBody>
          <a:bodyPr/>
          <a:lstStyle/>
          <a:p>
            <a:pPr algn="ctr"/>
            <a:r>
              <a:rPr lang="ru-RU" sz="1600" dirty="0"/>
              <a:t>Как появился в монастыре пленный ребёнок? 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708026"/>
            <a:ext cx="3344148" cy="1384995"/>
          </a:xfrm>
        </p:spPr>
        <p:txBody>
          <a:bodyPr/>
          <a:lstStyle/>
          <a:p>
            <a:pPr algn="just"/>
            <a:r>
              <a:rPr lang="ru-RU" sz="1800" b="1" dirty="0"/>
              <a:t>Однажды русский генерал </a:t>
            </a:r>
            <a:r>
              <a:rPr lang="ru-RU" sz="1800" b="1" dirty="0" smtClean="0"/>
              <a:t>Из </a:t>
            </a:r>
            <a:r>
              <a:rPr lang="ru-RU" sz="1800" b="1" dirty="0"/>
              <a:t>гор к Тифлису проезжал; </a:t>
            </a:r>
            <a:r>
              <a:rPr lang="ru-RU" sz="1800" b="1" dirty="0" smtClean="0"/>
              <a:t>Ребенка </a:t>
            </a:r>
            <a:r>
              <a:rPr lang="ru-RU" sz="1800" b="1" dirty="0"/>
              <a:t>пленного он вёз. </a:t>
            </a:r>
            <a:r>
              <a:rPr lang="ru-RU" sz="1800" b="1" dirty="0" smtClean="0"/>
              <a:t>Тот </a:t>
            </a:r>
            <a:r>
              <a:rPr lang="ru-RU" sz="1800" b="1" dirty="0"/>
              <a:t>занемог, не перенес Трудов далёкого пути;</a:t>
            </a:r>
            <a:endParaRPr lang="ru-RU" sz="1800" b="1" dirty="0" smtClean="0"/>
          </a:p>
        </p:txBody>
      </p:sp>
      <p:pic>
        <p:nvPicPr>
          <p:cNvPr id="4" name="Picture 4" descr="http://2.bp.blogspot.com/-DWubI0wZ3uc/Tf5kWeuqfSI/AAAAAAAACrM/ObbKOlwms_o/s640/9cb0d1dc3f8de6d448fa239e7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675387"/>
            <a:ext cx="184435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92100" y="129945"/>
            <a:ext cx="5181600" cy="56169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i="1" u="sng" dirty="0" smtClean="0"/>
              <a:t>1</a:t>
            </a:r>
            <a:r>
              <a:rPr lang="ru-RU" altLang="ru-RU" sz="1600" i="1" u="sng" dirty="0" smtClean="0"/>
              <a:t>. Определите жанр произведения «Мцыри»:</a:t>
            </a:r>
            <a:endParaRPr lang="ru-RU" altLang="ru-RU" sz="1600" dirty="0" smtClean="0"/>
          </a:p>
        </p:txBody>
      </p:sp>
      <p:sp>
        <p:nvSpPr>
          <p:cNvPr id="33795" name="Содержимое 2"/>
          <p:cNvSpPr>
            <a:spLocks noGrp="1"/>
          </p:cNvSpPr>
          <p:nvPr>
            <p:ph idx="4294967295"/>
          </p:nvPr>
        </p:nvSpPr>
        <p:spPr>
          <a:xfrm>
            <a:off x="139700" y="765613"/>
            <a:ext cx="4309110" cy="2154436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ru-RU" altLang="ru-RU" dirty="0" smtClean="0"/>
              <a:t>  </a:t>
            </a:r>
            <a:r>
              <a:rPr lang="ru-RU" altLang="ru-RU" sz="2800" b="1" dirty="0" smtClean="0"/>
              <a:t>1</a:t>
            </a:r>
            <a:r>
              <a:rPr lang="ru-RU" altLang="ru-RU" sz="2800" b="1" dirty="0" smtClean="0"/>
              <a:t>) поэма        </a:t>
            </a:r>
          </a:p>
          <a:p>
            <a:pPr algn="l" eaLnBrk="1" hangingPunct="1">
              <a:buFontTx/>
              <a:buNone/>
            </a:pPr>
            <a:r>
              <a:rPr lang="ru-RU" altLang="ru-RU" sz="2800" b="1" dirty="0" smtClean="0"/>
              <a:t> </a:t>
            </a:r>
            <a:r>
              <a:rPr lang="ru-RU" altLang="ru-RU" sz="2800" b="1" dirty="0" smtClean="0"/>
              <a:t>2</a:t>
            </a:r>
            <a:r>
              <a:rPr lang="ru-RU" altLang="ru-RU" sz="2800" b="1" dirty="0" smtClean="0"/>
              <a:t>) рассказ         </a:t>
            </a:r>
            <a:endParaRPr lang="ru-RU" altLang="ru-RU" sz="2800" b="1" dirty="0" smtClean="0"/>
          </a:p>
          <a:p>
            <a:pPr algn="l" eaLnBrk="1" hangingPunct="1">
              <a:buFontTx/>
              <a:buNone/>
            </a:pPr>
            <a:r>
              <a:rPr lang="ru-RU" altLang="ru-RU" sz="2800" b="1" dirty="0" smtClean="0"/>
              <a:t> </a:t>
            </a:r>
            <a:r>
              <a:rPr lang="ru-RU" altLang="ru-RU" sz="2800" b="1" dirty="0" smtClean="0"/>
              <a:t>3) баллада        </a:t>
            </a:r>
          </a:p>
          <a:p>
            <a:pPr algn="l" eaLnBrk="1" hangingPunct="1">
              <a:buFontTx/>
              <a:buNone/>
            </a:pPr>
            <a:r>
              <a:rPr lang="ru-RU" altLang="ru-RU" sz="2800" b="1" dirty="0"/>
              <a:t> </a:t>
            </a:r>
            <a:r>
              <a:rPr lang="ru-RU" altLang="ru-RU" sz="2800" b="1" dirty="0" smtClean="0"/>
              <a:t>4</a:t>
            </a:r>
            <a:r>
              <a:rPr lang="ru-RU" altLang="ru-RU" sz="2800" b="1" dirty="0" smtClean="0"/>
              <a:t>) стихотворение</a:t>
            </a:r>
          </a:p>
          <a:p>
            <a:pPr eaLnBrk="1" hangingPunct="1">
              <a:buFontTx/>
              <a:buNone/>
            </a:pPr>
            <a:endParaRPr lang="ru-RU" altLang="ru-RU" sz="2800" dirty="0" smtClean="0"/>
          </a:p>
        </p:txBody>
      </p:sp>
      <p:pic>
        <p:nvPicPr>
          <p:cNvPr id="33796" name="Picture 2" descr="http://im3-tub-ru.yandex.net/i?id=70467128-5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617661"/>
            <a:ext cx="2265826" cy="23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29945"/>
            <a:ext cx="5562600" cy="91787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i="1" u="sng" dirty="0"/>
              <a:t>2</a:t>
            </a:r>
            <a:r>
              <a:rPr lang="ru-RU" i="1" u="sng" dirty="0" smtClean="0"/>
              <a:t>. Эпиграф </a:t>
            </a:r>
            <a:r>
              <a:rPr lang="ru-RU" i="1" u="sng" dirty="0"/>
              <a:t>к произведению М.Ю. </a:t>
            </a:r>
            <a:r>
              <a:rPr lang="ru-RU" i="1" u="sng" dirty="0" smtClean="0"/>
              <a:t>взят из</a:t>
            </a:r>
            <a:endParaRPr lang="ru-RU" dirty="0"/>
          </a:p>
        </p:txBody>
      </p:sp>
      <p:sp>
        <p:nvSpPr>
          <p:cNvPr id="34819" name="Содержимое 2"/>
          <p:cNvSpPr>
            <a:spLocks noGrp="1"/>
          </p:cNvSpPr>
          <p:nvPr>
            <p:ph idx="4294967295"/>
          </p:nvPr>
        </p:nvSpPr>
        <p:spPr>
          <a:xfrm>
            <a:off x="215900" y="619402"/>
            <a:ext cx="4461510" cy="233910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былин     </a:t>
            </a:r>
          </a:p>
          <a:p>
            <a:pPr eaLnBrk="1" hangingPunct="1">
              <a:buFontTx/>
              <a:buNone/>
            </a:pP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Библии     </a:t>
            </a:r>
          </a:p>
          <a:p>
            <a:pPr eaLnBrk="1" hangingPunct="1">
              <a:buFontTx/>
              <a:buNone/>
            </a:pP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древнерусских </a:t>
            </a:r>
          </a:p>
          <a:p>
            <a:pPr eaLnBrk="1" hangingPunct="1">
              <a:buFontTx/>
              <a:buNone/>
            </a:pP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летописей     </a:t>
            </a:r>
          </a:p>
          <a:p>
            <a:pPr eaLnBrk="1" hangingPunct="1">
              <a:buFontTx/>
              <a:buNone/>
            </a:pP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4) народных песен</a:t>
            </a:r>
          </a:p>
          <a:p>
            <a:pPr eaLnBrk="1" hangingPunct="1"/>
            <a:endParaRPr lang="ru-RU" altLang="ru-RU" dirty="0" smtClean="0"/>
          </a:p>
        </p:txBody>
      </p:sp>
      <p:pic>
        <p:nvPicPr>
          <p:cNvPr id="34820" name="Picture 2" descr="http://im1-tub-ru.yandex.net/i?id=203198780-56-72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11111"/>
          <a:stretch/>
        </p:blipFill>
        <p:spPr bwMode="auto">
          <a:xfrm>
            <a:off x="3644900" y="693674"/>
            <a:ext cx="1981200" cy="219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1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499" y="708025"/>
            <a:ext cx="4888865" cy="97929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i="1" u="sng" dirty="0" smtClean="0"/>
              <a:t>3.  Когда </a:t>
            </a:r>
            <a:r>
              <a:rPr lang="ru-RU" i="1" u="sng" dirty="0"/>
              <a:t>Мцыри совершил побег из монастыря?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9700" y="575515"/>
            <a:ext cx="5236451" cy="266933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800" b="1" dirty="0"/>
              <a:t>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во время грозы                        </a:t>
            </a:r>
          </a:p>
          <a:p>
            <a:pPr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2) ночью, когда все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спали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во время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богослужения        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днём</a:t>
            </a:r>
          </a:p>
        </p:txBody>
      </p:sp>
      <p:pic>
        <p:nvPicPr>
          <p:cNvPr id="35844" name="Picture 2" descr="http://im6-tub-ru.yandex.net/i?id=170502419-49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84225"/>
            <a:ext cx="1900833" cy="2197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500" y="17462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Мцыри совершил побег?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00" y="129945"/>
            <a:ext cx="4724400" cy="78267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i="1" u="sng" dirty="0" smtClean="0"/>
              <a:t>4. </a:t>
            </a:r>
            <a:r>
              <a:rPr lang="ru-RU" i="1" u="sng" dirty="0"/>
              <a:t>Укажите тему произведения: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8915" name="Содержимое 2"/>
          <p:cNvSpPr>
            <a:spLocks noGrp="1"/>
          </p:cNvSpPr>
          <p:nvPr>
            <p:ph idx="4294967295"/>
          </p:nvPr>
        </p:nvSpPr>
        <p:spPr>
          <a:xfrm>
            <a:off x="215900" y="631825"/>
            <a:ext cx="4038600" cy="24622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показать прошлое Грузии        </a:t>
            </a:r>
          </a:p>
          <a:p>
            <a:pPr eaLnBrk="1" hangingPunct="1"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рассказать о жизни в монастыре</a:t>
            </a:r>
          </a:p>
          <a:p>
            <a:pPr eaLnBrk="1" hangingPunct="1"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показать красоту человека, готового умереть за свободу</a:t>
            </a:r>
          </a:p>
          <a:p>
            <a:pPr eaLnBrk="1" hangingPunct="1"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4) рассказать о жизни молодого человека</a:t>
            </a:r>
          </a:p>
          <a:p>
            <a:pPr eaLnBrk="1" hangingPunct="1"/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im5-tub-ru.yandex.net/i?id=428901873-71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708025"/>
            <a:ext cx="1143000" cy="16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1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49500" y="708025"/>
            <a:ext cx="3276600" cy="233260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огненная душа, что за могучий дух, что за исполинская натура у этого Мцыри! Это любимый идеал нашего поэта, это отражение в поэзии тени его собственной личности. Во всем, что ни говорит Мцыри, веет его собственным духом, поражает его собственной мощью».</a:t>
            </a:r>
          </a:p>
        </p:txBody>
      </p:sp>
      <p:pic>
        <p:nvPicPr>
          <p:cNvPr id="30722" name="Picture 2" descr="Ф. Д. Константинов Мцыри во время грозы. Иллюстрация к поэме М. Ю.  Лермонтова «Мцыри». | Иллюстрации, Картины, Литерат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78435"/>
            <a:ext cx="1981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1300" y="9842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Белинский  о поэме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Мцыри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2424"/>
            <a:ext cx="5638800" cy="30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адание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4100" y="555625"/>
            <a:ext cx="4181895" cy="1477328"/>
          </a:xfrm>
        </p:spPr>
        <p:txBody>
          <a:bodyPr/>
          <a:lstStyle/>
          <a:p>
            <a:r>
              <a:rPr lang="ru-RU" sz="2400" dirty="0" smtClean="0"/>
              <a:t>Выучить отрывок наизусть.</a:t>
            </a:r>
          </a:p>
          <a:p>
            <a:r>
              <a:rPr lang="ru-RU" sz="2400" dirty="0" smtClean="0"/>
              <a:t>Ответить на вопросы и задания </a:t>
            </a:r>
            <a:r>
              <a:rPr lang="ru-RU" sz="2400" smtClean="0"/>
              <a:t>на </a:t>
            </a:r>
            <a:r>
              <a:rPr lang="ru-RU" sz="2400" smtClean="0"/>
              <a:t>странице 131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4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ÐÐÐÐÐ ÐÐ ÐÐ ÐÐÐÐÐ. Ð¡ÐÐÐÐÐ¡Ð¢Ð¬ Ð¡ÐÐÐ«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754634"/>
            <a:ext cx="2971800" cy="219807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340100" y="784225"/>
            <a:ext cx="2362200" cy="230539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Горец по рождению, герой ребёнком был увезён из родного дома генералом Ермоловым. В дороге мальчик заболел, и Ермолов оставил его в монастыре.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941"/>
            <a:ext cx="5765800" cy="319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492443"/>
          </a:xfrm>
        </p:spPr>
        <p:txBody>
          <a:bodyPr/>
          <a:lstStyle/>
          <a:p>
            <a:r>
              <a:rPr lang="ru-RU" sz="1600" dirty="0"/>
              <a:t>Какая пламенная страсть жила в душе Мцыри?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134621" cy="18466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9700" y="594867"/>
            <a:ext cx="4495800" cy="262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знал одной лишь думы власть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Одну – но пламенную страсть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Она, как червь, во мне жила,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Изгрызла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душу и сожгла.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мечты мои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звала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келий душных и молитв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тот чудный мир тревог и битв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Где в тучах прячутся скалы,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люди вольны, как орлы. </a:t>
            </a:r>
          </a:p>
        </p:txBody>
      </p:sp>
      <p:pic>
        <p:nvPicPr>
          <p:cNvPr id="5" name="Picture 2" descr="C:\Users\admin\Desktop\Лермонтов для презентации\_CCABCngIX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854338"/>
            <a:ext cx="1937773" cy="158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2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Жизнь в плену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134621" cy="782599"/>
          </a:xfrm>
        </p:spPr>
        <p:txBody>
          <a:bodyPr/>
          <a:lstStyle/>
          <a:p>
            <a:r>
              <a:rPr lang="ru-RU" dirty="0"/>
              <a:t>Почему свою жизнь в монастыре Мцыри называет «жизнью в плену»?</a:t>
            </a:r>
          </a:p>
          <a:p>
            <a:r>
              <a:rPr lang="ru-RU" b="1" dirty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900" y="936625"/>
            <a:ext cx="4108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мало жил, и жил в плену.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две жизни за одну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только полную тревог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променял бы, если б мог.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900" y="2232025"/>
            <a:ext cx="4108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Я вырос в сумрачных </a:t>
            </a:r>
            <a:r>
              <a:rPr lang="ru-RU" altLang="ru-RU" dirty="0" smtClean="0"/>
              <a:t>стенах…</a:t>
            </a:r>
            <a:endParaRPr lang="ru-RU" altLang="ru-RU" dirty="0"/>
          </a:p>
        </p:txBody>
      </p:sp>
      <p:pic>
        <p:nvPicPr>
          <p:cNvPr id="23554" name="Picture 2" descr="Авторское отношение к Мцыри - отношение М. Лермонтова к персонаж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07" y="900938"/>
            <a:ext cx="1828800" cy="20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6" y="580390"/>
            <a:ext cx="2020520" cy="202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558165"/>
            <a:ext cx="1720071" cy="202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96900" y="2536824"/>
            <a:ext cx="4227653" cy="67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92" dirty="0"/>
              <a:t>Я никому не мог сказать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92" dirty="0"/>
              <a:t>Священных слов </a:t>
            </a:r>
            <a:r>
              <a:rPr lang="ru-RU" altLang="ru-RU" sz="1892" dirty="0" smtClean="0"/>
              <a:t>«отец</a:t>
            </a:r>
            <a:r>
              <a:rPr lang="ru-RU" altLang="ru-RU" sz="1892" dirty="0" smtClean="0"/>
              <a:t>»</a:t>
            </a:r>
            <a:r>
              <a:rPr lang="ru-RU" altLang="ru-RU" sz="1892" dirty="0" smtClean="0"/>
              <a:t> </a:t>
            </a:r>
            <a:r>
              <a:rPr lang="ru-RU" altLang="ru-RU" sz="1892" dirty="0"/>
              <a:t>и </a:t>
            </a:r>
            <a:r>
              <a:rPr lang="ru-RU" altLang="ru-RU" sz="1892" dirty="0" smtClean="0"/>
              <a:t>«</a:t>
            </a:r>
            <a:r>
              <a:rPr lang="ru-RU" altLang="ru-RU" sz="1892" dirty="0" smtClean="0"/>
              <a:t>мать</a:t>
            </a:r>
            <a:r>
              <a:rPr lang="ru-RU" altLang="ru-RU" sz="1892" dirty="0" smtClean="0"/>
              <a:t>»</a:t>
            </a:r>
            <a:r>
              <a:rPr lang="ru-RU" altLang="ru-RU" sz="1892" dirty="0" smtClean="0"/>
              <a:t>.</a:t>
            </a:r>
            <a:endParaRPr lang="ru-RU" altLang="ru-RU" sz="1892" dirty="0"/>
          </a:p>
        </p:txBody>
      </p:sp>
    </p:spTree>
    <p:extLst>
      <p:ext uri="{BB962C8B-B14F-4D97-AF65-F5344CB8AC3E}">
        <p14:creationId xmlns:p14="http://schemas.microsoft.com/office/powerpoint/2010/main" val="193282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959100" y="631825"/>
            <a:ext cx="28067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Я видел у других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Отчизну, дом, друзей,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родных,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А у себя не находил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Не только милых душ -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могил!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2495980" cy="23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44906"/>
            <a:ext cx="2590800" cy="230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2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68700" y="708025"/>
            <a:ext cx="1981200" cy="235885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1513" dirty="0">
                <a:solidFill>
                  <a:srgbClr val="002060"/>
                </a:solidFill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слушать исповедь мою сюда пришёл….»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Иллюстрация Л.Пастернака.</a:t>
            </a:r>
          </a:p>
        </p:txBody>
      </p:sp>
      <p:pic>
        <p:nvPicPr>
          <p:cNvPr id="45058" name="Picture 2" descr="ÐÐ°ÑÑÐ¸Ð½ÐºÐ¸ Ð¿Ð¾ Ð·Ð°Ð¿ÑÐ¾ÑÑ Ð¼ÑÑÑ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631825"/>
            <a:ext cx="2983494" cy="235523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6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990</Words>
  <Application>Microsoft Office PowerPoint</Application>
  <PresentationFormat>Произвольный</PresentationFormat>
  <Paragraphs>156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 New Roman</vt:lpstr>
      <vt:lpstr>TimesNewRomanPSMT</vt:lpstr>
      <vt:lpstr>Verdana</vt:lpstr>
      <vt:lpstr>Office Theme</vt:lpstr>
      <vt:lpstr>Русский язык литературное чтение</vt:lpstr>
      <vt:lpstr>Сегодня на уроке мы</vt:lpstr>
      <vt:lpstr>Как появился в монастыре пленный ребёнок?  </vt:lpstr>
      <vt:lpstr>Презентация PowerPoint</vt:lpstr>
      <vt:lpstr>Какая пламенная страсть жила в душе Мцыри? </vt:lpstr>
      <vt:lpstr>Жизнь в плену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видел Мцыри на воле?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воспоминания детства возникли в его памяти? </vt:lpstr>
      <vt:lpstr>Презентация PowerPoint</vt:lpstr>
      <vt:lpstr>Презентация PowerPoint</vt:lpstr>
      <vt:lpstr>1. Определите жанр произведения «Мцыри»:</vt:lpstr>
      <vt:lpstr>2. Эпиграф к произведению М.Ю. взят из</vt:lpstr>
      <vt:lpstr>3.  Когда Мцыри совершил побег из монастыря?</vt:lpstr>
      <vt:lpstr>4. Укажите тему произведения: </vt:lpstr>
      <vt:lpstr>Презентация PowerPoint</vt:lpstr>
      <vt:lpstr>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Учетная запись Майкрософт</cp:lastModifiedBy>
  <cp:revision>57</cp:revision>
  <dcterms:created xsi:type="dcterms:W3CDTF">2020-04-13T08:06:06Z</dcterms:created>
  <dcterms:modified xsi:type="dcterms:W3CDTF">2020-11-10T09:25:23Z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