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40"/>
  </p:notesMasterIdLst>
  <p:sldIdLst>
    <p:sldId id="1414" r:id="rId11"/>
    <p:sldId id="1415" r:id="rId12"/>
    <p:sldId id="1425" r:id="rId13"/>
    <p:sldId id="1402" r:id="rId14"/>
    <p:sldId id="1440" r:id="rId15"/>
    <p:sldId id="1441" r:id="rId16"/>
    <p:sldId id="1439" r:id="rId17"/>
    <p:sldId id="1426" r:id="rId18"/>
    <p:sldId id="1429" r:id="rId19"/>
    <p:sldId id="1428" r:id="rId20"/>
    <p:sldId id="1427" r:id="rId21"/>
    <p:sldId id="1418" r:id="rId22"/>
    <p:sldId id="1430" r:id="rId23"/>
    <p:sldId id="1431" r:id="rId24"/>
    <p:sldId id="1363" r:id="rId25"/>
    <p:sldId id="1419" r:id="rId26"/>
    <p:sldId id="1432" r:id="rId27"/>
    <p:sldId id="1421" r:id="rId28"/>
    <p:sldId id="1433" r:id="rId29"/>
    <p:sldId id="1436" r:id="rId30"/>
    <p:sldId id="1423" r:id="rId31"/>
    <p:sldId id="1422" r:id="rId32"/>
    <p:sldId id="1435" r:id="rId33"/>
    <p:sldId id="1437" r:id="rId34"/>
    <p:sldId id="1420" r:id="rId35"/>
    <p:sldId id="1424" r:id="rId36"/>
    <p:sldId id="1438" r:id="rId37"/>
    <p:sldId id="1357" r:id="rId38"/>
    <p:sldId id="1399" r:id="rId39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14"/>
            <p14:sldId id="1415"/>
            <p14:sldId id="1425"/>
            <p14:sldId id="1402"/>
            <p14:sldId id="1440"/>
            <p14:sldId id="1441"/>
            <p14:sldId id="1439"/>
            <p14:sldId id="1426"/>
            <p14:sldId id="1429"/>
            <p14:sldId id="1428"/>
            <p14:sldId id="1427"/>
            <p14:sldId id="1418"/>
            <p14:sldId id="1430"/>
            <p14:sldId id="1431"/>
            <p14:sldId id="1363"/>
            <p14:sldId id="1419"/>
            <p14:sldId id="1432"/>
            <p14:sldId id="1421"/>
            <p14:sldId id="1433"/>
            <p14:sldId id="1436"/>
            <p14:sldId id="1423"/>
            <p14:sldId id="1422"/>
            <p14:sldId id="1435"/>
            <p14:sldId id="1437"/>
            <p14:sldId id="1420"/>
            <p14:sldId id="1424"/>
            <p14:sldId id="1438"/>
            <p14:sldId id="1357"/>
            <p14:sldId id="139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27880"/>
    <a:srgbClr val="328682"/>
    <a:srgbClr val="DDDDDD"/>
    <a:srgbClr val="B2B2B2"/>
    <a:srgbClr val="FFFFFF"/>
    <a:srgbClr val="808080"/>
    <a:srgbClr val="5F5F5F"/>
    <a:srgbClr val="C0C0C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4" autoAdjust="0"/>
    <p:restoredTop sz="91117" autoAdjust="0"/>
  </p:normalViewPr>
  <p:slideViewPr>
    <p:cSldViewPr snapToObjects="1">
      <p:cViewPr varScale="1">
        <p:scale>
          <a:sx n="145" d="100"/>
          <a:sy n="145" d="100"/>
        </p:scale>
        <p:origin x="690" y="114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7819" y="-27035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528132" y="1064719"/>
            <a:ext cx="3141321" cy="2114660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>
              <a:spcBef>
                <a:spcPts val="110"/>
              </a:spcBef>
            </a:pPr>
            <a:r>
              <a:rPr sz="2400" b="1" dirty="0" err="1" smtClean="0">
                <a:solidFill>
                  <a:srgbClr val="000000"/>
                </a:solidFill>
                <a:latin typeface="Arial"/>
                <a:cs typeface="Arial"/>
              </a:rPr>
              <a:t>Mavzu</a:t>
            </a:r>
            <a:r>
              <a:rPr sz="2400" b="1" dirty="0" smtClean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lang="ru-RU" sz="24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/>
                <a:cs typeface="Arial"/>
              </a:rPr>
              <a:t>Turkiston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lang="en-US" sz="2400" dirty="0" err="1">
                <a:solidFill>
                  <a:srgbClr val="000000"/>
                </a:solidFill>
              </a:rPr>
              <a:t>‘</a:t>
            </a:r>
            <a:r>
              <a:rPr lang="en-US" sz="2400" b="1" dirty="0" err="1" smtClean="0">
                <a:solidFill>
                  <a:srgbClr val="000000"/>
                </a:solidFill>
                <a:latin typeface="Arial"/>
                <a:cs typeface="Arial"/>
              </a:rPr>
              <a:t>lkasi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 191</a:t>
            </a:r>
            <a:r>
              <a:rPr lang="ru-RU" sz="2400" b="1" dirty="0" smtClean="0">
                <a:solidFill>
                  <a:srgbClr val="000000"/>
                </a:solidFill>
                <a:latin typeface="Arial"/>
                <a:cs typeface="Arial"/>
              </a:rPr>
              <a:t>7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US" sz="2400" b="1" dirty="0" err="1" smtClean="0">
                <a:solidFill>
                  <a:srgbClr val="000000"/>
                </a:solidFill>
                <a:latin typeface="Arial"/>
                <a:cs typeface="Arial"/>
              </a:rPr>
              <a:t>yil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/>
                <a:cs typeface="Arial"/>
              </a:rPr>
              <a:t>fevral-oktabr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/>
                <a:cs typeface="Arial"/>
              </a:rPr>
              <a:t>oralig</a:t>
            </a:r>
            <a:r>
              <a:rPr lang="en-US" sz="2400" dirty="0" err="1" smtClean="0">
                <a:solidFill>
                  <a:srgbClr val="000000"/>
                </a:solidFill>
              </a:rPr>
              <a:t>‘</a:t>
            </a:r>
            <a:r>
              <a:rPr lang="en-US" sz="2400" b="1" dirty="0" err="1" smtClean="0">
                <a:solidFill>
                  <a:srgbClr val="000000"/>
                </a:solidFill>
                <a:latin typeface="Arial"/>
                <a:cs typeface="Arial"/>
              </a:rPr>
              <a:t>ida</a:t>
            </a:r>
            <a:endParaRPr lang="en-US" sz="2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18387">
              <a:spcBef>
                <a:spcPts val="110"/>
              </a:spcBef>
            </a:pPr>
            <a:endParaRPr lang="en-US" sz="20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8387">
              <a:spcBef>
                <a:spcPts val="110"/>
              </a:spcBef>
            </a:pPr>
            <a:endParaRPr sz="1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4823941" y="248656"/>
            <a:ext cx="396045" cy="323783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2000" b="1" spc="10" dirty="0" smtClean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4864205" y="541152"/>
            <a:ext cx="268845" cy="211606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298" spc="-5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1298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xmlns="" id="{173C2D9C-C6BD-4DDA-B358-531897F817D9}"/>
              </a:ext>
            </a:extLst>
          </p:cNvPr>
          <p:cNvSpPr txBox="1">
            <a:spLocks/>
          </p:cNvSpPr>
          <p:nvPr/>
        </p:nvSpPr>
        <p:spPr>
          <a:xfrm>
            <a:off x="848884" y="215318"/>
            <a:ext cx="3627754" cy="56874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lvl="0" defTabSz="914400">
              <a:spcBef>
                <a:spcPts val="114"/>
              </a:spcBef>
              <a:defRPr/>
            </a:pPr>
            <a:r>
              <a:rPr kumimoji="0" lang="en-US" sz="3400" b="1" i="0" u="none" strike="noStrike" kern="0" cap="none" spc="5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O</a:t>
            </a:r>
            <a:r>
              <a:rPr lang="en-US" sz="3600" dirty="0"/>
              <a:t>‘</a:t>
            </a:r>
            <a:r>
              <a:rPr kumimoji="0" lang="en-US" sz="3400" b="1" i="0" u="none" strike="noStrike" kern="0" cap="none" spc="5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zbekiston</a:t>
            </a:r>
            <a:r>
              <a:rPr kumimoji="0" lang="en-US" sz="3400" b="1" i="0" u="none" strike="noStrike" kern="0" cap="none" spc="-3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3400" b="1" i="0" u="none" strike="noStrike" kern="0" cap="none" spc="5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tarixi</a:t>
            </a:r>
            <a:endParaRPr kumimoji="0" lang="en-US" sz="3400" b="1" i="0" u="none" strike="noStrike" kern="0" cap="none" spc="5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:a16="http://schemas.microsoft.com/office/drawing/2014/main" xmlns="" id="{5B75B315-3F99-4F20-AE24-482E239D9233}"/>
              </a:ext>
            </a:extLst>
          </p:cNvPr>
          <p:cNvSpPr/>
          <p:nvPr/>
        </p:nvSpPr>
        <p:spPr>
          <a:xfrm>
            <a:off x="329821" y="310629"/>
            <a:ext cx="407034" cy="366395"/>
          </a:xfrm>
          <a:custGeom>
            <a:avLst/>
            <a:gdLst/>
            <a:ahLst/>
            <a:cxnLst/>
            <a:rect l="l" t="t" r="r" b="b"/>
            <a:pathLst>
              <a:path w="407034" h="366395">
                <a:moveTo>
                  <a:pt x="406874" y="352624"/>
                </a:moveTo>
                <a:lnTo>
                  <a:pt x="0" y="352624"/>
                </a:lnTo>
                <a:lnTo>
                  <a:pt x="0" y="366187"/>
                </a:lnTo>
                <a:lnTo>
                  <a:pt x="406874" y="366187"/>
                </a:lnTo>
                <a:lnTo>
                  <a:pt x="406874" y="352624"/>
                </a:lnTo>
                <a:close/>
              </a:path>
              <a:path w="407034" h="366395">
                <a:moveTo>
                  <a:pt x="54248" y="0"/>
                </a:moveTo>
                <a:lnTo>
                  <a:pt x="0" y="0"/>
                </a:lnTo>
                <a:lnTo>
                  <a:pt x="0" y="21700"/>
                </a:lnTo>
                <a:lnTo>
                  <a:pt x="6781" y="35261"/>
                </a:lnTo>
                <a:lnTo>
                  <a:pt x="6781" y="352624"/>
                </a:lnTo>
                <a:lnTo>
                  <a:pt x="20342" y="352624"/>
                </a:lnTo>
                <a:lnTo>
                  <a:pt x="20342" y="40686"/>
                </a:lnTo>
                <a:lnTo>
                  <a:pt x="47468" y="40686"/>
                </a:lnTo>
                <a:lnTo>
                  <a:pt x="47468" y="35261"/>
                </a:lnTo>
                <a:lnTo>
                  <a:pt x="51537" y="27122"/>
                </a:lnTo>
                <a:lnTo>
                  <a:pt x="17632" y="27122"/>
                </a:lnTo>
                <a:lnTo>
                  <a:pt x="13561" y="18986"/>
                </a:lnTo>
                <a:lnTo>
                  <a:pt x="13561" y="13561"/>
                </a:lnTo>
                <a:lnTo>
                  <a:pt x="54248" y="13561"/>
                </a:lnTo>
                <a:lnTo>
                  <a:pt x="54248" y="0"/>
                </a:lnTo>
                <a:close/>
              </a:path>
              <a:path w="407034" h="366395">
                <a:moveTo>
                  <a:pt x="47468" y="40686"/>
                </a:moveTo>
                <a:lnTo>
                  <a:pt x="33903" y="40686"/>
                </a:lnTo>
                <a:lnTo>
                  <a:pt x="33903" y="352624"/>
                </a:lnTo>
                <a:lnTo>
                  <a:pt x="47468" y="352624"/>
                </a:lnTo>
                <a:lnTo>
                  <a:pt x="47468" y="196656"/>
                </a:lnTo>
                <a:lnTo>
                  <a:pt x="115282" y="196656"/>
                </a:lnTo>
                <a:lnTo>
                  <a:pt x="115282" y="183092"/>
                </a:lnTo>
                <a:lnTo>
                  <a:pt x="47468" y="183092"/>
                </a:lnTo>
                <a:lnTo>
                  <a:pt x="47468" y="40686"/>
                </a:lnTo>
                <a:close/>
              </a:path>
              <a:path w="407034" h="366395">
                <a:moveTo>
                  <a:pt x="115282" y="196656"/>
                </a:moveTo>
                <a:lnTo>
                  <a:pt x="101718" y="196656"/>
                </a:lnTo>
                <a:lnTo>
                  <a:pt x="101718" y="352624"/>
                </a:lnTo>
                <a:lnTo>
                  <a:pt x="115282" y="352624"/>
                </a:lnTo>
                <a:lnTo>
                  <a:pt x="115282" y="196656"/>
                </a:lnTo>
                <a:close/>
              </a:path>
              <a:path w="407034" h="366395">
                <a:moveTo>
                  <a:pt x="203436" y="93578"/>
                </a:moveTo>
                <a:lnTo>
                  <a:pt x="157999" y="125453"/>
                </a:lnTo>
                <a:lnTo>
                  <a:pt x="130820" y="164782"/>
                </a:lnTo>
                <a:lnTo>
                  <a:pt x="128844" y="181062"/>
                </a:lnTo>
                <a:lnTo>
                  <a:pt x="128844" y="352624"/>
                </a:lnTo>
                <a:lnTo>
                  <a:pt x="142405" y="352624"/>
                </a:lnTo>
                <a:lnTo>
                  <a:pt x="142405" y="217001"/>
                </a:lnTo>
                <a:lnTo>
                  <a:pt x="278030" y="217001"/>
                </a:lnTo>
                <a:lnTo>
                  <a:pt x="278030" y="203436"/>
                </a:lnTo>
                <a:lnTo>
                  <a:pt x="142405" y="203436"/>
                </a:lnTo>
                <a:lnTo>
                  <a:pt x="142405" y="181062"/>
                </a:lnTo>
                <a:lnTo>
                  <a:pt x="155852" y="145109"/>
                </a:lnTo>
                <a:lnTo>
                  <a:pt x="203436" y="109857"/>
                </a:lnTo>
                <a:lnTo>
                  <a:pt x="226642" y="109857"/>
                </a:lnTo>
                <a:lnTo>
                  <a:pt x="203436" y="93578"/>
                </a:lnTo>
                <a:close/>
              </a:path>
              <a:path w="407034" h="366395">
                <a:moveTo>
                  <a:pt x="203436" y="236664"/>
                </a:moveTo>
                <a:lnTo>
                  <a:pt x="170622" y="262844"/>
                </a:lnTo>
                <a:lnTo>
                  <a:pt x="169531" y="270568"/>
                </a:lnTo>
                <a:lnTo>
                  <a:pt x="169531" y="352624"/>
                </a:lnTo>
                <a:lnTo>
                  <a:pt x="183092" y="352624"/>
                </a:lnTo>
                <a:lnTo>
                  <a:pt x="183092" y="265146"/>
                </a:lnTo>
                <a:lnTo>
                  <a:pt x="185806" y="260399"/>
                </a:lnTo>
                <a:lnTo>
                  <a:pt x="190554" y="258364"/>
                </a:lnTo>
                <a:lnTo>
                  <a:pt x="203436" y="252262"/>
                </a:lnTo>
                <a:lnTo>
                  <a:pt x="229994" y="252262"/>
                </a:lnTo>
                <a:lnTo>
                  <a:pt x="228474" y="250449"/>
                </a:lnTo>
                <a:lnTo>
                  <a:pt x="222421" y="246157"/>
                </a:lnTo>
                <a:lnTo>
                  <a:pt x="203436" y="236664"/>
                </a:lnTo>
                <a:close/>
              </a:path>
              <a:path w="407034" h="366395">
                <a:moveTo>
                  <a:pt x="229994" y="252262"/>
                </a:moveTo>
                <a:lnTo>
                  <a:pt x="203436" y="252262"/>
                </a:lnTo>
                <a:lnTo>
                  <a:pt x="216320" y="258364"/>
                </a:lnTo>
                <a:lnTo>
                  <a:pt x="221068" y="260399"/>
                </a:lnTo>
                <a:lnTo>
                  <a:pt x="223782" y="265146"/>
                </a:lnTo>
                <a:lnTo>
                  <a:pt x="223782" y="352624"/>
                </a:lnTo>
                <a:lnTo>
                  <a:pt x="237343" y="352624"/>
                </a:lnTo>
                <a:lnTo>
                  <a:pt x="237343" y="270568"/>
                </a:lnTo>
                <a:lnTo>
                  <a:pt x="236252" y="262844"/>
                </a:lnTo>
                <a:lnTo>
                  <a:pt x="233190" y="256075"/>
                </a:lnTo>
                <a:lnTo>
                  <a:pt x="229994" y="252262"/>
                </a:lnTo>
                <a:close/>
              </a:path>
              <a:path w="407034" h="366395">
                <a:moveTo>
                  <a:pt x="278030" y="217001"/>
                </a:moveTo>
                <a:lnTo>
                  <a:pt x="264469" y="217001"/>
                </a:lnTo>
                <a:lnTo>
                  <a:pt x="264469" y="352624"/>
                </a:lnTo>
                <a:lnTo>
                  <a:pt x="278030" y="352624"/>
                </a:lnTo>
                <a:lnTo>
                  <a:pt x="278030" y="217001"/>
                </a:lnTo>
                <a:close/>
              </a:path>
              <a:path w="407034" h="366395">
                <a:moveTo>
                  <a:pt x="305156" y="81373"/>
                </a:moveTo>
                <a:lnTo>
                  <a:pt x="291592" y="81373"/>
                </a:lnTo>
                <a:lnTo>
                  <a:pt x="291592" y="352624"/>
                </a:lnTo>
                <a:lnTo>
                  <a:pt x="305156" y="352624"/>
                </a:lnTo>
                <a:lnTo>
                  <a:pt x="305156" y="196656"/>
                </a:lnTo>
                <a:lnTo>
                  <a:pt x="372971" y="196656"/>
                </a:lnTo>
                <a:lnTo>
                  <a:pt x="372971" y="183092"/>
                </a:lnTo>
                <a:lnTo>
                  <a:pt x="305156" y="183092"/>
                </a:lnTo>
                <a:lnTo>
                  <a:pt x="305156" y="172923"/>
                </a:lnTo>
                <a:lnTo>
                  <a:pt x="318717" y="164105"/>
                </a:lnTo>
                <a:lnTo>
                  <a:pt x="342452" y="164105"/>
                </a:lnTo>
                <a:lnTo>
                  <a:pt x="337031" y="160037"/>
                </a:lnTo>
                <a:lnTo>
                  <a:pt x="331944" y="156646"/>
                </a:lnTo>
                <a:lnTo>
                  <a:pt x="305156" y="156646"/>
                </a:lnTo>
                <a:lnTo>
                  <a:pt x="305156" y="81373"/>
                </a:lnTo>
                <a:close/>
              </a:path>
              <a:path w="407034" h="366395">
                <a:moveTo>
                  <a:pt x="372971" y="196656"/>
                </a:moveTo>
                <a:lnTo>
                  <a:pt x="359406" y="196656"/>
                </a:lnTo>
                <a:lnTo>
                  <a:pt x="359406" y="352624"/>
                </a:lnTo>
                <a:lnTo>
                  <a:pt x="372971" y="352624"/>
                </a:lnTo>
                <a:lnTo>
                  <a:pt x="372971" y="196656"/>
                </a:lnTo>
                <a:close/>
              </a:path>
              <a:path w="407034" h="366395">
                <a:moveTo>
                  <a:pt x="400093" y="40686"/>
                </a:moveTo>
                <a:lnTo>
                  <a:pt x="386532" y="40686"/>
                </a:lnTo>
                <a:lnTo>
                  <a:pt x="386532" y="352624"/>
                </a:lnTo>
                <a:lnTo>
                  <a:pt x="400093" y="352624"/>
                </a:lnTo>
                <a:lnTo>
                  <a:pt x="400093" y="40686"/>
                </a:lnTo>
                <a:close/>
              </a:path>
              <a:path w="407034" h="366395">
                <a:moveTo>
                  <a:pt x="226642" y="109857"/>
                </a:moveTo>
                <a:lnTo>
                  <a:pt x="203436" y="109857"/>
                </a:lnTo>
                <a:lnTo>
                  <a:pt x="241411" y="136302"/>
                </a:lnTo>
                <a:lnTo>
                  <a:pt x="251022" y="145013"/>
                </a:lnTo>
                <a:lnTo>
                  <a:pt x="258281" y="155630"/>
                </a:lnTo>
                <a:lnTo>
                  <a:pt x="262869" y="167773"/>
                </a:lnTo>
                <a:lnTo>
                  <a:pt x="264469" y="181062"/>
                </a:lnTo>
                <a:lnTo>
                  <a:pt x="264469" y="203436"/>
                </a:lnTo>
                <a:lnTo>
                  <a:pt x="278030" y="203436"/>
                </a:lnTo>
                <a:lnTo>
                  <a:pt x="278030" y="181062"/>
                </a:lnTo>
                <a:lnTo>
                  <a:pt x="276049" y="164743"/>
                </a:lnTo>
                <a:lnTo>
                  <a:pt x="270317" y="149696"/>
                </a:lnTo>
                <a:lnTo>
                  <a:pt x="261153" y="136430"/>
                </a:lnTo>
                <a:lnTo>
                  <a:pt x="248874" y="125453"/>
                </a:lnTo>
                <a:lnTo>
                  <a:pt x="226642" y="109857"/>
                </a:lnTo>
                <a:close/>
              </a:path>
              <a:path w="407034" h="366395">
                <a:moveTo>
                  <a:pt x="88157" y="147830"/>
                </a:moveTo>
                <a:lnTo>
                  <a:pt x="69843" y="160037"/>
                </a:lnTo>
                <a:lnTo>
                  <a:pt x="64422" y="164105"/>
                </a:lnTo>
                <a:lnTo>
                  <a:pt x="61029" y="170207"/>
                </a:lnTo>
                <a:lnTo>
                  <a:pt x="61029" y="183092"/>
                </a:lnTo>
                <a:lnTo>
                  <a:pt x="74594" y="183092"/>
                </a:lnTo>
                <a:lnTo>
                  <a:pt x="74594" y="174952"/>
                </a:lnTo>
                <a:lnTo>
                  <a:pt x="75952" y="172923"/>
                </a:lnTo>
                <a:lnTo>
                  <a:pt x="77306" y="171561"/>
                </a:lnTo>
                <a:lnTo>
                  <a:pt x="88157" y="164782"/>
                </a:lnTo>
                <a:lnTo>
                  <a:pt x="115282" y="164782"/>
                </a:lnTo>
                <a:lnTo>
                  <a:pt x="115282" y="156646"/>
                </a:lnTo>
                <a:lnTo>
                  <a:pt x="101718" y="156646"/>
                </a:lnTo>
                <a:lnTo>
                  <a:pt x="88157" y="147830"/>
                </a:lnTo>
                <a:close/>
              </a:path>
              <a:path w="407034" h="366395">
                <a:moveTo>
                  <a:pt x="115282" y="164782"/>
                </a:moveTo>
                <a:lnTo>
                  <a:pt x="88157" y="164782"/>
                </a:lnTo>
                <a:lnTo>
                  <a:pt x="101718" y="173598"/>
                </a:lnTo>
                <a:lnTo>
                  <a:pt x="101718" y="183092"/>
                </a:lnTo>
                <a:lnTo>
                  <a:pt x="115282" y="183092"/>
                </a:lnTo>
                <a:lnTo>
                  <a:pt x="115282" y="164782"/>
                </a:lnTo>
                <a:close/>
              </a:path>
              <a:path w="407034" h="366395">
                <a:moveTo>
                  <a:pt x="342452" y="164105"/>
                </a:moveTo>
                <a:lnTo>
                  <a:pt x="318717" y="164105"/>
                </a:lnTo>
                <a:lnTo>
                  <a:pt x="329568" y="170888"/>
                </a:lnTo>
                <a:lnTo>
                  <a:pt x="331603" y="172242"/>
                </a:lnTo>
                <a:lnTo>
                  <a:pt x="332280" y="174279"/>
                </a:lnTo>
                <a:lnTo>
                  <a:pt x="332280" y="183092"/>
                </a:lnTo>
                <a:lnTo>
                  <a:pt x="345843" y="183092"/>
                </a:lnTo>
                <a:lnTo>
                  <a:pt x="345843" y="170207"/>
                </a:lnTo>
                <a:lnTo>
                  <a:pt x="342452" y="164105"/>
                </a:lnTo>
                <a:close/>
              </a:path>
              <a:path w="407034" h="366395">
                <a:moveTo>
                  <a:pt x="406874" y="0"/>
                </a:moveTo>
                <a:lnTo>
                  <a:pt x="352626" y="0"/>
                </a:lnTo>
                <a:lnTo>
                  <a:pt x="352626" y="21700"/>
                </a:lnTo>
                <a:lnTo>
                  <a:pt x="359406" y="35261"/>
                </a:lnTo>
                <a:lnTo>
                  <a:pt x="359406" y="183092"/>
                </a:lnTo>
                <a:lnTo>
                  <a:pt x="372971" y="183092"/>
                </a:lnTo>
                <a:lnTo>
                  <a:pt x="372971" y="40686"/>
                </a:lnTo>
                <a:lnTo>
                  <a:pt x="400093" y="40686"/>
                </a:lnTo>
                <a:lnTo>
                  <a:pt x="400093" y="35261"/>
                </a:lnTo>
                <a:lnTo>
                  <a:pt x="404163" y="27122"/>
                </a:lnTo>
                <a:lnTo>
                  <a:pt x="370255" y="27122"/>
                </a:lnTo>
                <a:lnTo>
                  <a:pt x="366187" y="18986"/>
                </a:lnTo>
                <a:lnTo>
                  <a:pt x="366187" y="13561"/>
                </a:lnTo>
                <a:lnTo>
                  <a:pt x="406874" y="13561"/>
                </a:lnTo>
                <a:lnTo>
                  <a:pt x="406874" y="0"/>
                </a:lnTo>
                <a:close/>
              </a:path>
              <a:path w="407034" h="366395">
                <a:moveTo>
                  <a:pt x="305156" y="40686"/>
                </a:moveTo>
                <a:lnTo>
                  <a:pt x="101718" y="40686"/>
                </a:lnTo>
                <a:lnTo>
                  <a:pt x="101718" y="156646"/>
                </a:lnTo>
                <a:lnTo>
                  <a:pt x="115282" y="156646"/>
                </a:lnTo>
                <a:lnTo>
                  <a:pt x="115282" y="81373"/>
                </a:lnTo>
                <a:lnTo>
                  <a:pt x="305156" y="81373"/>
                </a:lnTo>
                <a:lnTo>
                  <a:pt x="305156" y="67812"/>
                </a:lnTo>
                <a:lnTo>
                  <a:pt x="115282" y="67812"/>
                </a:lnTo>
                <a:lnTo>
                  <a:pt x="115282" y="54248"/>
                </a:lnTo>
                <a:lnTo>
                  <a:pt x="305156" y="54248"/>
                </a:lnTo>
                <a:lnTo>
                  <a:pt x="305156" y="40686"/>
                </a:lnTo>
                <a:close/>
              </a:path>
              <a:path w="407034" h="366395">
                <a:moveTo>
                  <a:pt x="318717" y="147830"/>
                </a:moveTo>
                <a:lnTo>
                  <a:pt x="305156" y="156646"/>
                </a:lnTo>
                <a:lnTo>
                  <a:pt x="331944" y="156646"/>
                </a:lnTo>
                <a:lnTo>
                  <a:pt x="318717" y="147830"/>
                </a:lnTo>
                <a:close/>
              </a:path>
              <a:path w="407034" h="366395">
                <a:moveTo>
                  <a:pt x="305156" y="54248"/>
                </a:moveTo>
                <a:lnTo>
                  <a:pt x="291592" y="54248"/>
                </a:lnTo>
                <a:lnTo>
                  <a:pt x="291592" y="67812"/>
                </a:lnTo>
                <a:lnTo>
                  <a:pt x="305156" y="67812"/>
                </a:lnTo>
                <a:lnTo>
                  <a:pt x="305156" y="54248"/>
                </a:lnTo>
                <a:close/>
              </a:path>
              <a:path w="407034" h="366395">
                <a:moveTo>
                  <a:pt x="54248" y="13561"/>
                </a:moveTo>
                <a:lnTo>
                  <a:pt x="40686" y="13561"/>
                </a:lnTo>
                <a:lnTo>
                  <a:pt x="40686" y="18986"/>
                </a:lnTo>
                <a:lnTo>
                  <a:pt x="36619" y="27122"/>
                </a:lnTo>
                <a:lnTo>
                  <a:pt x="51537" y="27122"/>
                </a:lnTo>
                <a:lnTo>
                  <a:pt x="54248" y="21700"/>
                </a:lnTo>
                <a:lnTo>
                  <a:pt x="54248" y="13561"/>
                </a:lnTo>
                <a:close/>
              </a:path>
              <a:path w="407034" h="366395">
                <a:moveTo>
                  <a:pt x="406874" y="13561"/>
                </a:moveTo>
                <a:lnTo>
                  <a:pt x="393313" y="13561"/>
                </a:lnTo>
                <a:lnTo>
                  <a:pt x="393313" y="18986"/>
                </a:lnTo>
                <a:lnTo>
                  <a:pt x="389242" y="27122"/>
                </a:lnTo>
                <a:lnTo>
                  <a:pt x="404163" y="27122"/>
                </a:lnTo>
                <a:lnTo>
                  <a:pt x="406874" y="21700"/>
                </a:lnTo>
                <a:lnTo>
                  <a:pt x="406874" y="1356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>
                <a16:creationId xmlns:a16="http://schemas.microsoft.com/office/drawing/2014/main" xmlns="" id="{83775CBE-21CF-425D-ABFB-41180DA5A377}"/>
              </a:ext>
            </a:extLst>
          </p:cNvPr>
          <p:cNvSpPr/>
          <p:nvPr/>
        </p:nvSpPr>
        <p:spPr>
          <a:xfrm>
            <a:off x="655322" y="520847"/>
            <a:ext cx="13970" cy="67945"/>
          </a:xfrm>
          <a:custGeom>
            <a:avLst/>
            <a:gdLst/>
            <a:ahLst/>
            <a:cxnLst/>
            <a:rect l="l" t="t" r="r" b="b"/>
            <a:pathLst>
              <a:path w="13970" h="67945">
                <a:moveTo>
                  <a:pt x="0" y="67814"/>
                </a:moveTo>
                <a:lnTo>
                  <a:pt x="13561" y="67814"/>
                </a:lnTo>
                <a:lnTo>
                  <a:pt x="13561" y="0"/>
                </a:lnTo>
                <a:lnTo>
                  <a:pt x="0" y="0"/>
                </a:lnTo>
                <a:lnTo>
                  <a:pt x="0" y="6781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>
                <a16:creationId xmlns:a16="http://schemas.microsoft.com/office/drawing/2014/main" xmlns="" id="{B178D85C-EB66-41A7-A3BD-6CA192A25BC2}"/>
              </a:ext>
            </a:extLst>
          </p:cNvPr>
          <p:cNvSpPr/>
          <p:nvPr/>
        </p:nvSpPr>
        <p:spPr>
          <a:xfrm>
            <a:off x="655322" y="602222"/>
            <a:ext cx="13970" cy="47625"/>
          </a:xfrm>
          <a:custGeom>
            <a:avLst/>
            <a:gdLst/>
            <a:ahLst/>
            <a:cxnLst/>
            <a:rect l="l" t="t" r="r" b="b"/>
            <a:pathLst>
              <a:path w="13970" h="47625">
                <a:moveTo>
                  <a:pt x="0" y="47468"/>
                </a:moveTo>
                <a:lnTo>
                  <a:pt x="13561" y="47468"/>
                </a:lnTo>
                <a:lnTo>
                  <a:pt x="13561" y="0"/>
                </a:lnTo>
                <a:lnTo>
                  <a:pt x="0" y="0"/>
                </a:lnTo>
                <a:lnTo>
                  <a:pt x="0" y="47468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>
                <a16:creationId xmlns:a16="http://schemas.microsoft.com/office/drawing/2014/main" xmlns="" id="{B1AC9C4C-06A4-42C7-B853-E49E57991666}"/>
              </a:ext>
            </a:extLst>
          </p:cNvPr>
          <p:cNvSpPr/>
          <p:nvPr/>
        </p:nvSpPr>
        <p:spPr>
          <a:xfrm>
            <a:off x="397634" y="520847"/>
            <a:ext cx="13970" cy="67945"/>
          </a:xfrm>
          <a:custGeom>
            <a:avLst/>
            <a:gdLst/>
            <a:ahLst/>
            <a:cxnLst/>
            <a:rect l="l" t="t" r="r" b="b"/>
            <a:pathLst>
              <a:path w="13970" h="67945">
                <a:moveTo>
                  <a:pt x="0" y="67814"/>
                </a:moveTo>
                <a:lnTo>
                  <a:pt x="13561" y="67814"/>
                </a:lnTo>
                <a:lnTo>
                  <a:pt x="13561" y="0"/>
                </a:lnTo>
                <a:lnTo>
                  <a:pt x="0" y="0"/>
                </a:lnTo>
                <a:lnTo>
                  <a:pt x="0" y="6781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>
                <a16:creationId xmlns:a16="http://schemas.microsoft.com/office/drawing/2014/main" xmlns="" id="{AA74AE73-2CC7-4164-A38A-9C32CF275CE9}"/>
              </a:ext>
            </a:extLst>
          </p:cNvPr>
          <p:cNvSpPr/>
          <p:nvPr/>
        </p:nvSpPr>
        <p:spPr>
          <a:xfrm>
            <a:off x="397634" y="602222"/>
            <a:ext cx="13970" cy="47625"/>
          </a:xfrm>
          <a:custGeom>
            <a:avLst/>
            <a:gdLst/>
            <a:ahLst/>
            <a:cxnLst/>
            <a:rect l="l" t="t" r="r" b="b"/>
            <a:pathLst>
              <a:path w="13970" h="47625">
                <a:moveTo>
                  <a:pt x="0" y="47468"/>
                </a:moveTo>
                <a:lnTo>
                  <a:pt x="13561" y="47468"/>
                </a:lnTo>
                <a:lnTo>
                  <a:pt x="13561" y="0"/>
                </a:lnTo>
                <a:lnTo>
                  <a:pt x="0" y="0"/>
                </a:lnTo>
                <a:lnTo>
                  <a:pt x="0" y="47468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2" name="Рисунок 31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8" r="11908"/>
          <a:stretch>
            <a:fillRect/>
          </a:stretch>
        </p:blipFill>
        <p:spPr>
          <a:xfrm>
            <a:off x="3976955" y="1259101"/>
            <a:ext cx="1774499" cy="1801091"/>
          </a:xfrm>
        </p:spPr>
      </p:pic>
    </p:spTree>
    <p:extLst>
      <p:ext uri="{BB962C8B-B14F-4D97-AF65-F5344CB8AC3E}">
        <p14:creationId xmlns:p14="http://schemas.microsoft.com/office/powerpoint/2010/main" val="222876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366" y="80801"/>
            <a:ext cx="4949139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smtClean="0"/>
              <a:t>ROSSIYADA FEVRAL INQILOBI </a:t>
            </a:r>
            <a:endParaRPr sz="2400" dirty="0"/>
          </a:p>
        </p:txBody>
      </p:sp>
      <p:sp>
        <p:nvSpPr>
          <p:cNvPr id="3" name="object 3"/>
          <p:cNvSpPr/>
          <p:nvPr/>
        </p:nvSpPr>
        <p:spPr>
          <a:xfrm>
            <a:off x="5318997" y="159139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pPr marL="0" marR="0" lvl="0" indent="0" algn="l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18997" y="151619"/>
            <a:ext cx="252359" cy="262228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 marR="0" lvl="0" indent="0" algn="l" defTabSz="575895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pc="10" noProof="0" dirty="0" smtClean="0">
                <a:solidFill>
                  <a:srgbClr val="00A859"/>
                </a:solidFill>
                <a:latin typeface="Arial"/>
                <a:cs typeface="Arial"/>
              </a:rPr>
              <a:t>10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4519" y="776642"/>
            <a:ext cx="27975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575936">
              <a:spcAft>
                <a:spcPts val="94"/>
              </a:spcAft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1-mart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kuni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Moskva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butun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mamlakatda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hokimiyat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en-US" sz="2400" dirty="0" smtClean="0">
                <a:solidFill>
                  <a:srgbClr val="000000"/>
                </a:solidFill>
              </a:rPr>
              <a:t>‘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rnatildi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184" y="820137"/>
            <a:ext cx="2515172" cy="189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72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366" y="80801"/>
            <a:ext cx="4949139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smtClean="0"/>
              <a:t>ROSSIYADA FEVRAL INQILOBI </a:t>
            </a:r>
            <a:endParaRPr sz="2400" dirty="0"/>
          </a:p>
        </p:txBody>
      </p:sp>
      <p:sp>
        <p:nvSpPr>
          <p:cNvPr id="3" name="object 3"/>
          <p:cNvSpPr/>
          <p:nvPr/>
        </p:nvSpPr>
        <p:spPr>
          <a:xfrm>
            <a:off x="5376685" y="159139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pPr marL="0" marR="0" lvl="0" indent="0" algn="l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32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76685" y="141037"/>
            <a:ext cx="252358" cy="238825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 marR="0" lvl="0" indent="0" algn="l" defTabSz="575895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48" spc="10" noProof="0" dirty="0" smtClean="0">
                <a:solidFill>
                  <a:srgbClr val="00A859"/>
                </a:solidFill>
                <a:latin typeface="Arial"/>
                <a:cs typeface="Arial"/>
              </a:rPr>
              <a:t>14</a:t>
            </a:r>
            <a:endParaRPr kumimoji="0" sz="144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79726" y="808820"/>
            <a:ext cx="28343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Rossiyadagi</a:t>
            </a:r>
            <a:r>
              <a:rPr lang="en-US" sz="20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Muvaqqat</a:t>
            </a:r>
            <a:r>
              <a:rPr lang="en-US" sz="20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hukumatga</a:t>
            </a:r>
            <a:r>
              <a:rPr lang="en-US" sz="20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Georgiy</a:t>
            </a:r>
            <a:r>
              <a:rPr lang="en-US" sz="20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Lvov </a:t>
            </a:r>
            <a:r>
              <a:rPr lang="en-US" sz="2000" b="1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Aleksandr</a:t>
            </a:r>
            <a:r>
              <a:rPr lang="en-US" sz="20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Kerenskiylar</a:t>
            </a:r>
            <a:r>
              <a:rPr lang="en-US" sz="20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boshchilik</a:t>
            </a:r>
            <a:r>
              <a:rPr lang="en-US" sz="20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qildilar</a:t>
            </a:r>
            <a:r>
              <a:rPr lang="en-US" sz="20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7" y="852315"/>
            <a:ext cx="2619375" cy="189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1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366" y="96190"/>
            <a:ext cx="4949139" cy="355201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200" dirty="0" smtClean="0"/>
              <a:t>FEVRAL INQILOBI VA TURKISTON</a:t>
            </a:r>
            <a:endParaRPr sz="2200" dirty="0"/>
          </a:p>
        </p:txBody>
      </p:sp>
      <p:sp>
        <p:nvSpPr>
          <p:cNvPr id="3" name="object 3"/>
          <p:cNvSpPr/>
          <p:nvPr/>
        </p:nvSpPr>
        <p:spPr>
          <a:xfrm>
            <a:off x="5250506" y="159139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pPr marL="0" marR="0" lvl="0" indent="0" algn="l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32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50507" y="151619"/>
            <a:ext cx="252358" cy="238825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 marR="0" lvl="0" indent="0" algn="l" defTabSz="575895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48" b="0" i="0" u="none" strike="noStrike" kern="1200" cap="none" spc="0" normalizeH="0" baseline="0" noProof="0" dirty="0" smtClean="0">
                <a:ln>
                  <a:noFill/>
                </a:ln>
                <a:solidFill>
                  <a:srgbClr val="3278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</a:t>
            </a:r>
            <a:endParaRPr kumimoji="0" sz="1448" b="0" i="0" u="none" strike="noStrike" kern="1200" cap="none" spc="0" normalizeH="0" baseline="0" noProof="0" dirty="0">
              <a:ln>
                <a:noFill/>
              </a:ln>
              <a:solidFill>
                <a:srgbClr val="32788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99705" y="611932"/>
            <a:ext cx="2988332" cy="2290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575936">
              <a:spcAft>
                <a:spcPts val="94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     </a:t>
            </a:r>
            <a:r>
              <a:rPr lang="en-US" sz="1600" b="1" dirty="0" err="1" smtClean="0">
                <a:solidFill>
                  <a:srgbClr val="000000"/>
                </a:solidFill>
              </a:rPr>
              <a:t>Fevral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inqilobi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Turkiston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o</a:t>
            </a:r>
            <a:r>
              <a:rPr lang="en-US" sz="1600" dirty="0" err="1">
                <a:solidFill>
                  <a:srgbClr val="000000"/>
                </a:solidFill>
              </a:rPr>
              <a:t>‘</a:t>
            </a:r>
            <a:r>
              <a:rPr lang="en-US" sz="1600" b="1" dirty="0" err="1" smtClean="0">
                <a:solidFill>
                  <a:srgbClr val="000000"/>
                </a:solidFill>
              </a:rPr>
              <a:t>lkasi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musulmon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aholisini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siyosiy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jihatdan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uyg</a:t>
            </a:r>
            <a:r>
              <a:rPr lang="en-US" sz="1600" dirty="0" err="1">
                <a:solidFill>
                  <a:srgbClr val="000000"/>
                </a:solidFill>
              </a:rPr>
              <a:t>‘</a:t>
            </a:r>
            <a:r>
              <a:rPr lang="en-US" sz="1600" b="1" dirty="0" err="1" smtClean="0">
                <a:solidFill>
                  <a:srgbClr val="000000"/>
                </a:solidFill>
              </a:rPr>
              <a:t>otishda</a:t>
            </a:r>
            <a:r>
              <a:rPr lang="en-US" sz="1600" b="1" dirty="0">
                <a:solidFill>
                  <a:srgbClr val="000000"/>
                </a:solidFill>
              </a:rPr>
              <a:t>, </a:t>
            </a:r>
            <a:r>
              <a:rPr lang="en-US" sz="1600" b="1" dirty="0" err="1">
                <a:solidFill>
                  <a:srgbClr val="000000"/>
                </a:solidFill>
              </a:rPr>
              <a:t>demokratik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o</a:t>
            </a:r>
            <a:r>
              <a:rPr lang="en-US" sz="1600" dirty="0" err="1">
                <a:solidFill>
                  <a:srgbClr val="000000"/>
                </a:solidFill>
              </a:rPr>
              <a:t>‘</a:t>
            </a:r>
            <a:r>
              <a:rPr lang="en-US" sz="1600" b="1" dirty="0" err="1" smtClean="0">
                <a:solidFill>
                  <a:srgbClr val="000000"/>
                </a:solidFill>
              </a:rPr>
              <a:t>zgarishlarga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boshchilik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qilmoqchi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bo</a:t>
            </a:r>
            <a:r>
              <a:rPr lang="en-US" sz="1600" dirty="0" err="1">
                <a:solidFill>
                  <a:srgbClr val="000000"/>
                </a:solidFill>
              </a:rPr>
              <a:t>‘</a:t>
            </a:r>
            <a:r>
              <a:rPr lang="en-US" sz="1600" b="1" dirty="0" err="1" smtClean="0">
                <a:solidFill>
                  <a:srgbClr val="000000"/>
                </a:solidFill>
              </a:rPr>
              <a:t>lgan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yangi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kuchlarning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siyosat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maydoniga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chiqishida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turtki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bo</a:t>
            </a:r>
            <a:r>
              <a:rPr lang="en-US" sz="1600" dirty="0" err="1">
                <a:solidFill>
                  <a:srgbClr val="000000"/>
                </a:solidFill>
              </a:rPr>
              <a:t>‘</a:t>
            </a:r>
            <a:r>
              <a:rPr lang="en-US" sz="1600" b="1" dirty="0" err="1" smtClean="0">
                <a:solidFill>
                  <a:srgbClr val="000000"/>
                </a:solidFill>
              </a:rPr>
              <a:t>ldi</a:t>
            </a:r>
            <a:r>
              <a:rPr lang="en-US" sz="1600" b="1" dirty="0" smtClean="0">
                <a:solidFill>
                  <a:srgbClr val="000000"/>
                </a:solidFill>
              </a:rPr>
              <a:t>. </a:t>
            </a:r>
          </a:p>
          <a:p>
            <a:pPr lvl="0" defTabSz="575936">
              <a:spcAft>
                <a:spcPts val="94"/>
              </a:spcAft>
              <a:defRPr/>
            </a:pP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  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2" y="863960"/>
            <a:ext cx="2543500" cy="185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6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366" y="96190"/>
            <a:ext cx="4949139" cy="355201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200" dirty="0" smtClean="0"/>
              <a:t>FEVRAL INQILOBI VA TURKISTON</a:t>
            </a:r>
            <a:endParaRPr sz="2200" dirty="0"/>
          </a:p>
        </p:txBody>
      </p:sp>
      <p:sp>
        <p:nvSpPr>
          <p:cNvPr id="3" name="object 3"/>
          <p:cNvSpPr/>
          <p:nvPr/>
        </p:nvSpPr>
        <p:spPr>
          <a:xfrm>
            <a:off x="5250506" y="159139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pPr marL="0" marR="0" lvl="0" indent="0" algn="l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32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50506" y="151619"/>
            <a:ext cx="252357" cy="238825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 marR="0" lvl="0" indent="0" algn="l" defTabSz="575895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48" b="0" i="0" u="none" strike="noStrike" kern="1200" cap="none" spc="0" normalizeH="0" baseline="0" noProof="0" dirty="0" smtClean="0">
                <a:ln>
                  <a:noFill/>
                </a:ln>
                <a:solidFill>
                  <a:srgbClr val="3278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</a:t>
            </a:r>
            <a:endParaRPr kumimoji="0" sz="1448" b="0" i="0" u="none" strike="noStrike" kern="1200" cap="none" spc="0" normalizeH="0" baseline="0" noProof="0" dirty="0">
              <a:ln>
                <a:noFill/>
              </a:ln>
              <a:solidFill>
                <a:srgbClr val="32788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7457" y="762199"/>
            <a:ext cx="2880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575936">
              <a:spcAft>
                <a:spcPts val="94"/>
              </a:spcAft>
              <a:defRPr/>
            </a:pPr>
            <a:r>
              <a:rPr lang="en-US" sz="2400" b="1" dirty="0" err="1" smtClean="0">
                <a:solidFill>
                  <a:srgbClr val="000000"/>
                </a:solidFill>
              </a:rPr>
              <a:t>Jadidlar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vujudga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kelayotgan</a:t>
            </a:r>
            <a:r>
              <a:rPr lang="en-US" sz="2400" b="1" dirty="0" smtClean="0">
                <a:solidFill>
                  <a:srgbClr val="000000"/>
                </a:solidFill>
              </a:rPr>
              <a:t>  </a:t>
            </a:r>
            <a:r>
              <a:rPr lang="en-US" sz="2400" b="1" dirty="0" err="1" smtClean="0">
                <a:solidFill>
                  <a:srgbClr val="000000"/>
                </a:solidFill>
              </a:rPr>
              <a:t>milliy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demokratik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kuchlarga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boshchilik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qildilar</a:t>
            </a:r>
            <a:r>
              <a:rPr lang="en-US" sz="2400" b="1" dirty="0" smtClean="0">
                <a:solidFill>
                  <a:srgbClr val="000000"/>
                </a:solidFill>
              </a:rPr>
              <a:t>.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765" y="827956"/>
            <a:ext cx="2371111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58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367" y="107955"/>
            <a:ext cx="4846610" cy="331670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047" dirty="0" smtClean="0"/>
              <a:t>TURKISTON KOMITETI FAOLIYATI</a:t>
            </a:r>
            <a:endParaRPr sz="2047" dirty="0"/>
          </a:p>
        </p:txBody>
      </p:sp>
      <p:sp>
        <p:nvSpPr>
          <p:cNvPr id="3" name="object 3"/>
          <p:cNvSpPr/>
          <p:nvPr/>
        </p:nvSpPr>
        <p:spPr>
          <a:xfrm>
            <a:off x="5250506" y="159139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4" name="object 4"/>
          <p:cNvSpPr txBox="1"/>
          <p:nvPr/>
        </p:nvSpPr>
        <p:spPr>
          <a:xfrm>
            <a:off x="5250507" y="151619"/>
            <a:ext cx="252358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r>
              <a:rPr lang="en-US" sz="1448" spc="10" dirty="0" smtClean="0">
                <a:solidFill>
                  <a:srgbClr val="00A859"/>
                </a:solidFill>
                <a:latin typeface="Arial"/>
                <a:cs typeface="Arial"/>
              </a:rPr>
              <a:t>13</a:t>
            </a:r>
            <a:endParaRPr sz="1448" dirty="0">
              <a:latin typeface="Arial"/>
              <a:cs typeface="Arial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EF1F3E7D-7175-43C3-BAC9-89D0AF4F4C02}"/>
              </a:ext>
            </a:extLst>
          </p:cNvPr>
          <p:cNvSpPr/>
          <p:nvPr/>
        </p:nvSpPr>
        <p:spPr>
          <a:xfrm>
            <a:off x="143421" y="1162405"/>
            <a:ext cx="5436604" cy="1730090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lIns="86392" tIns="86392" rIns="86392" bIns="86392">
            <a:spAutoFit/>
          </a:bodyPr>
          <a:lstStyle/>
          <a:p>
            <a:pPr>
              <a:lnSpc>
                <a:spcPct val="94000"/>
              </a:lnSpc>
              <a:spcAft>
                <a:spcPts val="378"/>
              </a:spcAft>
              <a:buClr>
                <a:schemeClr val="accent1"/>
              </a:buClr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Ishchi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deputatlari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oveti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tuzilgan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Muvaqqat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hukumati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tuzilgach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general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N.Kuropatkin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yordamchilari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qamoqqa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olindi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Cyrl-UZ" sz="2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993" indent="-80993">
              <a:lnSpc>
                <a:spcPct val="94000"/>
              </a:lnSpc>
              <a:spcAft>
                <a:spcPts val="378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uz-Cyrl-UZ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987A88E-3E38-4657-A6CB-7252E760983A}"/>
              </a:ext>
            </a:extLst>
          </p:cNvPr>
          <p:cNvSpPr txBox="1"/>
          <p:nvPr/>
        </p:nvSpPr>
        <p:spPr>
          <a:xfrm>
            <a:off x="407862" y="605193"/>
            <a:ext cx="4842643" cy="362536"/>
          </a:xfrm>
          <a:prstGeom prst="rect">
            <a:avLst/>
          </a:prstGeom>
          <a:solidFill>
            <a:srgbClr val="0070C0"/>
          </a:solidFill>
        </p:spPr>
        <p:txBody>
          <a:bodyPr wrap="square" lIns="115189" tIns="57595" rIns="115189" bIns="57595" rtlCol="0">
            <a:spAutoFit/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TOSHKENT 1917-YIL 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2-MARTDA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22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367" y="107955"/>
            <a:ext cx="4846610" cy="331670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047" dirty="0" smtClean="0"/>
              <a:t>TURKISTON KOMITETI FAOLIYATI</a:t>
            </a:r>
            <a:endParaRPr sz="2047" dirty="0"/>
          </a:p>
        </p:txBody>
      </p:sp>
      <p:sp>
        <p:nvSpPr>
          <p:cNvPr id="3" name="object 3"/>
          <p:cNvSpPr/>
          <p:nvPr/>
        </p:nvSpPr>
        <p:spPr>
          <a:xfrm>
            <a:off x="5250506" y="159139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4" name="object 4"/>
          <p:cNvSpPr txBox="1"/>
          <p:nvPr/>
        </p:nvSpPr>
        <p:spPr>
          <a:xfrm>
            <a:off x="5250507" y="151619"/>
            <a:ext cx="252358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r>
              <a:rPr lang="en-US" sz="1448" spc="10" dirty="0" smtClean="0">
                <a:solidFill>
                  <a:srgbClr val="00A859"/>
                </a:solidFill>
                <a:latin typeface="Arial"/>
                <a:cs typeface="Arial"/>
              </a:rPr>
              <a:t>15</a:t>
            </a:r>
            <a:endParaRPr sz="1448" dirty="0">
              <a:latin typeface="Arial"/>
              <a:cs typeface="Arial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xmlns="" id="{135683F4-93B0-4D5F-B27E-E6B39FC25BDE}"/>
              </a:ext>
            </a:extLst>
          </p:cNvPr>
          <p:cNvSpPr/>
          <p:nvPr/>
        </p:nvSpPr>
        <p:spPr>
          <a:xfrm>
            <a:off x="251434" y="1043980"/>
            <a:ext cx="5328592" cy="2208874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lIns="86392" tIns="86392" rIns="86392" bIns="86392">
            <a:spAutoFit/>
          </a:bodyPr>
          <a:lstStyle/>
          <a:p>
            <a:pPr marL="342900" indent="-342900">
              <a:lnSpc>
                <a:spcPct val="94000"/>
              </a:lnSpc>
              <a:spcAft>
                <a:spcPts val="378"/>
              </a:spcAft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kishidan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0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4000"/>
              </a:lnSpc>
              <a:spcAft>
                <a:spcPts val="378"/>
              </a:spcAft>
              <a:buClr>
                <a:schemeClr val="accent3"/>
              </a:buClr>
            </a:pP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omitetga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Nikolay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hchepkin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ladimir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akivkin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raislik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qildilar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lnSpc>
                <a:spcPct val="94000"/>
              </a:lnSpc>
              <a:spcAft>
                <a:spcPts val="378"/>
              </a:spcAft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Mahalliy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vakillaridan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M.Tinishboyev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Sadri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Maqsudiylar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kiritildi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Cyrl-UZ" sz="20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993" indent="-80993">
              <a:lnSpc>
                <a:spcPct val="94000"/>
              </a:lnSpc>
              <a:spcAft>
                <a:spcPts val="378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uz-Cyrl-UZ" sz="1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A876B8A-D6F4-45DD-A7CB-4E0ADA116FEA}"/>
              </a:ext>
            </a:extLst>
          </p:cNvPr>
          <p:cNvSpPr txBox="1"/>
          <p:nvPr/>
        </p:nvSpPr>
        <p:spPr>
          <a:xfrm>
            <a:off x="107417" y="607153"/>
            <a:ext cx="5472608" cy="362536"/>
          </a:xfrm>
          <a:prstGeom prst="rect">
            <a:avLst/>
          </a:prstGeom>
          <a:solidFill>
            <a:srgbClr val="0070C0"/>
          </a:solidFill>
        </p:spPr>
        <p:txBody>
          <a:bodyPr wrap="square" lIns="115189" tIns="57595" rIns="115189" bIns="57595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1917-YIL 7-APRELDA TURKISTON KOMITETI TUZILDI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61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366" y="80801"/>
            <a:ext cx="4949139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200" dirty="0" smtClean="0"/>
              <a:t> </a:t>
            </a:r>
            <a:r>
              <a:rPr lang="en-US" sz="2400" dirty="0" smtClean="0"/>
              <a:t>TURKISTON KOMITETI ASLIDA</a:t>
            </a:r>
            <a:endParaRPr sz="2200" dirty="0"/>
          </a:p>
        </p:txBody>
      </p:sp>
      <p:sp>
        <p:nvSpPr>
          <p:cNvPr id="3" name="object 3"/>
          <p:cNvSpPr/>
          <p:nvPr/>
        </p:nvSpPr>
        <p:spPr>
          <a:xfrm>
            <a:off x="5250506" y="159139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pPr marL="0" marR="0" lvl="0" indent="0" algn="l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32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50507" y="151619"/>
            <a:ext cx="252358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 marR="0" lvl="0" indent="0" algn="l" defTabSz="575895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48" spc="10" noProof="0" dirty="0" smtClean="0">
                <a:solidFill>
                  <a:srgbClr val="00A859"/>
                </a:solidFill>
                <a:latin typeface="Arial"/>
                <a:cs typeface="Arial"/>
              </a:rPr>
              <a:t>16</a:t>
            </a:r>
            <a:endParaRPr kumimoji="0" sz="144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0723" y="539924"/>
            <a:ext cx="55086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Muvaqqat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hukumati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Turkiston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lkasi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general-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gubernatorligini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Turkiston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komitetiga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almashtirish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mustamlakachilikdan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lka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boshqaruvini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mohiyat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e’tibori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avvalgicha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qoldirdi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nomini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zgartirdi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xolos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559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366" y="80801"/>
            <a:ext cx="4949139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200" dirty="0" smtClean="0"/>
              <a:t> </a:t>
            </a:r>
            <a:r>
              <a:rPr lang="en-US" sz="2400" dirty="0" smtClean="0"/>
              <a:t>TURKISTON KOMITETI ASLIDA</a:t>
            </a:r>
            <a:endParaRPr sz="2200" dirty="0"/>
          </a:p>
        </p:txBody>
      </p:sp>
      <p:sp>
        <p:nvSpPr>
          <p:cNvPr id="3" name="object 3"/>
          <p:cNvSpPr/>
          <p:nvPr/>
        </p:nvSpPr>
        <p:spPr>
          <a:xfrm>
            <a:off x="5250506" y="159139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pPr marL="0" marR="0" lvl="0" indent="0" algn="l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32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50506" y="151619"/>
            <a:ext cx="252357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 marR="0" lvl="0" indent="0" algn="l" defTabSz="575895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48" spc="10" noProof="0" dirty="0" smtClean="0">
                <a:solidFill>
                  <a:srgbClr val="00A859"/>
                </a:solidFill>
                <a:latin typeface="Arial"/>
                <a:cs typeface="Arial"/>
              </a:rPr>
              <a:t>17</a:t>
            </a:r>
            <a:endParaRPr kumimoji="0" sz="144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0723" y="683940"/>
            <a:ext cx="32630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Turkiston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komiteti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mahalliy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siyosiy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jamoat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tashkilotlari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sovetlar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o‘rtasida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qarama-qarshiliklar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vujudga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keldi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785" y="863960"/>
            <a:ext cx="2196244" cy="176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21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51390" y="719944"/>
            <a:ext cx="4976104" cy="2232248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</a:rPr>
              <a:t>“</a:t>
            </a:r>
            <a:r>
              <a:rPr lang="en-US" sz="1800" b="1" dirty="0" err="1" smtClean="0">
                <a:solidFill>
                  <a:srgbClr val="000000"/>
                </a:solidFill>
              </a:rPr>
              <a:t>Sho</a:t>
            </a:r>
            <a:r>
              <a:rPr lang="en-US" sz="2000" dirty="0" err="1">
                <a:solidFill>
                  <a:srgbClr val="000000"/>
                </a:solidFill>
              </a:rPr>
              <a:t>‘</a:t>
            </a:r>
            <a:r>
              <a:rPr lang="en-US" sz="1800" b="1" dirty="0" err="1" smtClean="0">
                <a:solidFill>
                  <a:srgbClr val="000000"/>
                </a:solidFill>
              </a:rPr>
              <a:t>roi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Islomiya</a:t>
            </a:r>
            <a:r>
              <a:rPr lang="en-US" sz="1800" b="1" dirty="0" smtClean="0">
                <a:solidFill>
                  <a:srgbClr val="000000"/>
                </a:solidFill>
              </a:rPr>
              <a:t>” </a:t>
            </a:r>
            <a:r>
              <a:rPr lang="en-US" sz="1800" b="1" dirty="0" err="1" smtClean="0">
                <a:solidFill>
                  <a:srgbClr val="000000"/>
                </a:solidFill>
              </a:rPr>
              <a:t>ijtimoiy-siyosiy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tashkiloti</a:t>
            </a:r>
            <a:r>
              <a:rPr lang="en-US" sz="1800" b="1" dirty="0" smtClean="0">
                <a:solidFill>
                  <a:srgbClr val="000000"/>
                </a:solidFill>
              </a:rPr>
              <a:t> – 1917</a:t>
            </a:r>
            <a:r>
              <a:rPr lang="ru-RU" sz="1800" b="1" dirty="0" smtClean="0">
                <a:solidFill>
                  <a:srgbClr val="000000"/>
                </a:solidFill>
              </a:rPr>
              <a:t>-</a:t>
            </a:r>
            <a:r>
              <a:rPr lang="en-US" sz="1800" b="1" dirty="0" err="1" smtClean="0">
                <a:solidFill>
                  <a:srgbClr val="000000"/>
                </a:solidFill>
              </a:rPr>
              <a:t>yil</a:t>
            </a:r>
            <a:r>
              <a:rPr lang="en-US" sz="1800" b="1" dirty="0" smtClean="0">
                <a:solidFill>
                  <a:srgbClr val="000000"/>
                </a:solidFill>
              </a:rPr>
              <a:t> 14-mart </a:t>
            </a:r>
            <a:r>
              <a:rPr lang="en-US" sz="1800" b="1" dirty="0" err="1" smtClean="0">
                <a:solidFill>
                  <a:srgbClr val="000000"/>
                </a:solidFill>
              </a:rPr>
              <a:t>kuni</a:t>
            </a:r>
            <a:r>
              <a:rPr lang="en-US" sz="1800" b="1" dirty="0" smtClean="0">
                <a:solidFill>
                  <a:srgbClr val="000000"/>
                </a:solidFill>
              </a:rPr>
              <a:t> Toshkent </a:t>
            </a:r>
            <a:r>
              <a:rPr lang="en-US" sz="1800" b="1" dirty="0" err="1" smtClean="0">
                <a:solidFill>
                  <a:srgbClr val="000000"/>
                </a:solidFill>
              </a:rPr>
              <a:t>shahrida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tuzildi</a:t>
            </a:r>
            <a:r>
              <a:rPr lang="en-US" sz="1800" b="1" dirty="0" smtClean="0">
                <a:solidFill>
                  <a:srgbClr val="000000"/>
                </a:solidFill>
              </a:rPr>
              <a:t>; 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U</a:t>
            </a:r>
            <a:r>
              <a:rPr lang="en-US" sz="1800" b="1" dirty="0" err="1" smtClean="0">
                <a:solidFill>
                  <a:srgbClr val="000000"/>
                </a:solidFill>
              </a:rPr>
              <a:t>nga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Ubaydulla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Xo</a:t>
            </a:r>
            <a:r>
              <a:rPr lang="en-US" sz="2000" dirty="0" err="1">
                <a:solidFill>
                  <a:srgbClr val="000000"/>
                </a:solidFill>
              </a:rPr>
              <a:t>‘</a:t>
            </a:r>
            <a:r>
              <a:rPr lang="en-US" sz="1800" b="1" dirty="0" err="1" smtClean="0">
                <a:solidFill>
                  <a:srgbClr val="000000"/>
                </a:solidFill>
              </a:rPr>
              <a:t>jayev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rais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qilib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saylangan</a:t>
            </a:r>
            <a:r>
              <a:rPr lang="en-US" sz="1800" b="1" dirty="0" smtClean="0">
                <a:solidFill>
                  <a:srgbClr val="000000"/>
                </a:solidFill>
              </a:rPr>
              <a:t>, </a:t>
            </a:r>
            <a:r>
              <a:rPr lang="en-US" sz="1800" b="1" dirty="0" err="1" smtClean="0">
                <a:solidFill>
                  <a:srgbClr val="000000"/>
                </a:solidFill>
              </a:rPr>
              <a:t>tashkilot</a:t>
            </a:r>
            <a:r>
              <a:rPr lang="en-US" sz="1800" b="1" dirty="0" smtClean="0">
                <a:solidFill>
                  <a:srgbClr val="000000"/>
                </a:solidFill>
              </a:rPr>
              <a:t>  </a:t>
            </a:r>
            <a:r>
              <a:rPr lang="en-US" sz="1800" b="1" dirty="0" err="1" smtClean="0">
                <a:solidFill>
                  <a:srgbClr val="000000"/>
                </a:solidFill>
              </a:rPr>
              <a:t>a’zolari</a:t>
            </a:r>
            <a:r>
              <a:rPr lang="en-US" sz="1800" b="1" dirty="0" smtClean="0">
                <a:solidFill>
                  <a:srgbClr val="000000"/>
                </a:solidFill>
              </a:rPr>
              <a:t>- </a:t>
            </a:r>
            <a:r>
              <a:rPr lang="en-US" sz="1800" b="1" dirty="0" err="1" smtClean="0">
                <a:solidFill>
                  <a:srgbClr val="000000"/>
                </a:solidFill>
              </a:rPr>
              <a:t>Munavvar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qori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Abdurashidxonov</a:t>
            </a:r>
            <a:r>
              <a:rPr lang="en-US" sz="1800" b="1" dirty="0" smtClean="0">
                <a:solidFill>
                  <a:srgbClr val="000000"/>
                </a:solidFill>
              </a:rPr>
              <a:t>, </a:t>
            </a:r>
            <a:r>
              <a:rPr lang="en-US" sz="1800" b="1" dirty="0" err="1" smtClean="0">
                <a:solidFill>
                  <a:srgbClr val="000000"/>
                </a:solidFill>
              </a:rPr>
              <a:t>Mahmudxo‘ja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Behbudiy</a:t>
            </a:r>
            <a:r>
              <a:rPr lang="en-US" sz="1800" b="1" dirty="0" smtClean="0">
                <a:solidFill>
                  <a:srgbClr val="000000"/>
                </a:solidFill>
              </a:rPr>
              <a:t>, </a:t>
            </a:r>
            <a:r>
              <a:rPr lang="en-US" sz="1800" b="1" dirty="0" err="1" smtClean="0">
                <a:solidFill>
                  <a:srgbClr val="000000"/>
                </a:solidFill>
              </a:rPr>
              <a:t>Mustafo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Cho</a:t>
            </a:r>
            <a:r>
              <a:rPr lang="en-US" sz="2000" dirty="0" err="1" smtClean="0">
                <a:solidFill>
                  <a:srgbClr val="000000"/>
                </a:solidFill>
              </a:rPr>
              <a:t>‘</a:t>
            </a:r>
            <a:r>
              <a:rPr lang="en-US" sz="1800" b="1" dirty="0" err="1" smtClean="0">
                <a:solidFill>
                  <a:srgbClr val="000000"/>
                </a:solidFill>
              </a:rPr>
              <a:t>qayev</a:t>
            </a:r>
            <a:r>
              <a:rPr lang="en-US" sz="1800" b="1" dirty="0" smtClean="0">
                <a:solidFill>
                  <a:srgbClr val="000000"/>
                </a:solidFill>
              </a:rPr>
              <a:t>, Ahmad </a:t>
            </a:r>
            <a:r>
              <a:rPr lang="en-US" sz="1800" b="1" dirty="0" err="1" smtClean="0">
                <a:solidFill>
                  <a:srgbClr val="000000"/>
                </a:solidFill>
              </a:rPr>
              <a:t>Zaki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Validiy</a:t>
            </a:r>
            <a:endParaRPr lang="en-US" sz="1800" b="1" dirty="0" smtClean="0">
              <a:solidFill>
                <a:srgbClr val="000000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6309" y="160982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pPr marL="0" marR="0" lvl="0" indent="0" algn="l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8682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18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328682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1960" y="71872"/>
            <a:ext cx="4895533" cy="38626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“</a:t>
            </a:r>
            <a:r>
              <a:rPr lang="en-US" sz="3200" dirty="0" err="1">
                <a:solidFill>
                  <a:schemeClr val="tx1"/>
                </a:solidFill>
              </a:rPr>
              <a:t>Sho</a:t>
            </a:r>
            <a:r>
              <a:rPr lang="en-US" sz="3600" dirty="0" err="1">
                <a:solidFill>
                  <a:schemeClr val="tx1"/>
                </a:solidFill>
              </a:rPr>
              <a:t>‘</a:t>
            </a:r>
            <a:r>
              <a:rPr lang="en-US" sz="3200" dirty="0" err="1">
                <a:solidFill>
                  <a:schemeClr val="tx1"/>
                </a:solidFill>
              </a:rPr>
              <a:t>roi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Islomiya</a:t>
            </a:r>
            <a:r>
              <a:rPr lang="en-US" sz="3200" dirty="0">
                <a:solidFill>
                  <a:schemeClr val="tx1"/>
                </a:solidFill>
              </a:rPr>
              <a:t>”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72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07418" y="593210"/>
            <a:ext cx="3701730" cy="2277547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Tashkilotning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tarkibi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T</a:t>
            </a:r>
            <a:r>
              <a:rPr lang="en-US" sz="2400" b="1" dirty="0" err="1" smtClean="0">
                <a:solidFill>
                  <a:srgbClr val="000000"/>
                </a:solidFill>
              </a:rPr>
              <a:t>urkiston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taraqqiyparvar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jadidlaridan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iborat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bo‘lgan</a:t>
            </a:r>
            <a:r>
              <a:rPr lang="en-US" sz="2400" b="1" dirty="0" smtClean="0">
                <a:solidFill>
                  <a:srgbClr val="000000"/>
                </a:solidFill>
              </a:rPr>
              <a:t>, “</a:t>
            </a:r>
            <a:r>
              <a:rPr lang="en-US" sz="2400" b="1" dirty="0" err="1" smtClean="0">
                <a:solidFill>
                  <a:srgbClr val="000000"/>
                </a:solidFill>
              </a:rPr>
              <a:t>Sho</a:t>
            </a:r>
            <a:r>
              <a:rPr lang="en-US" sz="2800" dirty="0" err="1" smtClean="0">
                <a:solidFill>
                  <a:srgbClr val="000000"/>
                </a:solidFill>
              </a:rPr>
              <a:t>‘</a:t>
            </a:r>
            <a:r>
              <a:rPr lang="en-US" sz="2400" b="1" dirty="0" err="1" smtClean="0">
                <a:solidFill>
                  <a:srgbClr val="000000"/>
                </a:solidFill>
              </a:rPr>
              <a:t>roi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Islom</a:t>
            </a:r>
            <a:r>
              <a:rPr lang="en-US" sz="2400" b="1" dirty="0" smtClean="0">
                <a:solidFill>
                  <a:srgbClr val="000000"/>
                </a:solidFill>
              </a:rPr>
              <a:t>”-</a:t>
            </a:r>
            <a:r>
              <a:rPr lang="en-US" sz="2400" b="1" dirty="0" err="1" smtClean="0">
                <a:solidFill>
                  <a:srgbClr val="000000"/>
                </a:solidFill>
              </a:rPr>
              <a:t>nomli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gazeta</a:t>
            </a:r>
            <a:r>
              <a:rPr lang="en-US" sz="2400" b="1" dirty="0" smtClean="0">
                <a:solidFill>
                  <a:srgbClr val="000000"/>
                </a:solidFill>
              </a:rPr>
              <a:t> chop </a:t>
            </a:r>
            <a:r>
              <a:rPr lang="en-US" sz="2400" b="1" dirty="0" err="1" smtClean="0">
                <a:solidFill>
                  <a:srgbClr val="000000"/>
                </a:solidFill>
              </a:rPr>
              <a:t>etilgan</a:t>
            </a:r>
            <a:r>
              <a:rPr lang="ru-RU" sz="2400" b="1" dirty="0">
                <a:solidFill>
                  <a:srgbClr val="000000"/>
                </a:solidFill>
              </a:rPr>
              <a:t>.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6308" y="159139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pPr marL="0" marR="0" lvl="0" indent="0" algn="l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8682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19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328682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1960" y="71872"/>
            <a:ext cx="4895533" cy="38626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“</a:t>
            </a:r>
            <a:r>
              <a:rPr lang="en-US" sz="3200" dirty="0" err="1">
                <a:solidFill>
                  <a:schemeClr val="tx1"/>
                </a:solidFill>
              </a:rPr>
              <a:t>Sho</a:t>
            </a:r>
            <a:r>
              <a:rPr lang="en-US" sz="3600" dirty="0" err="1">
                <a:solidFill>
                  <a:schemeClr val="tx1"/>
                </a:solidFill>
              </a:rPr>
              <a:t>‘</a:t>
            </a:r>
            <a:r>
              <a:rPr lang="en-US" sz="3200" dirty="0" err="1">
                <a:solidFill>
                  <a:schemeClr val="tx1"/>
                </a:solidFill>
              </a:rPr>
              <a:t>roi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Islomiya</a:t>
            </a:r>
            <a:r>
              <a:rPr lang="en-US" sz="3200" dirty="0">
                <a:solidFill>
                  <a:schemeClr val="tx1"/>
                </a:solidFill>
              </a:rPr>
              <a:t>”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147" y="637321"/>
            <a:ext cx="1864833" cy="243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4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0"/>
            <a:ext cx="5759449" cy="611931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REJA: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179425" y="683940"/>
            <a:ext cx="5488460" cy="2471089"/>
          </a:xfrm>
          <a:solidFill>
            <a:schemeClr val="bg1"/>
          </a:solidFill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US" sz="6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Mustaqillik</a:t>
            </a:r>
            <a:r>
              <a:rPr lang="ru-RU" sz="6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6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Turkiston</a:t>
            </a:r>
            <a:r>
              <a:rPr lang="en-US" sz="6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xalqlarining</a:t>
            </a:r>
            <a:r>
              <a:rPr lang="en-US" sz="6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asriy</a:t>
            </a:r>
            <a:r>
              <a:rPr lang="en-US" sz="6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orzusi</a:t>
            </a:r>
            <a:r>
              <a:rPr lang="en-US" sz="6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65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65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6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6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6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6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Fevral</a:t>
            </a:r>
            <a:r>
              <a:rPr lang="en-US" sz="6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inqilobi</a:t>
            </a:r>
            <a:r>
              <a:rPr lang="en-US" sz="6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6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6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6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urkiston</a:t>
            </a:r>
            <a:r>
              <a:rPr lang="en-US" sz="6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65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6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lkasiga</a:t>
            </a:r>
            <a:r>
              <a:rPr lang="en-US" sz="6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ta’siri</a:t>
            </a:r>
            <a:endParaRPr lang="en-US" sz="65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3"/>
          <p:cNvSpPr/>
          <p:nvPr/>
        </p:nvSpPr>
        <p:spPr>
          <a:xfrm>
            <a:off x="5245666" y="159139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pPr marL="0" marR="0" lvl="0" indent="0" algn="l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32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2</a:t>
            </a:r>
            <a:endParaRPr kumimoji="0" sz="11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r>
              <a:rPr lang="en-US" sz="1448" spc="10" dirty="0">
                <a:solidFill>
                  <a:srgbClr val="00A859"/>
                </a:solidFill>
                <a:latin typeface="Arial"/>
                <a:cs typeface="Arial"/>
              </a:rPr>
              <a:t>2</a:t>
            </a:r>
            <a:endParaRPr sz="1448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50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17" y="107876"/>
            <a:ext cx="5258958" cy="386260"/>
          </a:xfrm>
        </p:spPr>
        <p:txBody>
          <a:bodyPr>
            <a:noAutofit/>
          </a:bodyPr>
          <a:lstStyle/>
          <a:p>
            <a:r>
              <a:rPr lang="en-US" sz="1600" dirty="0" smtClean="0"/>
              <a:t>BUTUNTURKISTON MUSULMONLARI QURULTOYLARI</a:t>
            </a:r>
            <a:endParaRPr lang="en-US" sz="1600" dirty="0"/>
          </a:p>
        </p:txBody>
      </p:sp>
      <p:sp>
        <p:nvSpPr>
          <p:cNvPr id="3" name="object 3"/>
          <p:cNvSpPr/>
          <p:nvPr/>
        </p:nvSpPr>
        <p:spPr>
          <a:xfrm>
            <a:off x="5366375" y="157939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rgbClr val="328682"/>
                </a:solidFill>
                <a:latin typeface="Open Sans Light"/>
              </a:rPr>
              <a:t>20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328682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797" y="899964"/>
            <a:ext cx="2126940" cy="171450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07417" y="611932"/>
            <a:ext cx="3384377" cy="2277547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000000"/>
                </a:solidFill>
              </a:rPr>
              <a:t> 1917-yil </a:t>
            </a:r>
            <a:r>
              <a:rPr lang="en-US" sz="2000" b="1" dirty="0">
                <a:solidFill>
                  <a:srgbClr val="000000"/>
                </a:solidFill>
              </a:rPr>
              <a:t>16-23-aprelda </a:t>
            </a:r>
            <a:r>
              <a:rPr lang="en-US" sz="2000" b="1" dirty="0" err="1">
                <a:solidFill>
                  <a:srgbClr val="000000"/>
                </a:solidFill>
              </a:rPr>
              <a:t>Toshkentda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Butunturkiston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musulmonlarining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birinchi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qurultoyi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bo</a:t>
            </a:r>
            <a:r>
              <a:rPr lang="en-US" sz="2400" dirty="0" err="1">
                <a:solidFill>
                  <a:srgbClr val="000000"/>
                </a:solidFill>
              </a:rPr>
              <a:t>‘</a:t>
            </a:r>
            <a:r>
              <a:rPr lang="en-US" sz="2000" b="1" dirty="0" err="1">
                <a:solidFill>
                  <a:srgbClr val="000000"/>
                </a:solidFill>
              </a:rPr>
              <a:t>lib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o</a:t>
            </a:r>
            <a:r>
              <a:rPr lang="en-US" sz="2400" dirty="0" err="1">
                <a:solidFill>
                  <a:srgbClr val="000000"/>
                </a:solidFill>
              </a:rPr>
              <a:t>‘</a:t>
            </a:r>
            <a:r>
              <a:rPr lang="en-US" sz="2000" b="1" dirty="0" err="1">
                <a:solidFill>
                  <a:srgbClr val="000000"/>
                </a:solidFill>
              </a:rPr>
              <a:t>tdi</a:t>
            </a:r>
            <a:r>
              <a:rPr lang="en-US" sz="2000" b="1" dirty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0000"/>
                </a:solidFill>
              </a:rPr>
              <a:t>Bu </a:t>
            </a:r>
            <a:r>
              <a:rPr lang="en-US" sz="2000" b="1" dirty="0" err="1" smtClean="0">
                <a:solidFill>
                  <a:srgbClr val="000000"/>
                </a:solidFill>
              </a:rPr>
              <a:t>tarixda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Butunturkiston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miqyosidagi</a:t>
            </a:r>
            <a:r>
              <a:rPr lang="en-US" sz="2000" b="1" dirty="0" smtClean="0">
                <a:solidFill>
                  <a:srgbClr val="000000"/>
                </a:solidFill>
              </a:rPr>
              <a:t> ilk </a:t>
            </a:r>
            <a:r>
              <a:rPr lang="en-US" sz="2000" b="1" dirty="0" err="1" smtClean="0">
                <a:solidFill>
                  <a:srgbClr val="000000"/>
                </a:solidFill>
              </a:rPr>
              <a:t>musulmonlar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qurultoyi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edi</a:t>
            </a:r>
            <a:r>
              <a:rPr lang="en-US" sz="2000" b="1" dirty="0">
                <a:solidFill>
                  <a:srgbClr val="000000"/>
                </a:solidFill>
              </a:rPr>
              <a:t>.</a:t>
            </a:r>
            <a:endParaRPr lang="en-US" sz="20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13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17" y="107876"/>
            <a:ext cx="5258958" cy="386260"/>
          </a:xfrm>
        </p:spPr>
        <p:txBody>
          <a:bodyPr>
            <a:noAutofit/>
          </a:bodyPr>
          <a:lstStyle/>
          <a:p>
            <a:r>
              <a:rPr lang="en-US" sz="1600" dirty="0" smtClean="0"/>
              <a:t>BUTUNTURKISTON MUSULMONLARI MILLIY MARKAZI</a:t>
            </a:r>
            <a:endParaRPr lang="en-US" sz="1600" dirty="0"/>
          </a:p>
        </p:txBody>
      </p:sp>
      <p:sp>
        <p:nvSpPr>
          <p:cNvPr id="3" name="object 3"/>
          <p:cNvSpPr/>
          <p:nvPr/>
        </p:nvSpPr>
        <p:spPr>
          <a:xfrm>
            <a:off x="5436009" y="157939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rgbClr val="328682"/>
                </a:solidFill>
                <a:latin typeface="Open Sans Light"/>
              </a:rPr>
              <a:t>21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328682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95449" y="719944"/>
            <a:ext cx="5112568" cy="196977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err="1" smtClean="0">
                <a:solidFill>
                  <a:srgbClr val="000000"/>
                </a:solidFill>
              </a:rPr>
              <a:t>Unda</a:t>
            </a:r>
            <a:r>
              <a:rPr lang="en-US" sz="2000" b="1" dirty="0" smtClean="0">
                <a:solidFill>
                  <a:srgbClr val="000000"/>
                </a:solidFill>
              </a:rPr>
              <a:t> TM </a:t>
            </a:r>
            <a:r>
              <a:rPr lang="en-US" sz="2000" b="1" dirty="0" err="1" smtClean="0">
                <a:solidFill>
                  <a:srgbClr val="000000"/>
                </a:solidFill>
              </a:rPr>
              <a:t>Milliy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Markazi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ru-RU" sz="2000" b="1" dirty="0">
                <a:solidFill>
                  <a:srgbClr val="000000"/>
                </a:solidFill>
              </a:rPr>
              <a:t>- </a:t>
            </a:r>
            <a:r>
              <a:rPr lang="en-US" sz="2000" b="1" dirty="0" err="1">
                <a:solidFill>
                  <a:srgbClr val="000000"/>
                </a:solidFill>
              </a:rPr>
              <a:t>Turkiston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o</a:t>
            </a:r>
            <a:r>
              <a:rPr lang="en-US" sz="2400" dirty="0" err="1">
                <a:solidFill>
                  <a:srgbClr val="000000"/>
                </a:solidFill>
              </a:rPr>
              <a:t>‘</a:t>
            </a:r>
            <a:r>
              <a:rPr lang="en-US" sz="2000" b="1" dirty="0" err="1" smtClean="0">
                <a:solidFill>
                  <a:srgbClr val="000000"/>
                </a:solidFill>
              </a:rPr>
              <a:t>lka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musulmonlar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kengashi</a:t>
            </a:r>
            <a:r>
              <a:rPr lang="en-US" sz="2000" b="1" dirty="0">
                <a:solidFill>
                  <a:srgbClr val="000000"/>
                </a:solidFill>
              </a:rPr>
              <a:t> (</a:t>
            </a:r>
            <a:r>
              <a:rPr lang="en-US" sz="2000" b="1" dirty="0" err="1">
                <a:solidFill>
                  <a:srgbClr val="000000"/>
                </a:solidFill>
              </a:rPr>
              <a:t>Kraymussovet</a:t>
            </a:r>
            <a:r>
              <a:rPr lang="en-US" sz="2000" b="1" dirty="0">
                <a:solidFill>
                  <a:srgbClr val="000000"/>
                </a:solidFill>
              </a:rPr>
              <a:t>) </a:t>
            </a:r>
            <a:r>
              <a:rPr lang="en-US" sz="2000" b="1" dirty="0" err="1">
                <a:solidFill>
                  <a:srgbClr val="000000"/>
                </a:solidFill>
              </a:rPr>
              <a:t>tashkil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qilindi</a:t>
            </a:r>
            <a:r>
              <a:rPr lang="en-US" sz="2000" b="1" dirty="0">
                <a:solidFill>
                  <a:srgbClr val="000000"/>
                </a:solidFill>
              </a:rPr>
              <a:t>. 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b="1" dirty="0" err="1" smtClean="0">
                <a:solidFill>
                  <a:srgbClr val="000000"/>
                </a:solidFill>
              </a:rPr>
              <a:t>Mustafo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Cho‘qay</a:t>
            </a:r>
            <a:r>
              <a:rPr lang="en-US" sz="2000" b="1" dirty="0" smtClean="0">
                <a:solidFill>
                  <a:srgbClr val="000000"/>
                </a:solidFill>
              </a:rPr>
              <a:t> - </a:t>
            </a:r>
            <a:r>
              <a:rPr lang="en-US" sz="2000" b="1" dirty="0" err="1" smtClean="0">
                <a:solidFill>
                  <a:srgbClr val="000000"/>
                </a:solidFill>
              </a:rPr>
              <a:t>rais</a:t>
            </a:r>
            <a:r>
              <a:rPr lang="en-US" sz="2000" b="1" dirty="0">
                <a:solidFill>
                  <a:srgbClr val="000000"/>
                </a:solidFill>
              </a:rPr>
              <a:t>, </a:t>
            </a:r>
            <a:r>
              <a:rPr lang="en-US" sz="2000" b="1" dirty="0" err="1" smtClean="0">
                <a:solidFill>
                  <a:srgbClr val="000000"/>
                </a:solidFill>
              </a:rPr>
              <a:t>Munavvarqori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Abdurashidxonov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va</a:t>
            </a:r>
            <a:r>
              <a:rPr lang="en-US" sz="2000" b="1" dirty="0">
                <a:solidFill>
                  <a:srgbClr val="000000"/>
                </a:solidFill>
              </a:rPr>
              <a:t> Ahmad </a:t>
            </a:r>
            <a:r>
              <a:rPr lang="en-US" sz="2000" b="1" dirty="0" err="1">
                <a:solidFill>
                  <a:srgbClr val="000000"/>
                </a:solidFill>
              </a:rPr>
              <a:t>Zaki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Validiy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kotiblar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bo‘lishdi</a:t>
            </a:r>
            <a:r>
              <a:rPr lang="en-US" sz="1600" b="1" dirty="0">
                <a:solidFill>
                  <a:srgbClr val="000000"/>
                </a:solidFill>
              </a:rPr>
              <a:t>. </a:t>
            </a:r>
            <a:endParaRPr lang="ru-RU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39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16" y="107876"/>
            <a:ext cx="5040561" cy="386260"/>
          </a:xfrm>
        </p:spPr>
        <p:txBody>
          <a:bodyPr>
            <a:noAutofit/>
          </a:bodyPr>
          <a:lstStyle/>
          <a:p>
            <a:r>
              <a:rPr lang="en-US" sz="2400" dirty="0" smtClean="0"/>
              <a:t>TASHKILOTNING MAQSADI</a:t>
            </a:r>
            <a:endParaRPr lang="en-US" sz="2400" dirty="0"/>
          </a:p>
        </p:txBody>
      </p:sp>
      <p:sp>
        <p:nvSpPr>
          <p:cNvPr id="3" name="object 3"/>
          <p:cNvSpPr/>
          <p:nvPr/>
        </p:nvSpPr>
        <p:spPr>
          <a:xfrm>
            <a:off x="5366375" y="143880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rgbClr val="328682"/>
                </a:solidFill>
                <a:latin typeface="Open Sans Light"/>
              </a:rPr>
              <a:t>22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328682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793" y="938709"/>
            <a:ext cx="2126940" cy="171450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43422" y="719944"/>
            <a:ext cx="3276364" cy="2068259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1600" b="1" dirty="0" err="1" smtClean="0">
                <a:solidFill>
                  <a:srgbClr val="000000"/>
                </a:solidFill>
              </a:rPr>
              <a:t>o‘lkada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islohotlar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o‘tkazishni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targ‘ib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qilish</a:t>
            </a:r>
            <a:r>
              <a:rPr lang="en-US" sz="1600" b="1" dirty="0" smtClean="0">
                <a:solidFill>
                  <a:srgbClr val="000000"/>
                </a:solidFill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 err="1" smtClean="0">
                <a:solidFill>
                  <a:srgbClr val="000000"/>
                </a:solidFill>
              </a:rPr>
              <a:t>mintaqadagi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barcha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musulmonlarni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yagona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g‘oya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atrofida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birlashtirish</a:t>
            </a:r>
            <a:r>
              <a:rPr lang="en-US" sz="1600" b="1" dirty="0" smtClean="0">
                <a:solidFill>
                  <a:srgbClr val="000000"/>
                </a:solidFill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 err="1" smtClean="0">
                <a:solidFill>
                  <a:srgbClr val="000000"/>
                </a:solidFill>
              </a:rPr>
              <a:t>Turkistonga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muxtoriyat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maqomini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berish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uchun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xalqni</a:t>
            </a:r>
            <a:r>
              <a:rPr lang="en-US" sz="1600" b="1" dirty="0" smtClean="0">
                <a:solidFill>
                  <a:srgbClr val="000000"/>
                </a:solidFill>
              </a:rPr>
              <a:t>  </a:t>
            </a:r>
            <a:r>
              <a:rPr lang="en-US" sz="1600" b="1" dirty="0" err="1" smtClean="0">
                <a:solidFill>
                  <a:srgbClr val="000000"/>
                </a:solidFill>
              </a:rPr>
              <a:t>kurashga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chorlash</a:t>
            </a:r>
            <a:r>
              <a:rPr lang="en-US" sz="1600" b="1" dirty="0">
                <a:solidFill>
                  <a:srgbClr val="000000"/>
                </a:solidFill>
              </a:rPr>
              <a:t>.</a:t>
            </a:r>
            <a:endParaRPr lang="en-US" sz="16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77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16" y="107876"/>
            <a:ext cx="5241459" cy="386260"/>
          </a:xfrm>
        </p:spPr>
        <p:txBody>
          <a:bodyPr>
            <a:noAutofit/>
          </a:bodyPr>
          <a:lstStyle/>
          <a:p>
            <a:r>
              <a:rPr lang="en-US" sz="2400" dirty="0" smtClean="0"/>
              <a:t>TASHKILOT  FAOLIYATI</a:t>
            </a:r>
            <a:endParaRPr lang="en-US" sz="2400" dirty="0"/>
          </a:p>
        </p:txBody>
      </p:sp>
      <p:sp>
        <p:nvSpPr>
          <p:cNvPr id="3" name="object 3"/>
          <p:cNvSpPr/>
          <p:nvPr/>
        </p:nvSpPr>
        <p:spPr>
          <a:xfrm>
            <a:off x="5348876" y="113255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rgbClr val="328682"/>
                </a:solidFill>
                <a:latin typeface="Open Sans Light"/>
              </a:rPr>
              <a:t>23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328682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43422" y="773415"/>
            <a:ext cx="3276364" cy="1846659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000000"/>
                </a:solidFill>
              </a:rPr>
              <a:t>1917-yil </a:t>
            </a:r>
            <a:r>
              <a:rPr lang="en-US" sz="2000" b="1" dirty="0" err="1">
                <a:solidFill>
                  <a:srgbClr val="000000"/>
                </a:solidFill>
              </a:rPr>
              <a:t>aprel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oyidayoq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tashkilotning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</a:rPr>
              <a:t>Samarqand, </a:t>
            </a:r>
            <a:r>
              <a:rPr lang="en-US" sz="2000" b="1" dirty="0" err="1" smtClean="0">
                <a:solidFill>
                  <a:srgbClr val="000000"/>
                </a:solidFill>
              </a:rPr>
              <a:t>Qo‘qon</a:t>
            </a:r>
            <a:r>
              <a:rPr lang="en-US" sz="2000" b="1" dirty="0">
                <a:solidFill>
                  <a:srgbClr val="000000"/>
                </a:solidFill>
              </a:rPr>
              <a:t>, </a:t>
            </a:r>
            <a:r>
              <a:rPr lang="en-US" sz="2000" b="1" dirty="0" smtClean="0">
                <a:solidFill>
                  <a:srgbClr val="000000"/>
                </a:solidFill>
              </a:rPr>
              <a:t>Namangan, </a:t>
            </a:r>
            <a:r>
              <a:rPr lang="en-US" sz="2000" b="1" dirty="0" err="1" smtClean="0">
                <a:solidFill>
                  <a:srgbClr val="000000"/>
                </a:solidFill>
              </a:rPr>
              <a:t>Andijon</a:t>
            </a:r>
            <a:r>
              <a:rPr lang="en-US" sz="2000" b="1" dirty="0" smtClean="0">
                <a:solidFill>
                  <a:srgbClr val="000000"/>
                </a:solidFill>
              </a:rPr>
              <a:t>, </a:t>
            </a:r>
            <a:r>
              <a:rPr lang="en-US" sz="2000" b="1" dirty="0" err="1" smtClean="0">
                <a:solidFill>
                  <a:srgbClr val="000000"/>
                </a:solidFill>
              </a:rPr>
              <a:t>Marg‘ilon</a:t>
            </a:r>
            <a:r>
              <a:rPr lang="en-US" sz="2000" b="1" dirty="0" smtClean="0">
                <a:solidFill>
                  <a:srgbClr val="000000"/>
                </a:solidFill>
              </a:rPr>
              <a:t>, Marv, </a:t>
            </a:r>
            <a:r>
              <a:rPr lang="en-US" sz="2000" b="1" dirty="0" err="1" smtClean="0">
                <a:solidFill>
                  <a:srgbClr val="000000"/>
                </a:solidFill>
              </a:rPr>
              <a:t>Turkiston</a:t>
            </a:r>
            <a:r>
              <a:rPr lang="en-US" sz="2000" b="1" dirty="0" smtClean="0">
                <a:solidFill>
                  <a:srgbClr val="000000"/>
                </a:solidFill>
              </a:rPr>
              <a:t>, </a:t>
            </a:r>
            <a:r>
              <a:rPr lang="en-US" sz="2000" b="1" dirty="0" err="1" smtClean="0">
                <a:solidFill>
                  <a:srgbClr val="000000"/>
                </a:solidFill>
              </a:rPr>
              <a:t>O‘sh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va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boshqa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sho‘balari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tuzildi</a:t>
            </a:r>
            <a:r>
              <a:rPr lang="en-US" sz="2000" b="1" dirty="0" smtClean="0">
                <a:solidFill>
                  <a:srgbClr val="000000"/>
                </a:solidFill>
              </a:rPr>
              <a:t>. </a:t>
            </a:r>
            <a:endParaRPr lang="ru-RU" sz="2000" b="1" dirty="0">
              <a:solidFill>
                <a:srgbClr val="0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19" y="991299"/>
            <a:ext cx="2126702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2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17" y="107876"/>
            <a:ext cx="5256584" cy="386260"/>
          </a:xfrm>
        </p:spPr>
        <p:txBody>
          <a:bodyPr>
            <a:noAutofit/>
          </a:bodyPr>
          <a:lstStyle/>
          <a:p>
            <a:r>
              <a:rPr lang="en-US" sz="1400" dirty="0" smtClean="0"/>
              <a:t>JADIDLAR VA ULAMOLAR O‘RTASIDA KELISHMOVCHILIKLAR </a:t>
            </a:r>
            <a:endParaRPr lang="en-US" sz="14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253571" y="683940"/>
            <a:ext cx="5362788" cy="2646878"/>
          </a:xfrm>
        </p:spPr>
        <p:txBody>
          <a:bodyPr/>
          <a:lstStyle/>
          <a:p>
            <a:pPr marL="0" indent="0" algn="just">
              <a:buNone/>
            </a:pPr>
            <a:r>
              <a:rPr lang="en-US" sz="1600" b="1" dirty="0" smtClean="0">
                <a:solidFill>
                  <a:srgbClr val="002060"/>
                </a:solidFill>
              </a:rPr>
              <a:t>  </a:t>
            </a:r>
            <a:r>
              <a:rPr lang="en-US" sz="2000" b="1" dirty="0" smtClean="0">
                <a:solidFill>
                  <a:srgbClr val="000000"/>
                </a:solidFill>
              </a:rPr>
              <a:t>“</a:t>
            </a:r>
            <a:r>
              <a:rPr lang="en-US" sz="2000" b="1" dirty="0" err="1" smtClean="0">
                <a:solidFill>
                  <a:srgbClr val="000000"/>
                </a:solidFill>
              </a:rPr>
              <a:t>Sho‘roi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Ulamo</a:t>
            </a:r>
            <a:r>
              <a:rPr lang="en-US" sz="2000" b="1" dirty="0" smtClean="0">
                <a:solidFill>
                  <a:srgbClr val="000000"/>
                </a:solidFill>
              </a:rPr>
              <a:t>” </a:t>
            </a:r>
            <a:r>
              <a:rPr lang="en-US" sz="2000" b="1" dirty="0" err="1" smtClean="0">
                <a:solidFill>
                  <a:srgbClr val="000000"/>
                </a:solidFill>
              </a:rPr>
              <a:t>tashkiloti</a:t>
            </a:r>
            <a:r>
              <a:rPr lang="en-US" sz="2000" b="1" dirty="0" smtClean="0">
                <a:solidFill>
                  <a:srgbClr val="000000"/>
                </a:solidFill>
              </a:rPr>
              <a:t> – 1917-yil </a:t>
            </a:r>
            <a:r>
              <a:rPr lang="en-US" sz="2000" b="1" dirty="0" err="1" smtClean="0">
                <a:solidFill>
                  <a:srgbClr val="000000"/>
                </a:solidFill>
              </a:rPr>
              <a:t>iyunida</a:t>
            </a:r>
            <a:r>
              <a:rPr lang="en-US" sz="2000" b="1" dirty="0" smtClean="0">
                <a:solidFill>
                  <a:srgbClr val="000000"/>
                </a:solidFill>
              </a:rPr>
              <a:t> “</a:t>
            </a:r>
            <a:r>
              <a:rPr lang="en-US" sz="2000" b="1" dirty="0" err="1" smtClean="0">
                <a:solidFill>
                  <a:srgbClr val="000000"/>
                </a:solidFill>
              </a:rPr>
              <a:t>Sho‘roi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Islomiya”dan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ajralib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chiqadi</a:t>
            </a:r>
            <a:r>
              <a:rPr lang="en-US" sz="2000" b="1" dirty="0">
                <a:solidFill>
                  <a:srgbClr val="000000"/>
                </a:solidFill>
              </a:rPr>
              <a:t>,</a:t>
            </a:r>
            <a:r>
              <a:rPr lang="en-US" sz="2000" b="1" dirty="0" smtClean="0">
                <a:solidFill>
                  <a:srgbClr val="000000"/>
                </a:solidFill>
              </a:rPr>
              <a:t> Toshkent </a:t>
            </a:r>
            <a:r>
              <a:rPr lang="en-US" sz="2000" b="1" dirty="0" err="1" smtClean="0">
                <a:solidFill>
                  <a:srgbClr val="000000"/>
                </a:solidFill>
              </a:rPr>
              <a:t>va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Qo‘qonda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faoliyat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olib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boradi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</a:p>
          <a:p>
            <a:pPr marL="0" indent="0" algn="just">
              <a:buNone/>
            </a:pP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Sherali</a:t>
            </a:r>
            <a:r>
              <a:rPr lang="en-US" sz="2000" b="1" dirty="0" smtClean="0">
                <a:solidFill>
                  <a:srgbClr val="000000"/>
                </a:solidFill>
              </a:rPr>
              <a:t> Lapin </a:t>
            </a:r>
            <a:r>
              <a:rPr lang="en-US" sz="2000" b="1" dirty="0" err="1" smtClean="0">
                <a:solidFill>
                  <a:srgbClr val="000000"/>
                </a:solidFill>
              </a:rPr>
              <a:t>rais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etib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saylanadi</a:t>
            </a:r>
            <a:r>
              <a:rPr lang="en-US" sz="2000" b="1" dirty="0" smtClean="0">
                <a:solidFill>
                  <a:srgbClr val="00000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Tashkilot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sho‘balari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Qo‘qon</a:t>
            </a:r>
            <a:r>
              <a:rPr lang="en-US" sz="2000" b="1" dirty="0" smtClean="0">
                <a:solidFill>
                  <a:srgbClr val="000000"/>
                </a:solidFill>
              </a:rPr>
              <a:t>, Samarqand </a:t>
            </a:r>
            <a:r>
              <a:rPr lang="en-US" sz="2000" b="1" dirty="0" err="1" smtClean="0">
                <a:solidFill>
                  <a:srgbClr val="000000"/>
                </a:solidFill>
              </a:rPr>
              <a:t>Namanganda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faoliyat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olib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boradi</a:t>
            </a:r>
            <a:r>
              <a:rPr lang="en-US" sz="2000" b="1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endParaRPr lang="en-US" sz="2400" b="1" dirty="0" smtClean="0">
              <a:solidFill>
                <a:srgbClr val="002060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64001" y="159139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rgbClr val="328682"/>
                </a:solidFill>
                <a:latin typeface="Open Sans Light"/>
              </a:rPr>
              <a:t>2</a:t>
            </a:r>
            <a:r>
              <a:rPr lang="en-US" sz="1400" dirty="0">
                <a:solidFill>
                  <a:srgbClr val="328682"/>
                </a:solidFill>
                <a:latin typeface="Open Sans Light"/>
              </a:rPr>
              <a:t>4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328682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08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17" y="107876"/>
            <a:ext cx="5256584" cy="386260"/>
          </a:xfrm>
        </p:spPr>
        <p:txBody>
          <a:bodyPr>
            <a:noAutofit/>
          </a:bodyPr>
          <a:lstStyle/>
          <a:p>
            <a:r>
              <a:rPr lang="en-US" sz="2000" dirty="0" smtClean="0"/>
              <a:t>ULAMOCHILAR-ESKILIK TARAFDORLARI </a:t>
            </a:r>
            <a:endParaRPr lang="en-US" sz="20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79425" y="611932"/>
            <a:ext cx="5436934" cy="2400657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000000"/>
                </a:solidFill>
              </a:rPr>
              <a:t>             </a:t>
            </a:r>
            <a:r>
              <a:rPr lang="en-US" sz="2000" b="1" dirty="0" err="1" smtClean="0">
                <a:solidFill>
                  <a:srgbClr val="000000"/>
                </a:solidFill>
              </a:rPr>
              <a:t>Ulamochilarning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maqsadi</a:t>
            </a:r>
            <a:r>
              <a:rPr lang="en-US" sz="2000" b="1" dirty="0" smtClean="0">
                <a:solidFill>
                  <a:srgbClr val="000000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b="1" dirty="0" err="1" smtClean="0">
                <a:solidFill>
                  <a:srgbClr val="000000"/>
                </a:solidFill>
              </a:rPr>
              <a:t>ichki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siyosiy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tuzilmada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shariat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qonunlariga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qat’iy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rioya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qilish</a:t>
            </a:r>
            <a:endParaRPr lang="en-US" sz="2000" b="1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milliy-diniy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qadriyatlarni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yuksaltirishga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da’vat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etish</a:t>
            </a:r>
            <a:endParaRPr lang="en-US" sz="2000" b="1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madrasalarni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iqtisodiy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qo‘llab-quvvatlash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</a:rPr>
              <a:t>“al-</a:t>
            </a:r>
            <a:r>
              <a:rPr lang="en-US" sz="1600" b="1" dirty="0" err="1" smtClean="0">
                <a:solidFill>
                  <a:srgbClr val="000000"/>
                </a:solidFill>
              </a:rPr>
              <a:t>Izoh</a:t>
            </a:r>
            <a:r>
              <a:rPr lang="en-US" sz="1600" b="1" dirty="0" smtClean="0">
                <a:solidFill>
                  <a:srgbClr val="000000"/>
                </a:solidFill>
              </a:rPr>
              <a:t>” </a:t>
            </a:r>
            <a:r>
              <a:rPr lang="en-US" sz="1600" b="1" dirty="0" err="1" smtClean="0">
                <a:solidFill>
                  <a:srgbClr val="000000"/>
                </a:solidFill>
              </a:rPr>
              <a:t>va</a:t>
            </a:r>
            <a:r>
              <a:rPr lang="en-US" sz="1600" b="1" dirty="0" smtClean="0">
                <a:solidFill>
                  <a:srgbClr val="000000"/>
                </a:solidFill>
              </a:rPr>
              <a:t> “al-</a:t>
            </a:r>
            <a:r>
              <a:rPr lang="en-US" sz="1600" b="1" dirty="0" err="1" smtClean="0">
                <a:solidFill>
                  <a:srgbClr val="000000"/>
                </a:solidFill>
              </a:rPr>
              <a:t>Isloh</a:t>
            </a:r>
            <a:r>
              <a:rPr lang="en-US" sz="1600" b="1" dirty="0" smtClean="0">
                <a:solidFill>
                  <a:srgbClr val="000000"/>
                </a:solidFill>
              </a:rPr>
              <a:t>” </a:t>
            </a:r>
            <a:r>
              <a:rPr lang="en-US" sz="1600" b="1" dirty="0" err="1" smtClean="0">
                <a:solidFill>
                  <a:srgbClr val="000000"/>
                </a:solidFill>
              </a:rPr>
              <a:t>nomli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jurnallar</a:t>
            </a:r>
            <a:r>
              <a:rPr lang="en-US" sz="1600" b="1" dirty="0" smtClean="0">
                <a:solidFill>
                  <a:srgbClr val="000000"/>
                </a:solidFill>
              </a:rPr>
              <a:t> chop </a:t>
            </a:r>
            <a:r>
              <a:rPr lang="en-US" sz="1600" b="1" dirty="0" err="1" smtClean="0">
                <a:solidFill>
                  <a:srgbClr val="000000"/>
                </a:solidFill>
              </a:rPr>
              <a:t>etilgan</a:t>
            </a:r>
            <a:r>
              <a:rPr lang="en-US" sz="1800" b="1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" name="object 3"/>
          <p:cNvSpPr/>
          <p:nvPr/>
        </p:nvSpPr>
        <p:spPr>
          <a:xfrm>
            <a:off x="5364001" y="159139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rgbClr val="328682"/>
                </a:solidFill>
                <a:latin typeface="Open Sans Light"/>
              </a:rPr>
              <a:t>25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328682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017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17" y="107876"/>
            <a:ext cx="5256584" cy="386260"/>
          </a:xfrm>
        </p:spPr>
        <p:txBody>
          <a:bodyPr>
            <a:noAutofit/>
          </a:bodyPr>
          <a:lstStyle/>
          <a:p>
            <a:r>
              <a:rPr lang="en-US" sz="2800" dirty="0" smtClean="0"/>
              <a:t>“ITTIFOQI  MUSLIMIN”</a:t>
            </a:r>
            <a:endParaRPr lang="en-US" sz="28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59445" y="619220"/>
            <a:ext cx="4896544" cy="190821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000000"/>
                </a:solidFill>
              </a:rPr>
              <a:t>191</a:t>
            </a:r>
            <a:r>
              <a:rPr lang="ru-RU" sz="2000" b="1" dirty="0" smtClean="0">
                <a:solidFill>
                  <a:srgbClr val="000000"/>
                </a:solidFill>
              </a:rPr>
              <a:t>7</a:t>
            </a:r>
            <a:r>
              <a:rPr lang="en-US" sz="2000" b="1" dirty="0" smtClean="0">
                <a:solidFill>
                  <a:srgbClr val="000000"/>
                </a:solidFill>
              </a:rPr>
              <a:t>-</a:t>
            </a:r>
            <a:r>
              <a:rPr lang="en-US" sz="2000" b="1" dirty="0" err="1" smtClean="0">
                <a:solidFill>
                  <a:srgbClr val="000000"/>
                </a:solidFill>
              </a:rPr>
              <a:t>yil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sentyabr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oyida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Toshkentda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Turkiston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va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Qozog‘iston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musulmonlari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qurultoyi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o‘tkazilgan</a:t>
            </a:r>
            <a:r>
              <a:rPr lang="en-US" sz="2000" b="1" dirty="0">
                <a:solidFill>
                  <a:srgbClr val="000000"/>
                </a:solidFill>
              </a:rPr>
              <a:t>.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b="1" dirty="0" err="1" smtClean="0">
                <a:solidFill>
                  <a:srgbClr val="000000"/>
                </a:solidFill>
              </a:rPr>
              <a:t>Unda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ulamochilar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v</a:t>
            </a:r>
            <a:r>
              <a:rPr lang="en-US" sz="2000" b="1" dirty="0" err="1" smtClean="0">
                <a:solidFill>
                  <a:srgbClr val="000000"/>
                </a:solidFill>
              </a:rPr>
              <a:t>a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sho‘roi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islomchilar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o‘zaro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birlashib</a:t>
            </a:r>
            <a:r>
              <a:rPr lang="en-US" sz="2000" b="1" dirty="0">
                <a:solidFill>
                  <a:srgbClr val="000000"/>
                </a:solidFill>
              </a:rPr>
              <a:t>, </a:t>
            </a:r>
            <a:r>
              <a:rPr lang="en-US" sz="2000" b="1" dirty="0" smtClean="0">
                <a:solidFill>
                  <a:srgbClr val="000000"/>
                </a:solidFill>
              </a:rPr>
              <a:t>“</a:t>
            </a:r>
            <a:r>
              <a:rPr lang="en-US" sz="2000" b="1" dirty="0" err="1" smtClean="0">
                <a:solidFill>
                  <a:srgbClr val="000000"/>
                </a:solidFill>
              </a:rPr>
              <a:t>Ittifoqi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muslimin</a:t>
            </a:r>
            <a:r>
              <a:rPr lang="en-US" sz="2000" b="1" dirty="0" smtClean="0">
                <a:solidFill>
                  <a:srgbClr val="000000"/>
                </a:solidFill>
              </a:rPr>
              <a:t>” </a:t>
            </a:r>
            <a:r>
              <a:rPr lang="en-US" sz="2000" b="1" dirty="0" err="1">
                <a:solidFill>
                  <a:srgbClr val="000000"/>
                </a:solidFill>
              </a:rPr>
              <a:t>siyosiy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partiyasini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tuzdilar</a:t>
            </a:r>
            <a:r>
              <a:rPr lang="en-US" sz="2000" b="1" dirty="0" smtClean="0">
                <a:solidFill>
                  <a:srgbClr val="000000"/>
                </a:solidFill>
              </a:rPr>
              <a:t>.</a:t>
            </a:r>
            <a:endParaRPr lang="en-US" sz="2000" b="1" dirty="0" smtClean="0">
              <a:solidFill>
                <a:srgbClr val="000000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82074" y="145982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rgbClr val="328682"/>
                </a:solidFill>
                <a:latin typeface="Open Sans Light"/>
              </a:rPr>
              <a:t>26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328682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79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03460" y="619220"/>
            <a:ext cx="4788533" cy="215443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000000"/>
                </a:solidFill>
              </a:rPr>
              <a:t>1918-yil </a:t>
            </a:r>
            <a:r>
              <a:rPr lang="en-US" sz="2800" b="1" dirty="0">
                <a:solidFill>
                  <a:srgbClr val="000000"/>
                </a:solidFill>
              </a:rPr>
              <a:t>may </a:t>
            </a:r>
            <a:r>
              <a:rPr lang="en-US" sz="2800" b="1" dirty="0" err="1">
                <a:solidFill>
                  <a:srgbClr val="000000"/>
                </a:solidFill>
              </a:rPr>
              <a:t>oyida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bolsheviklar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tomonidan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</a:rPr>
              <a:t>“</a:t>
            </a:r>
            <a:r>
              <a:rPr lang="en-US" sz="2800" b="1" dirty="0" err="1" smtClean="0">
                <a:solidFill>
                  <a:srgbClr val="000000"/>
                </a:solidFill>
              </a:rPr>
              <a:t>Sho‘roi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Islomiya</a:t>
            </a:r>
            <a:r>
              <a:rPr lang="en-US" sz="2800" b="1" dirty="0" smtClean="0">
                <a:solidFill>
                  <a:srgbClr val="000000"/>
                </a:solidFill>
              </a:rPr>
              <a:t>” </a:t>
            </a:r>
            <a:r>
              <a:rPr lang="en-US" sz="2800" b="1" dirty="0" err="1">
                <a:solidFill>
                  <a:srgbClr val="000000"/>
                </a:solidFill>
              </a:rPr>
              <a:t>va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</a:rPr>
              <a:t>“</a:t>
            </a:r>
            <a:r>
              <a:rPr lang="en-US" sz="2800" b="1" dirty="0" err="1" smtClean="0">
                <a:solidFill>
                  <a:srgbClr val="000000"/>
                </a:solidFill>
              </a:rPr>
              <a:t>Sho‘roi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Ulamo</a:t>
            </a:r>
            <a:r>
              <a:rPr lang="en-US" sz="2800" b="1" dirty="0" smtClean="0">
                <a:solidFill>
                  <a:srgbClr val="000000"/>
                </a:solidFill>
              </a:rPr>
              <a:t>” </a:t>
            </a:r>
            <a:r>
              <a:rPr lang="en-US" sz="2800" b="1" dirty="0" err="1">
                <a:solidFill>
                  <a:srgbClr val="000000"/>
                </a:solidFill>
              </a:rPr>
              <a:t>tashkilotlari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tugatildi</a:t>
            </a:r>
            <a:r>
              <a:rPr lang="en-US" sz="2800" b="1" dirty="0" smtClean="0">
                <a:solidFill>
                  <a:srgbClr val="000000"/>
                </a:solidFill>
              </a:rPr>
              <a:t>.</a:t>
            </a:r>
            <a:endParaRPr lang="ru-RU" sz="2800" b="1" dirty="0">
              <a:solidFill>
                <a:srgbClr val="000000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82074" y="145982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rgbClr val="328682"/>
                </a:solidFill>
                <a:latin typeface="Open Sans Light"/>
              </a:rPr>
              <a:t>27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328682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566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366" y="80801"/>
            <a:ext cx="4949139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smtClean="0"/>
              <a:t>TURKISTONDA UCH HOKIMIYAT:</a:t>
            </a:r>
            <a:endParaRPr sz="2400" dirty="0"/>
          </a:p>
        </p:txBody>
      </p:sp>
      <p:sp>
        <p:nvSpPr>
          <p:cNvPr id="3" name="object 3"/>
          <p:cNvSpPr/>
          <p:nvPr/>
        </p:nvSpPr>
        <p:spPr>
          <a:xfrm>
            <a:off x="5250506" y="159139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4" name="object 4"/>
          <p:cNvSpPr txBox="1"/>
          <p:nvPr/>
        </p:nvSpPr>
        <p:spPr>
          <a:xfrm>
            <a:off x="5250506" y="151619"/>
            <a:ext cx="252357" cy="238825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r>
              <a:rPr lang="en-US" sz="1448" spc="10" dirty="0" smtClean="0">
                <a:solidFill>
                  <a:srgbClr val="00A859"/>
                </a:solidFill>
                <a:latin typeface="Arial"/>
                <a:cs typeface="Arial"/>
              </a:rPr>
              <a:t>28</a:t>
            </a:r>
            <a:endParaRPr sz="1448" dirty="0">
              <a:latin typeface="Arial"/>
              <a:cs typeface="Arial"/>
            </a:endParaRPr>
          </a:p>
        </p:txBody>
      </p:sp>
      <p:grpSp>
        <p:nvGrpSpPr>
          <p:cNvPr id="28" name="Group 6">
            <a:extLst>
              <a:ext uri="{FF2B5EF4-FFF2-40B4-BE49-F238E27FC236}">
                <a16:creationId xmlns:a16="http://schemas.microsoft.com/office/drawing/2014/main" xmlns="" id="{E731E443-ADB4-42DC-9A95-AA772A05AFD4}"/>
              </a:ext>
            </a:extLst>
          </p:cNvPr>
          <p:cNvGrpSpPr/>
          <p:nvPr/>
        </p:nvGrpSpPr>
        <p:grpSpPr>
          <a:xfrm>
            <a:off x="179426" y="834860"/>
            <a:ext cx="1691854" cy="1859675"/>
            <a:chOff x="755576" y="1338821"/>
            <a:chExt cx="1872208" cy="2952515"/>
          </a:xfrm>
          <a:solidFill>
            <a:srgbClr val="0070C0"/>
          </a:solidFill>
        </p:grpSpPr>
        <p:sp>
          <p:nvSpPr>
            <p:cNvPr id="46" name="Isosceles Triangle 3">
              <a:extLst>
                <a:ext uri="{FF2B5EF4-FFF2-40B4-BE49-F238E27FC236}">
                  <a16:creationId xmlns:a16="http://schemas.microsoft.com/office/drawing/2014/main" xmlns="" id="{43FB6C81-7CE8-4665-B98F-777E5CE275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5576" y="1338822"/>
              <a:ext cx="1872208" cy="1476165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Isosceles Triangle 4">
              <a:extLst>
                <a:ext uri="{FF2B5EF4-FFF2-40B4-BE49-F238E27FC236}">
                  <a16:creationId xmlns:a16="http://schemas.microsoft.com/office/drawing/2014/main" xmlns="" id="{ABFCA7B2-765E-48A0-8504-FFD5AFC8E9F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091939" y="1338821"/>
              <a:ext cx="606090" cy="477879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Isosceles Triangle 5">
              <a:extLst>
                <a:ext uri="{FF2B5EF4-FFF2-40B4-BE49-F238E27FC236}">
                  <a16:creationId xmlns:a16="http://schemas.microsoft.com/office/drawing/2014/main" xmlns="" id="{357418E1-F690-4CB8-8413-C7DC97D03DF8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55576" y="2815172"/>
              <a:ext cx="1872208" cy="1476164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7">
            <a:extLst>
              <a:ext uri="{FF2B5EF4-FFF2-40B4-BE49-F238E27FC236}">
                <a16:creationId xmlns:a16="http://schemas.microsoft.com/office/drawing/2014/main" xmlns="" id="{7FBAFFB6-6143-413F-BEE8-B0DE5AE92A10}"/>
              </a:ext>
            </a:extLst>
          </p:cNvPr>
          <p:cNvGrpSpPr/>
          <p:nvPr/>
        </p:nvGrpSpPr>
        <p:grpSpPr>
          <a:xfrm>
            <a:off x="1807683" y="834860"/>
            <a:ext cx="1899815" cy="1859675"/>
            <a:chOff x="755576" y="1338821"/>
            <a:chExt cx="1872208" cy="2952515"/>
          </a:xfrm>
          <a:solidFill>
            <a:srgbClr val="0070C0"/>
          </a:solidFill>
        </p:grpSpPr>
        <p:sp>
          <p:nvSpPr>
            <p:cNvPr id="50" name="Isosceles Triangle 8">
              <a:extLst>
                <a:ext uri="{FF2B5EF4-FFF2-40B4-BE49-F238E27FC236}">
                  <a16:creationId xmlns:a16="http://schemas.microsoft.com/office/drawing/2014/main" xmlns="" id="{984A1360-F853-4715-BB69-18237D26BA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5576" y="1338822"/>
              <a:ext cx="1872208" cy="1476164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Isosceles Triangle 9">
              <a:extLst>
                <a:ext uri="{FF2B5EF4-FFF2-40B4-BE49-F238E27FC236}">
                  <a16:creationId xmlns:a16="http://schemas.microsoft.com/office/drawing/2014/main" xmlns="" id="{C44C4BD1-A10E-461E-85DB-75E14346EFA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091939" y="1338821"/>
              <a:ext cx="606090" cy="477879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Isosceles Triangle 10">
              <a:extLst>
                <a:ext uri="{FF2B5EF4-FFF2-40B4-BE49-F238E27FC236}">
                  <a16:creationId xmlns:a16="http://schemas.microsoft.com/office/drawing/2014/main" xmlns="" id="{8FC5A193-A55F-4888-B1FC-8BA526140D6A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55576" y="2815172"/>
              <a:ext cx="1872208" cy="1476164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Group 11">
            <a:extLst>
              <a:ext uri="{FF2B5EF4-FFF2-40B4-BE49-F238E27FC236}">
                <a16:creationId xmlns:a16="http://schemas.microsoft.com/office/drawing/2014/main" xmlns="" id="{8D8A6C3E-2CC5-4E98-8A4C-4ED3C0BF4FB2}"/>
              </a:ext>
            </a:extLst>
          </p:cNvPr>
          <p:cNvGrpSpPr/>
          <p:nvPr/>
        </p:nvGrpSpPr>
        <p:grpSpPr>
          <a:xfrm>
            <a:off x="3524049" y="801171"/>
            <a:ext cx="1924297" cy="1859675"/>
            <a:chOff x="755576" y="1338821"/>
            <a:chExt cx="1872208" cy="2952515"/>
          </a:xfrm>
          <a:solidFill>
            <a:srgbClr val="0070C0"/>
          </a:solidFill>
        </p:grpSpPr>
        <p:sp>
          <p:nvSpPr>
            <p:cNvPr id="54" name="Isosceles Triangle 12">
              <a:extLst>
                <a:ext uri="{FF2B5EF4-FFF2-40B4-BE49-F238E27FC236}">
                  <a16:creationId xmlns:a16="http://schemas.microsoft.com/office/drawing/2014/main" xmlns="" id="{4834F96E-9F70-41E1-A714-2D96AF6E42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5576" y="1338822"/>
              <a:ext cx="1872208" cy="1476164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Isosceles Triangle 13">
              <a:extLst>
                <a:ext uri="{FF2B5EF4-FFF2-40B4-BE49-F238E27FC236}">
                  <a16:creationId xmlns:a16="http://schemas.microsoft.com/office/drawing/2014/main" xmlns="" id="{8C95E0C8-4693-4BC0-8649-98FB2F825C79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091939" y="1338821"/>
              <a:ext cx="606090" cy="477879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Isosceles Triangle 14">
              <a:extLst>
                <a:ext uri="{FF2B5EF4-FFF2-40B4-BE49-F238E27FC236}">
                  <a16:creationId xmlns:a16="http://schemas.microsoft.com/office/drawing/2014/main" xmlns="" id="{60FA3544-B316-47A8-A65F-EFBABFAA3D49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55576" y="2815172"/>
              <a:ext cx="1872208" cy="1476164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13270F5E-51F7-43B4-A683-38D44C2DD250}"/>
              </a:ext>
            </a:extLst>
          </p:cNvPr>
          <p:cNvSpPr txBox="1"/>
          <p:nvPr/>
        </p:nvSpPr>
        <p:spPr>
          <a:xfrm>
            <a:off x="645480" y="816872"/>
            <a:ext cx="447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4876EB0-73F1-429A-B33A-A461604A04B6}"/>
              </a:ext>
            </a:extLst>
          </p:cNvPr>
          <p:cNvSpPr txBox="1"/>
          <p:nvPr/>
        </p:nvSpPr>
        <p:spPr>
          <a:xfrm>
            <a:off x="2404071" y="828750"/>
            <a:ext cx="3664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9441895C-635F-429C-98C6-9ECBFA44018F}"/>
              </a:ext>
            </a:extLst>
          </p:cNvPr>
          <p:cNvSpPr txBox="1"/>
          <p:nvPr/>
        </p:nvSpPr>
        <p:spPr>
          <a:xfrm>
            <a:off x="4125257" y="777952"/>
            <a:ext cx="3175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00FFF670-AF6C-4BDD-B983-FF958516955B}"/>
              </a:ext>
            </a:extLst>
          </p:cNvPr>
          <p:cNvSpPr txBox="1"/>
          <p:nvPr/>
        </p:nvSpPr>
        <p:spPr>
          <a:xfrm>
            <a:off x="202094" y="1435532"/>
            <a:ext cx="1677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Rossiya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Muvaqqat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hukumatining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Turkiston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Komiteti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0A3E0A13-FE26-4674-9A87-3FA660D45AA3}"/>
              </a:ext>
            </a:extLst>
          </p:cNvPr>
          <p:cNvSpPr txBox="1"/>
          <p:nvPr/>
        </p:nvSpPr>
        <p:spPr>
          <a:xfrm>
            <a:off x="2073064" y="1280828"/>
            <a:ext cx="13819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Turkistondagi</a:t>
            </a:r>
            <a:r>
              <a:rPr lang="en-US" sz="11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ishchi</a:t>
            </a:r>
            <a:r>
              <a:rPr lang="en-US" sz="11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askar</a:t>
            </a:r>
            <a:r>
              <a:rPr lang="en-US" sz="11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deputatlari</a:t>
            </a:r>
            <a:r>
              <a:rPr lang="en-US" sz="11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mahalliy</a:t>
            </a:r>
            <a:r>
              <a:rPr lang="en-US" sz="11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1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markaziy</a:t>
            </a:r>
            <a:r>
              <a:rPr lang="en-US" sz="11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Sovetlari</a:t>
            </a:r>
            <a:endParaRPr lang="en-US" sz="11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348449DC-1B7D-4F3E-9EA2-B6657E87FC21}"/>
              </a:ext>
            </a:extLst>
          </p:cNvPr>
          <p:cNvSpPr txBox="1"/>
          <p:nvPr/>
        </p:nvSpPr>
        <p:spPr>
          <a:xfrm>
            <a:off x="3801754" y="1318029"/>
            <a:ext cx="138193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Jadidlarning</a:t>
            </a:r>
            <a:r>
              <a:rPr lang="en-US" sz="11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11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Sho‘roi</a:t>
            </a:r>
            <a:r>
              <a:rPr lang="en-US" sz="11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Islomiya</a:t>
            </a:r>
            <a:r>
              <a:rPr lang="en-US" sz="11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1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tashkiloti</a:t>
            </a:r>
            <a:r>
              <a:rPr lang="en-US" sz="11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1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1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Milliy</a:t>
            </a:r>
            <a:r>
              <a:rPr lang="en-US" sz="11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</a:t>
            </a:r>
            <a:endParaRPr lang="en-US" sz="11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Isosceles Triangle 62">
            <a:extLst>
              <a:ext uri="{FF2B5EF4-FFF2-40B4-BE49-F238E27FC236}">
                <a16:creationId xmlns:a16="http://schemas.microsoft.com/office/drawing/2014/main" xmlns="" id="{5843DA4D-E5E6-4632-98C1-0DF5DE631102}"/>
              </a:ext>
            </a:extLst>
          </p:cNvPr>
          <p:cNvSpPr>
            <a:spLocks noChangeAspect="1"/>
          </p:cNvSpPr>
          <p:nvPr/>
        </p:nvSpPr>
        <p:spPr>
          <a:xfrm rot="10800000">
            <a:off x="3376761" y="2469041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Isosceles Triangle 63">
            <a:extLst>
              <a:ext uri="{FF2B5EF4-FFF2-40B4-BE49-F238E27FC236}">
                <a16:creationId xmlns:a16="http://schemas.microsoft.com/office/drawing/2014/main" xmlns="" id="{CDA4D09B-2219-4012-9660-CB8BC8BF4143}"/>
              </a:ext>
            </a:extLst>
          </p:cNvPr>
          <p:cNvSpPr>
            <a:spLocks noChangeAspect="1"/>
          </p:cNvSpPr>
          <p:nvPr/>
        </p:nvSpPr>
        <p:spPr>
          <a:xfrm rot="10800000">
            <a:off x="4442788" y="2328243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Isosceles Triangle 64">
            <a:extLst>
              <a:ext uri="{FF2B5EF4-FFF2-40B4-BE49-F238E27FC236}">
                <a16:creationId xmlns:a16="http://schemas.microsoft.com/office/drawing/2014/main" xmlns="" id="{4CDE0E63-5FA0-4C05-A8E4-CE555E2D3884}"/>
              </a:ext>
            </a:extLst>
          </p:cNvPr>
          <p:cNvSpPr>
            <a:spLocks noChangeAspect="1"/>
          </p:cNvSpPr>
          <p:nvPr/>
        </p:nvSpPr>
        <p:spPr>
          <a:xfrm rot="10800000">
            <a:off x="2683947" y="2370044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Isosceles Triangle 65">
            <a:extLst>
              <a:ext uri="{FF2B5EF4-FFF2-40B4-BE49-F238E27FC236}">
                <a16:creationId xmlns:a16="http://schemas.microsoft.com/office/drawing/2014/main" xmlns="" id="{1F5F3A3D-09E1-40EB-8715-E9429EFE87FD}"/>
              </a:ext>
            </a:extLst>
          </p:cNvPr>
          <p:cNvSpPr>
            <a:spLocks noChangeAspect="1"/>
          </p:cNvSpPr>
          <p:nvPr/>
        </p:nvSpPr>
        <p:spPr>
          <a:xfrm rot="10800000">
            <a:off x="957446" y="2377742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08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5" grpId="0"/>
      <p:bldP spid="66" grpId="0"/>
      <p:bldP spid="68" grpId="0"/>
      <p:bldP spid="88" grpId="0" animBg="1"/>
      <p:bldP spid="89" grpId="0" animBg="1"/>
      <p:bldP spid="90" grpId="0" animBg="1"/>
      <p:bldP spid="9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UYGA VAZIFA:</a:t>
            </a: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247837" y="719705"/>
            <a:ext cx="5332187" cy="1920526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1. </a:t>
            </a:r>
            <a:r>
              <a:rPr lang="en-US" sz="2400" b="1" dirty="0" err="1" smtClean="0">
                <a:solidFill>
                  <a:srgbClr val="002060"/>
                </a:solidFill>
              </a:rPr>
              <a:t>Mavzu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yuzasidan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berilgan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izohli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atamalarni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daftaringizga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yozib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oling</a:t>
            </a:r>
            <a:r>
              <a:rPr lang="en-US" sz="2400" b="1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2. </a:t>
            </a:r>
            <a:r>
              <a:rPr lang="en-US" sz="2400" b="1" dirty="0" err="1" smtClean="0">
                <a:solidFill>
                  <a:srgbClr val="002060"/>
                </a:solidFill>
              </a:rPr>
              <a:t>Darslikning</a:t>
            </a:r>
            <a:r>
              <a:rPr lang="en-US" sz="2400" b="1" dirty="0" smtClean="0">
                <a:solidFill>
                  <a:srgbClr val="002060"/>
                </a:solidFill>
              </a:rPr>
              <a:t> 10-betida </a:t>
            </a:r>
            <a:r>
              <a:rPr lang="en-US" sz="2400" b="1" dirty="0" err="1" smtClean="0">
                <a:solidFill>
                  <a:srgbClr val="002060"/>
                </a:solidFill>
              </a:rPr>
              <a:t>berilgan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savollarga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javob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yozib</a:t>
            </a:r>
            <a:r>
              <a:rPr lang="en-US" sz="2400" b="1" dirty="0">
                <a:solidFill>
                  <a:srgbClr val="002060"/>
                </a:solidFill>
              </a:rPr>
              <a:t>,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jadvalni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to‘ldiring</a:t>
            </a:r>
            <a:r>
              <a:rPr lang="en-US" sz="2400" b="1" dirty="0" smtClean="0">
                <a:solidFill>
                  <a:srgbClr val="002060"/>
                </a:solidFill>
              </a:rPr>
              <a:t>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50506" y="159139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pPr marL="0" marR="0" lvl="0" indent="0" algn="l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32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6</a:t>
            </a:r>
            <a:endParaRPr kumimoji="0" sz="11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50507" y="151619"/>
            <a:ext cx="252357" cy="238825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 marR="0" lvl="0" indent="0" algn="l" defTabSz="575895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48" spc="10" dirty="0" smtClean="0">
                <a:solidFill>
                  <a:srgbClr val="00A859"/>
                </a:solidFill>
                <a:latin typeface="Arial"/>
                <a:cs typeface="Arial"/>
              </a:rPr>
              <a:t>29</a:t>
            </a:r>
            <a:endParaRPr kumimoji="0" sz="144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0"/>
            <a:ext cx="5759449" cy="611931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REJA: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179425" y="683940"/>
            <a:ext cx="5488460" cy="2471089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z-Cyrl-UZ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Rossiya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uvaqqat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hukumatining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urkiston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komiteti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faoliyati</a:t>
            </a:r>
            <a:endParaRPr lang="en-US" sz="2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z-Cyrl-UZ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Butunturkiston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musulmonlari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qurultoylari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roi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slomiya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roi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lamo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tashkilotlarining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faoliyati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3"/>
          <p:cNvSpPr/>
          <p:nvPr/>
        </p:nvSpPr>
        <p:spPr>
          <a:xfrm>
            <a:off x="5245666" y="159139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pPr marL="0" marR="0" lvl="0" indent="0" algn="l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32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2</a:t>
            </a:r>
            <a:endParaRPr kumimoji="0" sz="11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r>
              <a:rPr lang="en-US" sz="1448" spc="10" dirty="0">
                <a:solidFill>
                  <a:srgbClr val="00A859"/>
                </a:solidFill>
                <a:latin typeface="Arial"/>
                <a:cs typeface="Arial"/>
              </a:rPr>
              <a:t>3</a:t>
            </a:r>
            <a:endParaRPr sz="1448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405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366" y="80801"/>
            <a:ext cx="4949139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smtClean="0"/>
              <a:t>MUSTAQILLIK - ASRIY ORZU </a:t>
            </a:r>
            <a:endParaRPr sz="2400" dirty="0"/>
          </a:p>
        </p:txBody>
      </p:sp>
      <p:sp>
        <p:nvSpPr>
          <p:cNvPr id="3" name="object 3"/>
          <p:cNvSpPr/>
          <p:nvPr/>
        </p:nvSpPr>
        <p:spPr>
          <a:xfrm>
            <a:off x="5250506" y="159139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pPr marL="0" marR="0" lvl="0" indent="0" algn="l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32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 marR="0" lvl="0" indent="0" algn="l" defTabSz="575895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48" spc="10" dirty="0">
                <a:solidFill>
                  <a:srgbClr val="00A859"/>
                </a:solidFill>
                <a:latin typeface="Arial"/>
                <a:cs typeface="Arial"/>
              </a:rPr>
              <a:t>4</a:t>
            </a:r>
            <a:endParaRPr kumimoji="0" sz="144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35709" y="558569"/>
            <a:ext cx="29163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-33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Turkiston</a:t>
            </a:r>
            <a:r>
              <a:rPr kumimoji="0" lang="en-US" sz="2400" b="1" i="0" u="none" strike="noStrike" kern="0" cap="none" spc="-33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-33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mintaqasidagi</a:t>
            </a:r>
            <a:r>
              <a:rPr kumimoji="0" lang="en-US" sz="2400" b="1" i="0" u="none" strike="noStrike" kern="0" cap="none" spc="-33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-33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milliy</a:t>
            </a:r>
            <a:r>
              <a:rPr kumimoji="0" lang="en-US" sz="2400" b="1" i="0" u="none" strike="noStrike" kern="0" cap="none" spc="-33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-33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– </a:t>
            </a:r>
            <a:r>
              <a:rPr kumimoji="0" lang="en-US" sz="2400" b="1" i="0" u="none" strike="noStrike" kern="0" cap="none" spc="-33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ozodlik</a:t>
            </a:r>
            <a:r>
              <a:rPr kumimoji="0" lang="en-US" sz="2400" b="1" i="0" u="none" strike="noStrike" kern="0" cap="none" spc="-33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-33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harakatlariga</a:t>
            </a:r>
            <a:r>
              <a:rPr kumimoji="0" lang="en-US" sz="2400" b="1" i="0" u="none" strike="noStrike" kern="0" cap="none" spc="-33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 </a:t>
            </a:r>
            <a:r>
              <a:rPr kumimoji="0" lang="en-US" sz="2400" b="1" i="0" u="none" strike="noStrike" kern="0" cap="none" spc="-33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jadidlar</a:t>
            </a:r>
            <a:r>
              <a:rPr kumimoji="0" lang="en-US" sz="2400" b="1" i="0" u="none" strike="noStrike" kern="0" cap="none" spc="-33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-33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boshchilik</a:t>
            </a:r>
            <a:r>
              <a:rPr kumimoji="0" lang="en-US" sz="2400" b="1" i="0" u="none" strike="noStrike" kern="0" cap="none" spc="-33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-33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qildilar</a:t>
            </a:r>
            <a:r>
              <a:rPr kumimoji="0" lang="en-US" sz="2400" b="1" i="0" u="none" strike="noStrike" kern="0" cap="none" spc="-33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  <a:endParaRPr kumimoji="0" lang="en-US" sz="2400" b="1" i="0" u="none" strike="noStrike" kern="0" cap="none" spc="-33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25" y="899964"/>
            <a:ext cx="2520280" cy="173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366" y="80801"/>
            <a:ext cx="4949139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smtClean="0"/>
              <a:t>JADIDLARNING MAQSADI </a:t>
            </a:r>
            <a:endParaRPr sz="2400" dirty="0"/>
          </a:p>
        </p:txBody>
      </p:sp>
      <p:sp>
        <p:nvSpPr>
          <p:cNvPr id="3" name="object 3"/>
          <p:cNvSpPr/>
          <p:nvPr/>
        </p:nvSpPr>
        <p:spPr>
          <a:xfrm>
            <a:off x="5250506" y="159139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pPr marL="0" marR="0" lvl="0" indent="0" algn="l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32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 marR="0" lvl="0" indent="0" algn="l" defTabSz="575895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48" spc="10" dirty="0">
                <a:solidFill>
                  <a:srgbClr val="00A859"/>
                </a:solidFill>
                <a:latin typeface="Arial"/>
                <a:cs typeface="Arial"/>
              </a:rPr>
              <a:t>5</a:t>
            </a:r>
            <a:endParaRPr kumimoji="0" sz="144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03661" y="673691"/>
            <a:ext cx="33123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-33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Turkistonda</a:t>
            </a:r>
            <a:r>
              <a:rPr kumimoji="0" lang="en-US" sz="2000" b="1" i="0" u="none" strike="noStrike" kern="0" cap="none" spc="-33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0" cap="none" spc="-33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islohotlarni</a:t>
            </a:r>
            <a:r>
              <a:rPr kumimoji="0" lang="en-US" sz="2000" b="1" i="0" u="none" strike="noStrike" kern="0" cap="none" spc="-33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0" cap="none" spc="-33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bosqichma-bosqich</a:t>
            </a:r>
            <a:r>
              <a:rPr kumimoji="0" lang="en-US" sz="2000" b="1" i="0" u="none" strike="noStrike" kern="0" cap="none" spc="-33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0" cap="none" spc="-33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amalga</a:t>
            </a:r>
            <a:r>
              <a:rPr kumimoji="0" lang="en-US" sz="2000" b="1" i="0" u="none" strike="noStrike" kern="0" cap="none" spc="-33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0" cap="none" spc="-33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oshirish</a:t>
            </a:r>
            <a:r>
              <a:rPr lang="en-US" sz="2000" b="1" kern="0" spc="-33" dirty="0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 </a:t>
            </a:r>
            <a:r>
              <a:rPr lang="en-US" sz="2000" b="1" kern="0" spc="-33" dirty="0" err="1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Turkistonda</a:t>
            </a:r>
            <a:r>
              <a:rPr lang="en-US" sz="2000" b="1" kern="0" spc="-33" dirty="0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spc="-33" dirty="0" err="1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Muxtoriyat</a:t>
            </a:r>
            <a:r>
              <a:rPr lang="en-US" sz="2000" b="1" kern="0" spc="-33" dirty="0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spc="-33" dirty="0" err="1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o‘rnatishning</a:t>
            </a:r>
            <a:r>
              <a:rPr lang="en-US" sz="2000" b="1" kern="0" spc="-33" dirty="0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spc="-33" dirty="0" err="1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tinch</a:t>
            </a:r>
            <a:r>
              <a:rPr lang="en-US" sz="2000" b="1" kern="0" spc="-33" dirty="0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 </a:t>
            </a:r>
            <a:r>
              <a:rPr lang="en-US" sz="2000" b="1" kern="0" spc="-33" dirty="0" err="1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parlamentar</a:t>
            </a:r>
            <a:r>
              <a:rPr lang="en-US" sz="2000" b="1" kern="0" spc="-33" dirty="0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spc="-33" dirty="0" err="1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yo‘li</a:t>
            </a:r>
            <a:r>
              <a:rPr lang="en-US" sz="2000" b="1" kern="0" spc="-33" dirty="0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spc="-33" dirty="0" err="1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orqali</a:t>
            </a:r>
            <a:r>
              <a:rPr lang="en-US" sz="2000" b="1" kern="0" spc="-33" dirty="0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spc="-33" dirty="0" err="1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mustaqillikka</a:t>
            </a:r>
            <a:r>
              <a:rPr lang="en-US" sz="2000" b="1" kern="0" spc="-33" dirty="0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spc="-33" dirty="0" err="1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erishish</a:t>
            </a:r>
            <a:r>
              <a:rPr lang="en-US" sz="2000" b="1" kern="0" spc="-33" dirty="0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  <a:endParaRPr kumimoji="0" lang="en-US" sz="2000" b="1" i="0" u="none" strike="noStrike" kern="0" cap="none" spc="-33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33" y="812622"/>
            <a:ext cx="1855746" cy="212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62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250506" y="159139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pPr marL="0" marR="0" lvl="0" indent="0" algn="l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32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 marR="0" lvl="0" indent="0" algn="l" defTabSz="575895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48" spc="10" noProof="0" dirty="0">
                <a:solidFill>
                  <a:srgbClr val="00A859"/>
                </a:solidFill>
                <a:latin typeface="Arial"/>
                <a:cs typeface="Arial"/>
              </a:rPr>
              <a:t>6</a:t>
            </a:r>
            <a:endParaRPr kumimoji="0" sz="144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83681" y="702880"/>
            <a:ext cx="3019183" cy="2149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-33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“HAQ OLINUR, BERILMAS!”</a:t>
            </a:r>
          </a:p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endParaRPr lang="en-US" sz="2800" b="1" kern="0" spc="-33" dirty="0">
              <a:solidFill>
                <a:srgbClr val="000000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-33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Mahmudxo‘ja</a:t>
            </a:r>
            <a:r>
              <a:rPr kumimoji="0" lang="en-US" sz="2400" b="1" i="0" u="none" strike="noStrike" kern="0" cap="none" spc="-33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-33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Behbudiy</a:t>
            </a:r>
            <a:endParaRPr kumimoji="0" lang="en-US" sz="2400" b="1" i="0" u="none" strike="noStrike" kern="0" cap="none" spc="-33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29" y="558569"/>
            <a:ext cx="2052228" cy="241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5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366" y="80801"/>
            <a:ext cx="4949139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smtClean="0"/>
              <a:t>ROSSIYADA FEVRAL INQILOBI </a:t>
            </a:r>
            <a:endParaRPr sz="2400" dirty="0"/>
          </a:p>
        </p:txBody>
      </p:sp>
      <p:sp>
        <p:nvSpPr>
          <p:cNvPr id="3" name="object 3"/>
          <p:cNvSpPr/>
          <p:nvPr/>
        </p:nvSpPr>
        <p:spPr>
          <a:xfrm>
            <a:off x="5250506" y="159139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pPr marL="0" marR="0" lvl="0" indent="0" algn="l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32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 marR="0" lvl="0" indent="0" algn="l" defTabSz="575895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48" spc="10" dirty="0">
                <a:solidFill>
                  <a:srgbClr val="00A859"/>
                </a:solidFill>
                <a:latin typeface="Arial"/>
                <a:cs typeface="Arial"/>
              </a:rPr>
              <a:t>7</a:t>
            </a:r>
            <a:endParaRPr kumimoji="0" sz="144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15729" y="558569"/>
            <a:ext cx="27363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spc="-33" dirty="0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1917-yilning 27-fevralida </a:t>
            </a:r>
            <a:r>
              <a:rPr lang="en-US" sz="2800" b="1" kern="0" spc="-33" dirty="0" err="1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Rossiyada</a:t>
            </a:r>
            <a:r>
              <a:rPr lang="en-US" sz="2800" b="1" kern="0" spc="-33" dirty="0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spc="-33" dirty="0" err="1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fevral</a:t>
            </a:r>
            <a:r>
              <a:rPr lang="en-US" sz="2800" b="1" kern="0" spc="-33" dirty="0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spc="-33" dirty="0" err="1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inqilobi</a:t>
            </a:r>
            <a:r>
              <a:rPr lang="en-US" sz="2800" b="1" kern="0" spc="-33" dirty="0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spc="-33" dirty="0" err="1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boshlandi</a:t>
            </a:r>
            <a:r>
              <a:rPr lang="en-US" sz="2800" b="1" kern="0" spc="-33" dirty="0" smtClean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  <a:endParaRPr kumimoji="0" lang="en-US" sz="2800" b="1" i="0" u="none" strike="noStrike" kern="0" cap="none" spc="-33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29" y="806207"/>
            <a:ext cx="24860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2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366" y="80801"/>
            <a:ext cx="4949139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smtClean="0"/>
              <a:t>ROSSIYADA FEVRAL INQILOBI </a:t>
            </a:r>
            <a:endParaRPr sz="2400" dirty="0"/>
          </a:p>
        </p:txBody>
      </p:sp>
      <p:sp>
        <p:nvSpPr>
          <p:cNvPr id="3" name="object 3"/>
          <p:cNvSpPr/>
          <p:nvPr/>
        </p:nvSpPr>
        <p:spPr>
          <a:xfrm>
            <a:off x="5250506" y="159139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pPr marL="0" marR="0" lvl="0" indent="0" algn="l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32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 marR="0" lvl="0" indent="0" algn="l" defTabSz="575895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48" spc="10" dirty="0">
                <a:solidFill>
                  <a:srgbClr val="00A859"/>
                </a:solidFill>
                <a:latin typeface="Arial"/>
                <a:cs typeface="Arial"/>
              </a:rPr>
              <a:t>8</a:t>
            </a:r>
            <a:endParaRPr kumimoji="0" sz="144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413" y="627985"/>
            <a:ext cx="3127260" cy="1951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575936">
              <a:spcAft>
                <a:spcPts val="94"/>
              </a:spcAft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Rossiya</a:t>
            </a:r>
            <a:r>
              <a:rPr lang="en-US" sz="24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Imperatori</a:t>
            </a:r>
            <a:r>
              <a:rPr lang="en-US" sz="24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Nikolay II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taxtdan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ag</a:t>
            </a:r>
            <a:r>
              <a:rPr lang="en-US" sz="2400" dirty="0" smtClean="0">
                <a:solidFill>
                  <a:srgbClr val="000000"/>
                </a:solidFill>
              </a:rPr>
              <a:t>‘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darildi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0" defTabSz="575936">
              <a:spcAft>
                <a:spcPts val="94"/>
              </a:spcAft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onarxiya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tuzumi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barham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topdi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769" y="858860"/>
            <a:ext cx="2304256" cy="177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92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366" y="80801"/>
            <a:ext cx="4949139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smtClean="0"/>
              <a:t>ROSSIYADA FEVRAL INQILOBI </a:t>
            </a:r>
            <a:endParaRPr sz="2400" dirty="0"/>
          </a:p>
        </p:txBody>
      </p:sp>
      <p:sp>
        <p:nvSpPr>
          <p:cNvPr id="3" name="object 3"/>
          <p:cNvSpPr/>
          <p:nvPr/>
        </p:nvSpPr>
        <p:spPr>
          <a:xfrm>
            <a:off x="5250506" y="159139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pPr marL="0" marR="0" lvl="0" indent="0" algn="l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32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 marR="0" lvl="0" indent="0" algn="l" defTabSz="575895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48" spc="10" noProof="0" dirty="0">
                <a:solidFill>
                  <a:srgbClr val="00A859"/>
                </a:solidFill>
                <a:latin typeface="Arial"/>
                <a:cs typeface="Arial"/>
              </a:rPr>
              <a:t>9</a:t>
            </a:r>
            <a:endParaRPr kumimoji="0" sz="144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41912" y="771990"/>
            <a:ext cx="29251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575936">
              <a:spcAft>
                <a:spcPts val="94"/>
              </a:spcAft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Fevral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inqilobi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lang="en-US" sz="2400" dirty="0" smtClean="0">
                <a:solidFill>
                  <a:srgbClr val="000000"/>
                </a:solidFill>
              </a:rPr>
              <a:t>‘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alaba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qozondi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Petrogradda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Muvaqqat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hukumati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tuzildi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46" y="866068"/>
            <a:ext cx="2355166" cy="186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10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151779</TotalTime>
  <Words>713</Words>
  <Application>Microsoft Office PowerPoint</Application>
  <PresentationFormat>Произвольный</PresentationFormat>
  <Paragraphs>120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29</vt:i4>
      </vt:variant>
    </vt:vector>
  </HeadingPairs>
  <TitlesOfParts>
    <vt:vector size="44" baseType="lpstr">
      <vt:lpstr>Arial</vt:lpstr>
      <vt:lpstr>Calibri</vt:lpstr>
      <vt:lpstr>Open Sans</vt:lpstr>
      <vt:lpstr>Open Sans Light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Презентация PowerPoint</vt:lpstr>
      <vt:lpstr>REJA:</vt:lpstr>
      <vt:lpstr>REJA:</vt:lpstr>
      <vt:lpstr>MUSTAQILLIK - ASRIY ORZU </vt:lpstr>
      <vt:lpstr>JADIDLARNING MAQSADI </vt:lpstr>
      <vt:lpstr>Презентация PowerPoint</vt:lpstr>
      <vt:lpstr>ROSSIYADA FEVRAL INQILOBI </vt:lpstr>
      <vt:lpstr>ROSSIYADA FEVRAL INQILOBI </vt:lpstr>
      <vt:lpstr>ROSSIYADA FEVRAL INQILOBI </vt:lpstr>
      <vt:lpstr>ROSSIYADA FEVRAL INQILOBI </vt:lpstr>
      <vt:lpstr>ROSSIYADA FEVRAL INQILOBI </vt:lpstr>
      <vt:lpstr>FEVRAL INQILOBI VA TURKISTON</vt:lpstr>
      <vt:lpstr>FEVRAL INQILOBI VA TURKISTON</vt:lpstr>
      <vt:lpstr>TURKISTON KOMITETI FAOLIYATI</vt:lpstr>
      <vt:lpstr>TURKISTON KOMITETI FAOLIYATI</vt:lpstr>
      <vt:lpstr> TURKISTON KOMITETI ASLIDA</vt:lpstr>
      <vt:lpstr> TURKISTON KOMITETI ASLIDA</vt:lpstr>
      <vt:lpstr>“Sho‘roi Islomiya”</vt:lpstr>
      <vt:lpstr>“Sho‘roi Islomiya”</vt:lpstr>
      <vt:lpstr>BUTUNTURKISTON MUSULMONLARI QURULTOYLARI</vt:lpstr>
      <vt:lpstr>BUTUNTURKISTON MUSULMONLARI MILLIY MARKAZI</vt:lpstr>
      <vt:lpstr>TASHKILOTNING MAQSADI</vt:lpstr>
      <vt:lpstr>TASHKILOT  FAOLIYATI</vt:lpstr>
      <vt:lpstr>JADIDLAR VA ULAMOLAR O‘RTASIDA KELISHMOVCHILIKLAR </vt:lpstr>
      <vt:lpstr>ULAMOCHILAR-ESKILIK TARAFDORLARI </vt:lpstr>
      <vt:lpstr>“ITTIFOQI  MUSLIMIN”</vt:lpstr>
      <vt:lpstr>Презентация PowerPoint</vt:lpstr>
      <vt:lpstr>TURKISTONDA UCH HOKIMIYAT:</vt:lpstr>
      <vt:lpstr>UYGA VAZIFA: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Учетная запись Майкрософт</cp:lastModifiedBy>
  <cp:revision>1510</cp:revision>
  <dcterms:created xsi:type="dcterms:W3CDTF">2014-10-08T23:03:32Z</dcterms:created>
  <dcterms:modified xsi:type="dcterms:W3CDTF">2020-09-05T06:26:00Z</dcterms:modified>
</cp:coreProperties>
</file>