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0"/>
  </p:notesMasterIdLst>
  <p:sldIdLst>
    <p:sldId id="1414" r:id="rId11"/>
    <p:sldId id="1415" r:id="rId12"/>
    <p:sldId id="1425" r:id="rId13"/>
    <p:sldId id="1402" r:id="rId14"/>
    <p:sldId id="1440" r:id="rId15"/>
    <p:sldId id="1441" r:id="rId16"/>
    <p:sldId id="1439" r:id="rId17"/>
    <p:sldId id="1426" r:id="rId18"/>
    <p:sldId id="1429" r:id="rId19"/>
    <p:sldId id="1428" r:id="rId20"/>
    <p:sldId id="1427" r:id="rId21"/>
    <p:sldId id="1418" r:id="rId22"/>
    <p:sldId id="1430" r:id="rId23"/>
    <p:sldId id="1431" r:id="rId24"/>
    <p:sldId id="1363" r:id="rId25"/>
    <p:sldId id="1419" r:id="rId26"/>
    <p:sldId id="1432" r:id="rId27"/>
    <p:sldId id="1421" r:id="rId28"/>
    <p:sldId id="1433" r:id="rId29"/>
    <p:sldId id="1436" r:id="rId30"/>
    <p:sldId id="1423" r:id="rId31"/>
    <p:sldId id="1422" r:id="rId32"/>
    <p:sldId id="1435" r:id="rId33"/>
    <p:sldId id="1437" r:id="rId34"/>
    <p:sldId id="1420" r:id="rId35"/>
    <p:sldId id="1424" r:id="rId36"/>
    <p:sldId id="1438" r:id="rId37"/>
    <p:sldId id="1357" r:id="rId38"/>
    <p:sldId id="1399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15"/>
            <p14:sldId id="1425"/>
            <p14:sldId id="1402"/>
            <p14:sldId id="1440"/>
            <p14:sldId id="1441"/>
            <p14:sldId id="1439"/>
            <p14:sldId id="1426"/>
            <p14:sldId id="1429"/>
            <p14:sldId id="1428"/>
            <p14:sldId id="1427"/>
            <p14:sldId id="1418"/>
            <p14:sldId id="1430"/>
            <p14:sldId id="1431"/>
            <p14:sldId id="1363"/>
            <p14:sldId id="1419"/>
            <p14:sldId id="1432"/>
            <p14:sldId id="1421"/>
            <p14:sldId id="1433"/>
            <p14:sldId id="1436"/>
            <p14:sldId id="1423"/>
            <p14:sldId id="1422"/>
            <p14:sldId id="1435"/>
            <p14:sldId id="1437"/>
            <p14:sldId id="1420"/>
            <p14:sldId id="1424"/>
            <p14:sldId id="1438"/>
            <p14:sldId id="1357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7880"/>
    <a:srgbClr val="328682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4" autoAdjust="0"/>
    <p:restoredTop sz="91117" autoAdjust="0"/>
  </p:normalViewPr>
  <p:slideViewPr>
    <p:cSldViewPr snapToObjects="1">
      <p:cViewPr varScale="1">
        <p:scale>
          <a:sx n="145" d="100"/>
          <a:sy n="145" d="100"/>
        </p:scale>
        <p:origin x="69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-270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8132" y="1064719"/>
            <a:ext cx="3141321" cy="21146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ru-RU" sz="2400" b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Turkiston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n-US" sz="2400" dirty="0" err="1">
                <a:solidFill>
                  <a:srgbClr val="000000"/>
                </a:solidFill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lkasi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191</a:t>
            </a:r>
            <a:r>
              <a:rPr lang="ru-RU" sz="2400" b="1" dirty="0" smtClean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yil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fevral-oktabr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oralig</a:t>
            </a:r>
            <a:r>
              <a:rPr lang="en-US" sz="2400" dirty="0" err="1" smtClean="0">
                <a:solidFill>
                  <a:srgbClr val="000000"/>
                </a:solidFill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ida</a:t>
            </a:r>
            <a:endParaRPr lang="en-US" sz="2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23941" y="248656"/>
            <a:ext cx="396045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62775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 defTabSz="914400">
              <a:spcBef>
                <a:spcPts val="114"/>
              </a:spcBef>
              <a:defRPr/>
            </a:pPr>
            <a:r>
              <a:rPr kumimoji="0" lang="en-US" sz="3400" b="1" i="0" u="none" strike="noStrike" kern="0" cap="none" spc="5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lang="en-US" sz="3600" dirty="0"/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2" name="Рисунок 31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r="11908"/>
          <a:stretch>
            <a:fillRect/>
          </a:stretch>
        </p:blipFill>
        <p:spPr>
          <a:xfrm>
            <a:off x="3976955" y="1259101"/>
            <a:ext cx="1774499" cy="1801091"/>
          </a:xfrm>
        </p:spPr>
      </p:pic>
    </p:spTree>
    <p:extLst>
      <p:ext uri="{BB962C8B-B14F-4D97-AF65-F5344CB8AC3E}">
        <p14:creationId xmlns:p14="http://schemas.microsoft.com/office/powerpoint/2010/main" val="22287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ROSSIYADA FEVRAL INQILOBI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318997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252359" cy="26222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10" noProof="0" dirty="0" smtClean="0">
                <a:solidFill>
                  <a:srgbClr val="00A859"/>
                </a:solidFill>
                <a:latin typeface="Arial"/>
                <a:cs typeface="Arial"/>
              </a:rPr>
              <a:t>10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4519" y="776642"/>
            <a:ext cx="2797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1-mart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Moskva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400" dirty="0" smtClean="0">
                <a:solidFill>
                  <a:srgbClr val="000000"/>
                </a:solidFill>
              </a:rPr>
              <a:t>‘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rnatildi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184" y="820137"/>
            <a:ext cx="2515172" cy="189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2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ROSSIYADA FEVRAL INQILOBI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376685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76685" y="141037"/>
            <a:ext cx="252358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 smtClean="0">
                <a:solidFill>
                  <a:srgbClr val="00A859"/>
                </a:solidFill>
                <a:latin typeface="Arial"/>
                <a:cs typeface="Arial"/>
              </a:rPr>
              <a:t>14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79726" y="808820"/>
            <a:ext cx="2834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Rossiyadagi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hukumatga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Georgiy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Lvov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Kerenskiylar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boshchilik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852315"/>
            <a:ext cx="2619375" cy="189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96190"/>
            <a:ext cx="4949139" cy="355201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smtClean="0"/>
              <a:t>FEVRAL INQILOBI VA TURKISTON</a:t>
            </a:r>
            <a:endParaRPr sz="2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8" b="0" i="0" u="none" strike="noStrike" kern="1200" cap="none" spc="0" normalizeH="0" baseline="0" noProof="0" dirty="0" smtClean="0">
                <a:ln>
                  <a:noFill/>
                </a:ln>
                <a:solidFill>
                  <a:srgbClr val="3278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32788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99705" y="611932"/>
            <a:ext cx="2988332" cy="229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     </a:t>
            </a:r>
            <a:r>
              <a:rPr lang="en-US" sz="1600" b="1" dirty="0" err="1" smtClean="0">
                <a:solidFill>
                  <a:srgbClr val="000000"/>
                </a:solidFill>
              </a:rPr>
              <a:t>Fevral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inqilobi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Turkiston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o</a:t>
            </a:r>
            <a:r>
              <a:rPr lang="en-US" sz="1600" dirty="0" err="1">
                <a:solidFill>
                  <a:srgbClr val="000000"/>
                </a:solidFill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</a:rPr>
              <a:t>lkasi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musulmon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aholisini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siyosiy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jihatdan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uyg</a:t>
            </a:r>
            <a:r>
              <a:rPr lang="en-US" sz="1600" dirty="0" err="1">
                <a:solidFill>
                  <a:srgbClr val="000000"/>
                </a:solidFill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</a:rPr>
              <a:t>otishda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demokratik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o</a:t>
            </a:r>
            <a:r>
              <a:rPr lang="en-US" sz="1600" dirty="0" err="1">
                <a:solidFill>
                  <a:srgbClr val="000000"/>
                </a:solidFill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</a:rPr>
              <a:t>zgarishlarga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boshchilik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qilmoqchi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bo</a:t>
            </a:r>
            <a:r>
              <a:rPr lang="en-US" sz="1600" dirty="0" err="1">
                <a:solidFill>
                  <a:srgbClr val="000000"/>
                </a:solidFill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</a:rPr>
              <a:t>lgan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yangi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kuchlarning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siyosat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maydoniga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chiqishida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turtki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bo</a:t>
            </a:r>
            <a:r>
              <a:rPr lang="en-US" sz="1600" dirty="0" err="1">
                <a:solidFill>
                  <a:srgbClr val="000000"/>
                </a:solidFill>
              </a:rPr>
              <a:t>‘</a:t>
            </a:r>
            <a:r>
              <a:rPr lang="en-US" sz="1600" b="1" dirty="0" err="1" smtClean="0">
                <a:solidFill>
                  <a:srgbClr val="000000"/>
                </a:solidFill>
              </a:rPr>
              <a:t>ldi</a:t>
            </a:r>
            <a:r>
              <a:rPr lang="en-US" sz="1600" b="1" dirty="0" smtClean="0">
                <a:solidFill>
                  <a:srgbClr val="000000"/>
                </a:solidFill>
              </a:rPr>
              <a:t>.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  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" y="863960"/>
            <a:ext cx="2543500" cy="185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96190"/>
            <a:ext cx="4949139" cy="355201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smtClean="0"/>
              <a:t>FEVRAL INQILOBI VA TURKISTON</a:t>
            </a:r>
            <a:endParaRPr sz="2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8" b="0" i="0" u="none" strike="noStrike" kern="1200" cap="none" spc="0" normalizeH="0" baseline="0" noProof="0" dirty="0" smtClean="0">
                <a:ln>
                  <a:noFill/>
                </a:ln>
                <a:solidFill>
                  <a:srgbClr val="32788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32788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7457" y="762199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400" b="1" dirty="0" err="1" smtClean="0">
                <a:solidFill>
                  <a:srgbClr val="000000"/>
                </a:solidFill>
              </a:rPr>
              <a:t>Jadidlar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vujudga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kelayotgan</a:t>
            </a:r>
            <a:r>
              <a:rPr lang="en-US" sz="2400" b="1" dirty="0" smtClean="0">
                <a:solidFill>
                  <a:srgbClr val="000000"/>
                </a:solidFill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</a:rPr>
              <a:t>milliy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demokratik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kuchlarga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boshchilik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qildilar</a:t>
            </a:r>
            <a:r>
              <a:rPr lang="en-US" sz="2400" b="1" dirty="0" smtClean="0">
                <a:solidFill>
                  <a:srgbClr val="000000"/>
                </a:solidFill>
              </a:rPr>
              <a:t>.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827956"/>
            <a:ext cx="2371111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4846610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TURKISTON KOMITETI FAOLIYATI</a:t>
            </a:r>
            <a:endParaRPr sz="2047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13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EF1F3E7D-7175-43C3-BAC9-89D0AF4F4C02}"/>
              </a:ext>
            </a:extLst>
          </p:cNvPr>
          <p:cNvSpPr/>
          <p:nvPr/>
        </p:nvSpPr>
        <p:spPr>
          <a:xfrm>
            <a:off x="143421" y="1162405"/>
            <a:ext cx="5436604" cy="173009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deputatlari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tuzilgach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general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N.Kuropatkin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qamoqqa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407862" y="605193"/>
            <a:ext cx="4842643" cy="36253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>
            <a:sp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1917-YIL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2-MARTDA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2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4846610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TURKISTON KOMITETI FAOLIYATI</a:t>
            </a:r>
            <a:endParaRPr sz="2047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15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135683F4-93B0-4D5F-B27E-E6B39FC25BDE}"/>
              </a:ext>
            </a:extLst>
          </p:cNvPr>
          <p:cNvSpPr/>
          <p:nvPr/>
        </p:nvSpPr>
        <p:spPr>
          <a:xfrm>
            <a:off x="251434" y="1043980"/>
            <a:ext cx="5328592" cy="220887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 marL="342900" indent="-342900"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omitetga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Nikolay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hchepkin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ladimir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akivkin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raislik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M.Tinishboyev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Sadri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Maqsudiylar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uz-Cyrl-UZ" sz="1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107417" y="607153"/>
            <a:ext cx="5472608" cy="36253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1917-YIL 7-APRELDA TURKISTON KOMITETI TUZILDI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smtClean="0"/>
              <a:t> </a:t>
            </a:r>
            <a:r>
              <a:rPr lang="en-US" sz="2400" dirty="0" smtClean="0"/>
              <a:t>TURKISTON KOMITETI ASLIDA</a:t>
            </a:r>
            <a:endParaRPr sz="2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8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 smtClean="0">
                <a:solidFill>
                  <a:srgbClr val="00A859"/>
                </a:solidFill>
                <a:latin typeface="Arial"/>
                <a:cs typeface="Arial"/>
              </a:rPr>
              <a:t>16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0723" y="539924"/>
            <a:ext cx="5508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lkasi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gubernatorligini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mustamlakachilikdan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avvalgicha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zgartirdi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559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smtClean="0"/>
              <a:t> </a:t>
            </a:r>
            <a:r>
              <a:rPr lang="en-US" sz="2400" dirty="0" smtClean="0"/>
              <a:t>TURKISTON KOMITETI ASLIDA</a:t>
            </a:r>
            <a:endParaRPr sz="22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 smtClean="0">
                <a:solidFill>
                  <a:srgbClr val="00A859"/>
                </a:solidFill>
                <a:latin typeface="Arial"/>
                <a:cs typeface="Arial"/>
              </a:rPr>
              <a:t>17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0723" y="683940"/>
            <a:ext cx="326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qarama-qarshiliklar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863960"/>
            <a:ext cx="2196244" cy="17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1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51390" y="719944"/>
            <a:ext cx="4976104" cy="2232248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</a:rPr>
              <a:t>Sho</a:t>
            </a:r>
            <a:r>
              <a:rPr lang="en-US" sz="2000" dirty="0" err="1">
                <a:solidFill>
                  <a:srgbClr val="000000"/>
                </a:solidFill>
              </a:rPr>
              <a:t>‘</a:t>
            </a:r>
            <a:r>
              <a:rPr lang="en-US" sz="1800" b="1" dirty="0" err="1" smtClean="0">
                <a:solidFill>
                  <a:srgbClr val="000000"/>
                </a:solidFill>
              </a:rPr>
              <a:t>roi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Islomiya</a:t>
            </a:r>
            <a:r>
              <a:rPr lang="en-US" sz="1800" b="1" dirty="0" smtClean="0">
                <a:solidFill>
                  <a:srgbClr val="000000"/>
                </a:solidFill>
              </a:rPr>
              <a:t>” </a:t>
            </a:r>
            <a:r>
              <a:rPr lang="en-US" sz="1800" b="1" dirty="0" err="1" smtClean="0">
                <a:solidFill>
                  <a:srgbClr val="000000"/>
                </a:solidFill>
              </a:rPr>
              <a:t>ijtimoiy-siyosiy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tashkiloti</a:t>
            </a:r>
            <a:r>
              <a:rPr lang="en-US" sz="1800" b="1" dirty="0" smtClean="0">
                <a:solidFill>
                  <a:srgbClr val="000000"/>
                </a:solidFill>
              </a:rPr>
              <a:t> – 1917</a:t>
            </a:r>
            <a:r>
              <a:rPr lang="ru-RU" sz="1800" b="1" dirty="0" smtClean="0">
                <a:solidFill>
                  <a:srgbClr val="000000"/>
                </a:solidFill>
              </a:rPr>
              <a:t>-</a:t>
            </a:r>
            <a:r>
              <a:rPr lang="en-US" sz="1800" b="1" dirty="0" err="1" smtClean="0">
                <a:solidFill>
                  <a:srgbClr val="000000"/>
                </a:solidFill>
              </a:rPr>
              <a:t>yil</a:t>
            </a:r>
            <a:r>
              <a:rPr lang="en-US" sz="1800" b="1" dirty="0" smtClean="0">
                <a:solidFill>
                  <a:srgbClr val="000000"/>
                </a:solidFill>
              </a:rPr>
              <a:t> 14-mart </a:t>
            </a:r>
            <a:r>
              <a:rPr lang="en-US" sz="1800" b="1" dirty="0" err="1" smtClean="0">
                <a:solidFill>
                  <a:srgbClr val="000000"/>
                </a:solidFill>
              </a:rPr>
              <a:t>kuni</a:t>
            </a:r>
            <a:r>
              <a:rPr lang="en-US" sz="1800" b="1" dirty="0" smtClean="0">
                <a:solidFill>
                  <a:srgbClr val="000000"/>
                </a:solidFill>
              </a:rPr>
              <a:t> Toshkent </a:t>
            </a:r>
            <a:r>
              <a:rPr lang="en-US" sz="1800" b="1" dirty="0" err="1" smtClean="0">
                <a:solidFill>
                  <a:srgbClr val="000000"/>
                </a:solidFill>
              </a:rPr>
              <a:t>shahrida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tuzildi</a:t>
            </a:r>
            <a:r>
              <a:rPr lang="en-US" sz="1800" b="1" dirty="0" smtClean="0">
                <a:solidFill>
                  <a:srgbClr val="000000"/>
                </a:solidFill>
              </a:rPr>
              <a:t>;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</a:t>
            </a:r>
            <a:r>
              <a:rPr lang="en-US" sz="1800" b="1" dirty="0" err="1" smtClean="0">
                <a:solidFill>
                  <a:srgbClr val="000000"/>
                </a:solidFill>
              </a:rPr>
              <a:t>nga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Ubaydulla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Xo</a:t>
            </a:r>
            <a:r>
              <a:rPr lang="en-US" sz="2000" dirty="0" err="1">
                <a:solidFill>
                  <a:srgbClr val="000000"/>
                </a:solidFill>
              </a:rPr>
              <a:t>‘</a:t>
            </a:r>
            <a:r>
              <a:rPr lang="en-US" sz="1800" b="1" dirty="0" err="1" smtClean="0">
                <a:solidFill>
                  <a:srgbClr val="000000"/>
                </a:solidFill>
              </a:rPr>
              <a:t>jayev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rais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qilib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saylangan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tashkilot</a:t>
            </a:r>
            <a:r>
              <a:rPr lang="en-US" sz="1800" b="1" dirty="0" smtClean="0">
                <a:solidFill>
                  <a:srgbClr val="000000"/>
                </a:solidFill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</a:rPr>
              <a:t>a’zolari</a:t>
            </a:r>
            <a:r>
              <a:rPr lang="en-US" sz="1800" b="1" dirty="0" smtClean="0">
                <a:solidFill>
                  <a:srgbClr val="000000"/>
                </a:solidFill>
              </a:rPr>
              <a:t>- </a:t>
            </a:r>
            <a:r>
              <a:rPr lang="en-US" sz="1800" b="1" dirty="0" err="1" smtClean="0">
                <a:solidFill>
                  <a:srgbClr val="000000"/>
                </a:solidFill>
              </a:rPr>
              <a:t>Munavvar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qori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Abdurashidxonov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Mahmudxo‘ja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Behbudiy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Mustafo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Cho</a:t>
            </a:r>
            <a:r>
              <a:rPr lang="en-US" sz="2000" dirty="0" err="1" smtClean="0">
                <a:solidFill>
                  <a:srgbClr val="000000"/>
                </a:solidFill>
              </a:rPr>
              <a:t>‘</a:t>
            </a:r>
            <a:r>
              <a:rPr lang="en-US" sz="1800" b="1" dirty="0" err="1" smtClean="0">
                <a:solidFill>
                  <a:srgbClr val="000000"/>
                </a:solidFill>
              </a:rPr>
              <a:t>qayev</a:t>
            </a:r>
            <a:r>
              <a:rPr lang="en-US" sz="1800" b="1" dirty="0" smtClean="0">
                <a:solidFill>
                  <a:srgbClr val="000000"/>
                </a:solidFill>
              </a:rPr>
              <a:t>, Ahmad </a:t>
            </a:r>
            <a:r>
              <a:rPr lang="en-US" sz="1800" b="1" dirty="0" err="1" smtClean="0">
                <a:solidFill>
                  <a:srgbClr val="000000"/>
                </a:solidFill>
              </a:rPr>
              <a:t>Zaki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Validiy</a:t>
            </a:r>
            <a:endParaRPr lang="en-US" sz="1800" b="1" dirty="0" smtClean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6309" y="160982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8682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18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71872"/>
            <a:ext cx="4895533" cy="38626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“</a:t>
            </a:r>
            <a:r>
              <a:rPr lang="en-US" sz="3200" dirty="0" err="1">
                <a:solidFill>
                  <a:schemeClr val="tx1"/>
                </a:solidFill>
              </a:rPr>
              <a:t>Sho</a:t>
            </a:r>
            <a:r>
              <a:rPr lang="en-US" sz="3600" dirty="0" err="1">
                <a:solidFill>
                  <a:schemeClr val="tx1"/>
                </a:solidFill>
              </a:rPr>
              <a:t>‘</a:t>
            </a:r>
            <a:r>
              <a:rPr lang="en-US" sz="3200" dirty="0" err="1">
                <a:solidFill>
                  <a:schemeClr val="tx1"/>
                </a:solidFill>
              </a:rPr>
              <a:t>roi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Islomiya</a:t>
            </a:r>
            <a:r>
              <a:rPr lang="en-US" sz="3200" dirty="0">
                <a:solidFill>
                  <a:schemeClr val="tx1"/>
                </a:solidFill>
              </a:rPr>
              <a:t>”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7418" y="593210"/>
            <a:ext cx="3701730" cy="227754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Tashkilotning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tarkibi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</a:t>
            </a:r>
            <a:r>
              <a:rPr lang="en-US" sz="2400" b="1" dirty="0" err="1" smtClean="0">
                <a:solidFill>
                  <a:srgbClr val="000000"/>
                </a:solidFill>
              </a:rPr>
              <a:t>urkiston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taraqqiyparvar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jadidlaridan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iborat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bo‘lgan</a:t>
            </a:r>
            <a:r>
              <a:rPr lang="en-US" sz="2400" b="1" dirty="0" smtClean="0">
                <a:solidFill>
                  <a:srgbClr val="000000"/>
                </a:solidFill>
              </a:rPr>
              <a:t>, “</a:t>
            </a:r>
            <a:r>
              <a:rPr lang="en-US" sz="2400" b="1" dirty="0" err="1" smtClean="0">
                <a:solidFill>
                  <a:srgbClr val="000000"/>
                </a:solidFill>
              </a:rPr>
              <a:t>Sho</a:t>
            </a:r>
            <a:r>
              <a:rPr lang="en-US" sz="2800" dirty="0" err="1" smtClean="0">
                <a:solidFill>
                  <a:srgbClr val="000000"/>
                </a:solidFill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</a:rPr>
              <a:t>roi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Islom</a:t>
            </a:r>
            <a:r>
              <a:rPr lang="en-US" sz="2400" b="1" dirty="0" smtClean="0">
                <a:solidFill>
                  <a:srgbClr val="000000"/>
                </a:solidFill>
              </a:rPr>
              <a:t>”-</a:t>
            </a:r>
            <a:r>
              <a:rPr lang="en-US" sz="2400" b="1" dirty="0" err="1" smtClean="0">
                <a:solidFill>
                  <a:srgbClr val="000000"/>
                </a:solidFill>
              </a:rPr>
              <a:t>nomli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gazeta</a:t>
            </a:r>
            <a:r>
              <a:rPr lang="en-US" sz="2400" b="1" dirty="0" smtClean="0">
                <a:solidFill>
                  <a:srgbClr val="000000"/>
                </a:solidFill>
              </a:rPr>
              <a:t> chop </a:t>
            </a:r>
            <a:r>
              <a:rPr lang="en-US" sz="2400" b="1" dirty="0" err="1" smtClean="0">
                <a:solidFill>
                  <a:srgbClr val="000000"/>
                </a:solidFill>
              </a:rPr>
              <a:t>etilgan</a:t>
            </a:r>
            <a:r>
              <a:rPr lang="ru-RU" sz="2400" b="1" dirty="0">
                <a:solidFill>
                  <a:srgbClr val="000000"/>
                </a:solidFill>
              </a:rPr>
              <a:t>.</a:t>
            </a:r>
            <a:endParaRPr lang="en-US" sz="2400" b="1" dirty="0" smtClean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6308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8682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19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1960" y="71872"/>
            <a:ext cx="4895533" cy="38626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“</a:t>
            </a:r>
            <a:r>
              <a:rPr lang="en-US" sz="3200" dirty="0" err="1">
                <a:solidFill>
                  <a:schemeClr val="tx1"/>
                </a:solidFill>
              </a:rPr>
              <a:t>Sho</a:t>
            </a:r>
            <a:r>
              <a:rPr lang="en-US" sz="3600" dirty="0" err="1">
                <a:solidFill>
                  <a:schemeClr val="tx1"/>
                </a:solidFill>
              </a:rPr>
              <a:t>‘</a:t>
            </a:r>
            <a:r>
              <a:rPr lang="en-US" sz="3200" dirty="0" err="1">
                <a:solidFill>
                  <a:schemeClr val="tx1"/>
                </a:solidFill>
              </a:rPr>
              <a:t>roi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Islomiya</a:t>
            </a:r>
            <a:r>
              <a:rPr lang="en-US" sz="3200" dirty="0">
                <a:solidFill>
                  <a:schemeClr val="tx1"/>
                </a:solidFill>
              </a:rPr>
              <a:t>”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47" y="637321"/>
            <a:ext cx="1864833" cy="243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4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179425" y="683940"/>
            <a:ext cx="5488460" cy="2471089"/>
          </a:xfrm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ru-RU" sz="6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xalqlarining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asriy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urkiston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lkasiga</a:t>
            </a:r>
            <a:r>
              <a:rPr lang="en-US" sz="6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en-US" sz="6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524566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2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  <a:endParaRPr kumimoji="0" sz="113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50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07876"/>
            <a:ext cx="5258958" cy="386260"/>
          </a:xfrm>
        </p:spPr>
        <p:txBody>
          <a:bodyPr>
            <a:noAutofit/>
          </a:bodyPr>
          <a:lstStyle/>
          <a:p>
            <a:r>
              <a:rPr lang="en-US" sz="1600" dirty="0" smtClean="0"/>
              <a:t>BUTUNTURKISTON MUSULMONLARI QURULTOYLARI</a:t>
            </a:r>
            <a:endParaRPr lang="en-US" sz="1600" dirty="0"/>
          </a:p>
        </p:txBody>
      </p:sp>
      <p:sp>
        <p:nvSpPr>
          <p:cNvPr id="3" name="object 3"/>
          <p:cNvSpPr/>
          <p:nvPr/>
        </p:nvSpPr>
        <p:spPr>
          <a:xfrm>
            <a:off x="5366375" y="1579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20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97" y="899964"/>
            <a:ext cx="2126940" cy="17145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417" y="611932"/>
            <a:ext cx="3384377" cy="2277547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 1917-yil </a:t>
            </a:r>
            <a:r>
              <a:rPr lang="en-US" sz="2000" b="1" dirty="0">
                <a:solidFill>
                  <a:srgbClr val="000000"/>
                </a:solidFill>
              </a:rPr>
              <a:t>16-23-aprelda </a:t>
            </a:r>
            <a:r>
              <a:rPr lang="en-US" sz="2000" b="1" dirty="0" err="1">
                <a:solidFill>
                  <a:srgbClr val="000000"/>
                </a:solidFill>
              </a:rPr>
              <a:t>Toshkentda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Butunturkiston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musulmonlarining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birinchi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qurultoyi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bo</a:t>
            </a:r>
            <a:r>
              <a:rPr lang="en-US" sz="2400" dirty="0" err="1">
                <a:solidFill>
                  <a:srgbClr val="000000"/>
                </a:solidFill>
              </a:rPr>
              <a:t>‘</a:t>
            </a:r>
            <a:r>
              <a:rPr lang="en-US" sz="2000" b="1" dirty="0" err="1">
                <a:solidFill>
                  <a:srgbClr val="000000"/>
                </a:solidFill>
              </a:rPr>
              <a:t>lib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</a:t>
            </a:r>
            <a:r>
              <a:rPr lang="en-US" sz="2400" dirty="0" err="1">
                <a:solidFill>
                  <a:srgbClr val="000000"/>
                </a:solidFill>
              </a:rPr>
              <a:t>‘</a:t>
            </a:r>
            <a:r>
              <a:rPr lang="en-US" sz="2000" b="1" dirty="0" err="1">
                <a:solidFill>
                  <a:srgbClr val="000000"/>
                </a:solidFill>
              </a:rPr>
              <a:t>tdi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Bu </a:t>
            </a:r>
            <a:r>
              <a:rPr lang="en-US" sz="2000" b="1" dirty="0" err="1" smtClean="0">
                <a:solidFill>
                  <a:srgbClr val="000000"/>
                </a:solidFill>
              </a:rPr>
              <a:t>tarixda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Butunturkiston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miqyosidagi</a:t>
            </a:r>
            <a:r>
              <a:rPr lang="en-US" sz="2000" b="1" dirty="0" smtClean="0">
                <a:solidFill>
                  <a:srgbClr val="000000"/>
                </a:solidFill>
              </a:rPr>
              <a:t> ilk </a:t>
            </a:r>
            <a:r>
              <a:rPr lang="en-US" sz="2000" b="1" dirty="0" err="1" smtClean="0">
                <a:solidFill>
                  <a:srgbClr val="000000"/>
                </a:solidFill>
              </a:rPr>
              <a:t>musulmonlar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qurultoyi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edi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endParaRPr lang="en-US" sz="20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13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07876"/>
            <a:ext cx="5258958" cy="386260"/>
          </a:xfrm>
        </p:spPr>
        <p:txBody>
          <a:bodyPr>
            <a:noAutofit/>
          </a:bodyPr>
          <a:lstStyle/>
          <a:p>
            <a:r>
              <a:rPr lang="en-US" sz="1600" dirty="0" smtClean="0"/>
              <a:t>BUTUNTURKISTON MUSULMONLARI MILLIY MARKAZI</a:t>
            </a:r>
            <a:endParaRPr lang="en-US" sz="1600" dirty="0"/>
          </a:p>
        </p:txBody>
      </p:sp>
      <p:sp>
        <p:nvSpPr>
          <p:cNvPr id="3" name="object 3"/>
          <p:cNvSpPr/>
          <p:nvPr/>
        </p:nvSpPr>
        <p:spPr>
          <a:xfrm>
            <a:off x="5436009" y="1579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21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95449" y="719944"/>
            <a:ext cx="5112568" cy="196977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00"/>
                </a:solidFill>
              </a:rPr>
              <a:t>Unda</a:t>
            </a:r>
            <a:r>
              <a:rPr lang="en-US" sz="2000" b="1" dirty="0" smtClean="0">
                <a:solidFill>
                  <a:srgbClr val="000000"/>
                </a:solidFill>
              </a:rPr>
              <a:t> TM </a:t>
            </a:r>
            <a:r>
              <a:rPr lang="en-US" sz="2000" b="1" dirty="0" err="1" smtClean="0">
                <a:solidFill>
                  <a:srgbClr val="000000"/>
                </a:solidFill>
              </a:rPr>
              <a:t>Milliy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Markazi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>
                <a:solidFill>
                  <a:srgbClr val="000000"/>
                </a:solidFill>
              </a:rPr>
              <a:t>- </a:t>
            </a:r>
            <a:r>
              <a:rPr lang="en-US" sz="2000" b="1" dirty="0" err="1">
                <a:solidFill>
                  <a:srgbClr val="000000"/>
                </a:solidFill>
              </a:rPr>
              <a:t>Turkiston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</a:t>
            </a:r>
            <a:r>
              <a:rPr lang="en-US" sz="2400" dirty="0" err="1">
                <a:solidFill>
                  <a:srgbClr val="000000"/>
                </a:solidFill>
              </a:rPr>
              <a:t>‘</a:t>
            </a:r>
            <a:r>
              <a:rPr lang="en-US" sz="2000" b="1" dirty="0" err="1" smtClean="0">
                <a:solidFill>
                  <a:srgbClr val="000000"/>
                </a:solidFill>
              </a:rPr>
              <a:t>lka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musulmonlar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kengashi</a:t>
            </a:r>
            <a:r>
              <a:rPr lang="en-US" sz="2000" b="1" dirty="0">
                <a:solidFill>
                  <a:srgbClr val="000000"/>
                </a:solidFill>
              </a:rPr>
              <a:t> (</a:t>
            </a:r>
            <a:r>
              <a:rPr lang="en-US" sz="2000" b="1" dirty="0" err="1">
                <a:solidFill>
                  <a:srgbClr val="000000"/>
                </a:solidFill>
              </a:rPr>
              <a:t>Kraymussovet</a:t>
            </a:r>
            <a:r>
              <a:rPr lang="en-US" sz="2000" b="1" dirty="0">
                <a:solidFill>
                  <a:srgbClr val="000000"/>
                </a:solidFill>
              </a:rPr>
              <a:t>) </a:t>
            </a:r>
            <a:r>
              <a:rPr lang="en-US" sz="2000" b="1" dirty="0" err="1">
                <a:solidFill>
                  <a:srgbClr val="000000"/>
                </a:solidFill>
              </a:rPr>
              <a:t>tashkil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qilindi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00"/>
                </a:solidFill>
              </a:rPr>
              <a:t>Mustafo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Cho‘qay</a:t>
            </a:r>
            <a:r>
              <a:rPr lang="en-US" sz="2000" b="1" dirty="0" smtClean="0">
                <a:solidFill>
                  <a:srgbClr val="000000"/>
                </a:solidFill>
              </a:rPr>
              <a:t> - </a:t>
            </a:r>
            <a:r>
              <a:rPr lang="en-US" sz="2000" b="1" dirty="0" err="1" smtClean="0">
                <a:solidFill>
                  <a:srgbClr val="000000"/>
                </a:solidFill>
              </a:rPr>
              <a:t>rais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Munavvarqori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Abdurashidxonov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va</a:t>
            </a:r>
            <a:r>
              <a:rPr lang="en-US" sz="2000" b="1" dirty="0">
                <a:solidFill>
                  <a:srgbClr val="000000"/>
                </a:solidFill>
              </a:rPr>
              <a:t> Ahmad </a:t>
            </a:r>
            <a:r>
              <a:rPr lang="en-US" sz="2000" b="1" dirty="0" err="1">
                <a:solidFill>
                  <a:srgbClr val="000000"/>
                </a:solidFill>
              </a:rPr>
              <a:t>Zaki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Validiy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kotiblar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bo‘lishdi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9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6" y="107876"/>
            <a:ext cx="5040561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TASHKILOTNING MAQSADI</a:t>
            </a:r>
            <a:endParaRPr lang="en-US" sz="2400" dirty="0"/>
          </a:p>
        </p:txBody>
      </p:sp>
      <p:sp>
        <p:nvSpPr>
          <p:cNvPr id="3" name="object 3"/>
          <p:cNvSpPr/>
          <p:nvPr/>
        </p:nvSpPr>
        <p:spPr>
          <a:xfrm>
            <a:off x="5366375" y="143880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22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793" y="938709"/>
            <a:ext cx="2126940" cy="17145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43422" y="719944"/>
            <a:ext cx="3276364" cy="206825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>
                <a:solidFill>
                  <a:srgbClr val="000000"/>
                </a:solidFill>
              </a:rPr>
              <a:t>o‘lkada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islohotlar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o‘tkazishni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targ‘ib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qilish</a:t>
            </a:r>
            <a:r>
              <a:rPr lang="en-US" sz="1600" b="1" dirty="0" smtClean="0">
                <a:solidFill>
                  <a:srgbClr val="000000"/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>
                <a:solidFill>
                  <a:srgbClr val="000000"/>
                </a:solidFill>
              </a:rPr>
              <a:t>mintaqadagi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barcha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musulmonlarni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yagona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g‘oya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atrofida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birlashtirish</a:t>
            </a:r>
            <a:r>
              <a:rPr lang="en-US" sz="1600" b="1" dirty="0" smtClean="0">
                <a:solidFill>
                  <a:srgbClr val="000000"/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b="1" dirty="0" err="1" smtClean="0">
                <a:solidFill>
                  <a:srgbClr val="000000"/>
                </a:solidFill>
              </a:rPr>
              <a:t>Turkistonga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muxtoriyat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maqomini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berish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uchun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xalqni</a:t>
            </a:r>
            <a:r>
              <a:rPr lang="en-US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</a:rPr>
              <a:t>kurashga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chorlash</a:t>
            </a:r>
            <a:r>
              <a:rPr lang="en-US" sz="1600" b="1" dirty="0">
                <a:solidFill>
                  <a:srgbClr val="000000"/>
                </a:solidFill>
              </a:rPr>
              <a:t>.</a:t>
            </a:r>
            <a:endParaRPr lang="en-US" sz="16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7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6" y="107876"/>
            <a:ext cx="5241459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TASHKILOT  FAOLIYATI</a:t>
            </a:r>
            <a:endParaRPr lang="en-US" sz="2400" dirty="0"/>
          </a:p>
        </p:txBody>
      </p:sp>
      <p:sp>
        <p:nvSpPr>
          <p:cNvPr id="3" name="object 3"/>
          <p:cNvSpPr/>
          <p:nvPr/>
        </p:nvSpPr>
        <p:spPr>
          <a:xfrm>
            <a:off x="5348876" y="113255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23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43422" y="773415"/>
            <a:ext cx="3276364" cy="1846659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1917-yil </a:t>
            </a:r>
            <a:r>
              <a:rPr lang="en-US" sz="2000" b="1" dirty="0" err="1">
                <a:solidFill>
                  <a:srgbClr val="000000"/>
                </a:solidFill>
              </a:rPr>
              <a:t>aprel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oyidayoq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tashkilotning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Samarqand, </a:t>
            </a:r>
            <a:r>
              <a:rPr lang="en-US" sz="2000" b="1" dirty="0" err="1" smtClean="0">
                <a:solidFill>
                  <a:srgbClr val="000000"/>
                </a:solidFill>
              </a:rPr>
              <a:t>Qo‘qon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smtClean="0">
                <a:solidFill>
                  <a:srgbClr val="000000"/>
                </a:solidFill>
              </a:rPr>
              <a:t>Namangan, </a:t>
            </a:r>
            <a:r>
              <a:rPr lang="en-US" sz="2000" b="1" dirty="0" err="1" smtClean="0">
                <a:solidFill>
                  <a:srgbClr val="000000"/>
                </a:solidFill>
              </a:rPr>
              <a:t>Andijon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Marg‘ilon</a:t>
            </a:r>
            <a:r>
              <a:rPr lang="en-US" sz="2000" b="1" dirty="0" smtClean="0">
                <a:solidFill>
                  <a:srgbClr val="000000"/>
                </a:solidFill>
              </a:rPr>
              <a:t>, Marv, </a:t>
            </a:r>
            <a:r>
              <a:rPr lang="en-US" sz="2000" b="1" dirty="0" err="1" smtClean="0">
                <a:solidFill>
                  <a:srgbClr val="000000"/>
                </a:solidFill>
              </a:rPr>
              <a:t>Turkiston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O‘sh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boshqa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sho‘balari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tuzildi</a:t>
            </a:r>
            <a:r>
              <a:rPr lang="en-US" sz="2000" b="1" dirty="0" smtClean="0">
                <a:solidFill>
                  <a:srgbClr val="000000"/>
                </a:solidFill>
              </a:rPr>
              <a:t>.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19" y="991299"/>
            <a:ext cx="212670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2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07876"/>
            <a:ext cx="5256584" cy="386260"/>
          </a:xfrm>
        </p:spPr>
        <p:txBody>
          <a:bodyPr>
            <a:noAutofit/>
          </a:bodyPr>
          <a:lstStyle/>
          <a:p>
            <a:r>
              <a:rPr lang="en-US" sz="1400" dirty="0" smtClean="0"/>
              <a:t>JADIDLAR VA ULAMOLAR O‘RTASIDA KELISHMOVCHILIKLAR </a:t>
            </a:r>
            <a:endParaRPr lang="en-US" sz="1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3571" y="683940"/>
            <a:ext cx="5362788" cy="26468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</a:rPr>
              <a:t>Sho‘roi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Ulamo</a:t>
            </a:r>
            <a:r>
              <a:rPr lang="en-US" sz="2000" b="1" dirty="0" smtClean="0">
                <a:solidFill>
                  <a:srgbClr val="000000"/>
                </a:solidFill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</a:rPr>
              <a:t>tashkiloti</a:t>
            </a:r>
            <a:r>
              <a:rPr lang="en-US" sz="2000" b="1" dirty="0" smtClean="0">
                <a:solidFill>
                  <a:srgbClr val="000000"/>
                </a:solidFill>
              </a:rPr>
              <a:t> – 1917-yil </a:t>
            </a:r>
            <a:r>
              <a:rPr lang="en-US" sz="2000" b="1" dirty="0" err="1" smtClean="0">
                <a:solidFill>
                  <a:srgbClr val="000000"/>
                </a:solidFill>
              </a:rPr>
              <a:t>iyunida</a:t>
            </a:r>
            <a:r>
              <a:rPr lang="en-US" sz="2000" b="1" dirty="0" smtClean="0">
                <a:solidFill>
                  <a:srgbClr val="000000"/>
                </a:solidFill>
              </a:rPr>
              <a:t> “</a:t>
            </a:r>
            <a:r>
              <a:rPr lang="en-US" sz="2000" b="1" dirty="0" err="1" smtClean="0">
                <a:solidFill>
                  <a:srgbClr val="000000"/>
                </a:solidFill>
              </a:rPr>
              <a:t>Sho‘roi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Islomiya”dan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ajralib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chiqadi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b="1" dirty="0" smtClean="0">
                <a:solidFill>
                  <a:srgbClr val="000000"/>
                </a:solidFill>
              </a:rPr>
              <a:t> Toshkent </a:t>
            </a:r>
            <a:r>
              <a:rPr lang="en-US" sz="2000" b="1" dirty="0" err="1" smtClean="0">
                <a:solidFill>
                  <a:srgbClr val="000000"/>
                </a:solidFill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Qo‘qonda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faoliyat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olib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boradi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Sherali</a:t>
            </a:r>
            <a:r>
              <a:rPr lang="en-US" sz="2000" b="1" dirty="0" smtClean="0">
                <a:solidFill>
                  <a:srgbClr val="000000"/>
                </a:solidFill>
              </a:rPr>
              <a:t> Lapin </a:t>
            </a:r>
            <a:r>
              <a:rPr lang="en-US" sz="2000" b="1" dirty="0" err="1" smtClean="0">
                <a:solidFill>
                  <a:srgbClr val="000000"/>
                </a:solidFill>
              </a:rPr>
              <a:t>rais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etib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saylanadi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Tashkilot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sho‘balari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Qo‘qon</a:t>
            </a:r>
            <a:r>
              <a:rPr lang="en-US" sz="2000" b="1" dirty="0" smtClean="0">
                <a:solidFill>
                  <a:srgbClr val="000000"/>
                </a:solidFill>
              </a:rPr>
              <a:t>, Samarqand </a:t>
            </a:r>
            <a:r>
              <a:rPr lang="en-US" sz="2000" b="1" dirty="0" err="1" smtClean="0">
                <a:solidFill>
                  <a:srgbClr val="000000"/>
                </a:solidFill>
              </a:rPr>
              <a:t>Namanganda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faoliyat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olib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boradi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endParaRPr lang="en-US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64001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</a:t>
            </a:r>
            <a:r>
              <a:rPr lang="en-US" sz="1400" dirty="0">
                <a:solidFill>
                  <a:srgbClr val="328682"/>
                </a:solidFill>
                <a:latin typeface="Open Sans Light"/>
              </a:rPr>
              <a:t>4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0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07876"/>
            <a:ext cx="5256584" cy="386260"/>
          </a:xfrm>
        </p:spPr>
        <p:txBody>
          <a:bodyPr>
            <a:noAutofit/>
          </a:bodyPr>
          <a:lstStyle/>
          <a:p>
            <a:r>
              <a:rPr lang="en-US" sz="2000" dirty="0" smtClean="0"/>
              <a:t>ULAMOCHILAR-ESKILIK TARAFDORLARI </a:t>
            </a:r>
            <a:endParaRPr lang="en-US" sz="2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425" y="611932"/>
            <a:ext cx="5436934" cy="2400657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             </a:t>
            </a:r>
            <a:r>
              <a:rPr lang="en-US" sz="2000" b="1" dirty="0" err="1" smtClean="0">
                <a:solidFill>
                  <a:srgbClr val="000000"/>
                </a:solidFill>
              </a:rPr>
              <a:t>Ulamochilarning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maqsadi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solidFill>
                  <a:srgbClr val="000000"/>
                </a:solidFill>
              </a:rPr>
              <a:t>ichki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siyosiy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tuzilmada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shariat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qonunlariga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qat’iy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rioya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qilish</a:t>
            </a:r>
            <a:endParaRPr lang="en-US" sz="2000" b="1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milliy-diniy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qadriyatlarni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yuksaltirishga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da’vat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etish</a:t>
            </a:r>
            <a:endParaRPr lang="en-US" sz="2000" b="1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madrasalarni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iqtisodiy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qo‘llab-quvvatlash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“al-</a:t>
            </a:r>
            <a:r>
              <a:rPr lang="en-US" sz="1600" b="1" dirty="0" err="1" smtClean="0">
                <a:solidFill>
                  <a:srgbClr val="000000"/>
                </a:solidFill>
              </a:rPr>
              <a:t>Izoh</a:t>
            </a:r>
            <a:r>
              <a:rPr lang="en-US" sz="1600" b="1" dirty="0" smtClean="0">
                <a:solidFill>
                  <a:srgbClr val="000000"/>
                </a:solidFill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</a:rPr>
              <a:t>va</a:t>
            </a:r>
            <a:r>
              <a:rPr lang="en-US" sz="1600" b="1" dirty="0" smtClean="0">
                <a:solidFill>
                  <a:srgbClr val="000000"/>
                </a:solidFill>
              </a:rPr>
              <a:t> “al-</a:t>
            </a:r>
            <a:r>
              <a:rPr lang="en-US" sz="1600" b="1" dirty="0" err="1" smtClean="0">
                <a:solidFill>
                  <a:srgbClr val="000000"/>
                </a:solidFill>
              </a:rPr>
              <a:t>Isloh</a:t>
            </a:r>
            <a:r>
              <a:rPr lang="en-US" sz="1600" b="1" dirty="0" smtClean="0">
                <a:solidFill>
                  <a:srgbClr val="000000"/>
                </a:solidFill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</a:rPr>
              <a:t>nomli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jurnallar</a:t>
            </a:r>
            <a:r>
              <a:rPr lang="en-US" sz="1600" b="1" dirty="0" smtClean="0">
                <a:solidFill>
                  <a:srgbClr val="000000"/>
                </a:solidFill>
              </a:rPr>
              <a:t> chop </a:t>
            </a:r>
            <a:r>
              <a:rPr lang="en-US" sz="1600" b="1" dirty="0" err="1" smtClean="0">
                <a:solidFill>
                  <a:srgbClr val="000000"/>
                </a:solidFill>
              </a:rPr>
              <a:t>etilgan</a:t>
            </a:r>
            <a:r>
              <a:rPr lang="en-US" sz="1800" b="1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" name="object 3"/>
          <p:cNvSpPr/>
          <p:nvPr/>
        </p:nvSpPr>
        <p:spPr>
          <a:xfrm>
            <a:off x="5364001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25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17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07876"/>
            <a:ext cx="5256584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“ITTIFOQI  MUSLIMIN”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59445" y="619220"/>
            <a:ext cx="4896544" cy="19082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191</a:t>
            </a:r>
            <a:r>
              <a:rPr lang="ru-RU" sz="2000" b="1" dirty="0" smtClean="0">
                <a:solidFill>
                  <a:srgbClr val="000000"/>
                </a:solidFill>
              </a:rPr>
              <a:t>7</a:t>
            </a:r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yil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sentyabr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oyida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Toshkentda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Turkiston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Qozog‘iston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musulmonlari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qurultoyi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o‘tkazilgan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solidFill>
                  <a:srgbClr val="000000"/>
                </a:solidFill>
              </a:rPr>
              <a:t>Unda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ulamochilar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</a:t>
            </a:r>
            <a:r>
              <a:rPr lang="en-US" sz="2000" b="1" dirty="0" err="1" smtClean="0">
                <a:solidFill>
                  <a:srgbClr val="000000"/>
                </a:solidFill>
              </a:rPr>
              <a:t>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sho‘roi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islomchilar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o‘zaro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birlashib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</a:rPr>
              <a:t>Ittifoqi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muslimin</a:t>
            </a:r>
            <a:r>
              <a:rPr lang="en-US" sz="2000" b="1" dirty="0" smtClean="0">
                <a:solidFill>
                  <a:srgbClr val="000000"/>
                </a:solidFill>
              </a:rPr>
              <a:t>” </a:t>
            </a:r>
            <a:r>
              <a:rPr lang="en-US" sz="2000" b="1" dirty="0" err="1">
                <a:solidFill>
                  <a:srgbClr val="000000"/>
                </a:solidFill>
              </a:rPr>
              <a:t>siyosiy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partiyasini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tuzdilar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en-US" sz="2000" b="1" dirty="0" smtClean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82074" y="145982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26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79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3460" y="619220"/>
            <a:ext cx="4788533" cy="21544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0000"/>
                </a:solidFill>
              </a:rPr>
              <a:t>1918-yil </a:t>
            </a:r>
            <a:r>
              <a:rPr lang="en-US" sz="2800" b="1" dirty="0">
                <a:solidFill>
                  <a:srgbClr val="000000"/>
                </a:solidFill>
              </a:rPr>
              <a:t>may </a:t>
            </a:r>
            <a:r>
              <a:rPr lang="en-US" sz="2800" b="1" dirty="0" err="1">
                <a:solidFill>
                  <a:srgbClr val="000000"/>
                </a:solidFill>
              </a:rPr>
              <a:t>oyida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bolsheviklar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tomonidan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</a:rPr>
              <a:t>Sho‘roi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Islomiya</a:t>
            </a:r>
            <a:r>
              <a:rPr lang="en-US" sz="2800" b="1" dirty="0" smtClean="0">
                <a:solidFill>
                  <a:srgbClr val="000000"/>
                </a:solidFill>
              </a:rPr>
              <a:t>” </a:t>
            </a:r>
            <a:r>
              <a:rPr lang="en-US" sz="2800" b="1" dirty="0" err="1">
                <a:solidFill>
                  <a:srgbClr val="000000"/>
                </a:solidFill>
              </a:rPr>
              <a:t>va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</a:rPr>
              <a:t>Sho‘roi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Ulamo</a:t>
            </a:r>
            <a:r>
              <a:rPr lang="en-US" sz="2800" b="1" dirty="0" smtClean="0">
                <a:solidFill>
                  <a:srgbClr val="000000"/>
                </a:solidFill>
              </a:rPr>
              <a:t>” </a:t>
            </a:r>
            <a:r>
              <a:rPr lang="en-US" sz="2800" b="1" dirty="0" err="1">
                <a:solidFill>
                  <a:srgbClr val="000000"/>
                </a:solidFill>
              </a:rPr>
              <a:t>tashkilotlari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tugatildi</a:t>
            </a:r>
            <a:r>
              <a:rPr lang="en-US" sz="2800" b="1" dirty="0" smtClean="0">
                <a:solidFill>
                  <a:srgbClr val="000000"/>
                </a:solidFill>
              </a:rPr>
              <a:t>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82074" y="145982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rgbClr val="328682"/>
                </a:solidFill>
                <a:latin typeface="Open Sans Light"/>
              </a:rPr>
              <a:t>27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28682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6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TURKISTONDA UCH HOKIMIYAT: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28</a:t>
            </a:r>
            <a:endParaRPr sz="1448" dirty="0">
              <a:latin typeface="Arial"/>
              <a:cs typeface="Arial"/>
            </a:endParaRPr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179426" y="834860"/>
            <a:ext cx="1691854" cy="185967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1807683" y="834860"/>
            <a:ext cx="1899815" cy="185967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3524049" y="801171"/>
            <a:ext cx="1924297" cy="185967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645480" y="816872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2404071" y="828750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4125257" y="777952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0FFF670-AF6C-4BDD-B983-FF958516955B}"/>
              </a:ext>
            </a:extLst>
          </p:cNvPr>
          <p:cNvSpPr txBox="1"/>
          <p:nvPr/>
        </p:nvSpPr>
        <p:spPr>
          <a:xfrm>
            <a:off x="202094" y="1435532"/>
            <a:ext cx="1677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Komiteti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2073064" y="1280828"/>
            <a:ext cx="13819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Turkistondagi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deputatlari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Sovetlari</a:t>
            </a:r>
            <a:endParaRPr lang="en-US" sz="11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348449DC-1B7D-4F3E-9EA2-B6657E87FC21}"/>
              </a:ext>
            </a:extLst>
          </p:cNvPr>
          <p:cNvSpPr txBox="1"/>
          <p:nvPr/>
        </p:nvSpPr>
        <p:spPr>
          <a:xfrm>
            <a:off x="3801754" y="1318029"/>
            <a:ext cx="138193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Jadidlarning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Sho‘roi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Islomiya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1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endParaRPr lang="en-US" sz="11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42788" y="2328243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683947" y="2370044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957446" y="2377742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5" grpId="0"/>
      <p:bldP spid="66" grpId="0"/>
      <p:bldP spid="68" grpId="0"/>
      <p:bldP spid="88" grpId="0" animBg="1"/>
      <p:bldP spid="89" grpId="0" animBg="1"/>
      <p:bldP spid="90" grpId="0" animBg="1"/>
      <p:bldP spid="9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UYGA VAZIFA: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32187" cy="192052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1. </a:t>
            </a:r>
            <a:r>
              <a:rPr lang="en-US" sz="2400" b="1" dirty="0" err="1" smtClean="0">
                <a:solidFill>
                  <a:srgbClr val="002060"/>
                </a:solidFill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yuzasidan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izohli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atamalarni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daftaringizga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yozib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oling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2. </a:t>
            </a:r>
            <a:r>
              <a:rPr lang="en-US" sz="2400" b="1" dirty="0" err="1" smtClean="0">
                <a:solidFill>
                  <a:srgbClr val="002060"/>
                </a:solidFill>
              </a:rPr>
              <a:t>Darslikning</a:t>
            </a:r>
            <a:r>
              <a:rPr lang="en-US" sz="2400" b="1" dirty="0" smtClean="0">
                <a:solidFill>
                  <a:srgbClr val="002060"/>
                </a:solidFill>
              </a:rPr>
              <a:t> 10-betida </a:t>
            </a:r>
            <a:r>
              <a:rPr lang="en-US" sz="2400" b="1" dirty="0" err="1" smtClean="0">
                <a:solidFill>
                  <a:srgbClr val="002060"/>
                </a:solidFill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savollarga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yozib</a:t>
            </a:r>
            <a:r>
              <a:rPr lang="en-US" sz="2400" b="1" dirty="0">
                <a:solidFill>
                  <a:srgbClr val="002060"/>
                </a:solidFill>
              </a:rPr>
              <a:t>,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jadvalni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to‘ldiring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2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6</a:t>
            </a:r>
            <a:endParaRPr kumimoji="0" sz="113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29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179425" y="683940"/>
            <a:ext cx="5488460" cy="247108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z-Cyrl-UZ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uvaqqat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urkiston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Cyrl-UZ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Butunturkiston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musulmonlari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qurultoylari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slomiya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lamo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524566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2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  <a:endParaRPr kumimoji="0" sz="113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40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MUSTAQILLIK - ASRIY ORZU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5709" y="558569"/>
            <a:ext cx="2916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Turkiston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mintaqasidagi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milliy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–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ozodlik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harakatlariga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jadidlar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boshchilik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qildilar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kumimoji="0" lang="en-US" sz="24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899964"/>
            <a:ext cx="2520280" cy="173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JADIDLARNING MAQSADI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3661" y="673691"/>
            <a:ext cx="33123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Turkistonda</a:t>
            </a:r>
            <a:r>
              <a:rPr kumimoji="0" lang="en-US" sz="20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islohotlarni</a:t>
            </a:r>
            <a:r>
              <a:rPr kumimoji="0" lang="en-US" sz="20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bosqichma-bosqich</a:t>
            </a:r>
            <a:r>
              <a:rPr kumimoji="0" lang="en-US" sz="20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amalga</a:t>
            </a:r>
            <a:r>
              <a:rPr kumimoji="0" lang="en-US" sz="20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oshirish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Turkistonda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Muxtoriyat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o‘rnatishning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tinch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parlamentar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yo‘li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orqali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mustaqillikka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erishish</a:t>
            </a:r>
            <a:r>
              <a:rPr lang="en-US" sz="20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812622"/>
            <a:ext cx="1855746" cy="212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2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681" y="702880"/>
            <a:ext cx="3019183" cy="2149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“HAQ OLINUR, BERILMAS!”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endParaRPr lang="en-US" sz="2800" b="1" kern="0" spc="-33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Mahmudxo‘ja</a:t>
            </a:r>
            <a:r>
              <a:rPr kumimoji="0" lang="en-US" sz="2400" b="1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Behbudiy</a:t>
            </a:r>
            <a:endParaRPr kumimoji="0" lang="en-US" sz="24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558569"/>
            <a:ext cx="2052228" cy="241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5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ROSSIYADA FEVRAL INQILOBI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7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729" y="558569"/>
            <a:ext cx="27363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1917-yilning 27-fevralida </a:t>
            </a:r>
            <a:r>
              <a:rPr lang="en-US" sz="28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Rossiyada</a:t>
            </a:r>
            <a:r>
              <a:rPr lang="en-US" sz="28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fevral</a:t>
            </a:r>
            <a:r>
              <a:rPr lang="en-US" sz="28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inqilobi</a:t>
            </a:r>
            <a:r>
              <a:rPr lang="en-US" sz="28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spc="-33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boshlandi</a:t>
            </a:r>
            <a:r>
              <a:rPr lang="en-US" sz="2800" b="1" kern="0" spc="-33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806207"/>
            <a:ext cx="24860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2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ROSSIYADA FEVRAL INQILOBI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8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13" y="627985"/>
            <a:ext cx="3127260" cy="1951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4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4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Imperatori</a:t>
            </a:r>
            <a:r>
              <a:rPr lang="en-US" sz="24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Nikolay II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taxtdan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ag</a:t>
            </a:r>
            <a:r>
              <a:rPr lang="en-US" sz="2400" dirty="0" smtClean="0">
                <a:solidFill>
                  <a:srgbClr val="000000"/>
                </a:solidFill>
              </a:rPr>
              <a:t>‘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darildi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4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onarxiya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tuzumi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barham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858860"/>
            <a:ext cx="2304256" cy="177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2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4949139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ROSSIYADA FEVRAL INQILOBI 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noProof="0" dirty="0">
                <a:solidFill>
                  <a:srgbClr val="00A859"/>
                </a:solidFill>
                <a:latin typeface="Arial"/>
                <a:cs typeface="Arial"/>
              </a:rPr>
              <a:t>9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41912" y="771990"/>
            <a:ext cx="2925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en-US" sz="2400" dirty="0" smtClean="0">
                <a:solidFill>
                  <a:srgbClr val="000000"/>
                </a:solidFill>
              </a:rPr>
              <a:t>‘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alaba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Petrogradda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tuzildi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6" y="866068"/>
            <a:ext cx="2355166" cy="18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0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151779</TotalTime>
  <Words>713</Words>
  <Application>Microsoft Office PowerPoint</Application>
  <PresentationFormat>Произвольный</PresentationFormat>
  <Paragraphs>120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REJA:</vt:lpstr>
      <vt:lpstr>REJA:</vt:lpstr>
      <vt:lpstr>MUSTAQILLIK - ASRIY ORZU </vt:lpstr>
      <vt:lpstr>JADIDLARNING MAQSADI </vt:lpstr>
      <vt:lpstr>Презентация PowerPoint</vt:lpstr>
      <vt:lpstr>ROSSIYADA FEVRAL INQILOBI </vt:lpstr>
      <vt:lpstr>ROSSIYADA FEVRAL INQILOBI </vt:lpstr>
      <vt:lpstr>ROSSIYADA FEVRAL INQILOBI </vt:lpstr>
      <vt:lpstr>ROSSIYADA FEVRAL INQILOBI </vt:lpstr>
      <vt:lpstr>ROSSIYADA FEVRAL INQILOBI </vt:lpstr>
      <vt:lpstr>FEVRAL INQILOBI VA TURKISTON</vt:lpstr>
      <vt:lpstr>FEVRAL INQILOBI VA TURKISTON</vt:lpstr>
      <vt:lpstr>TURKISTON KOMITETI FAOLIYATI</vt:lpstr>
      <vt:lpstr>TURKISTON KOMITETI FAOLIYATI</vt:lpstr>
      <vt:lpstr> TURKISTON KOMITETI ASLIDA</vt:lpstr>
      <vt:lpstr> TURKISTON KOMITETI ASLIDA</vt:lpstr>
      <vt:lpstr>“Sho‘roi Islomiya”</vt:lpstr>
      <vt:lpstr>“Sho‘roi Islomiya”</vt:lpstr>
      <vt:lpstr>BUTUNTURKISTON MUSULMONLARI QURULTOYLARI</vt:lpstr>
      <vt:lpstr>BUTUNTURKISTON MUSULMONLARI MILLIY MARKAZI</vt:lpstr>
      <vt:lpstr>TASHKILOTNING MAQSADI</vt:lpstr>
      <vt:lpstr>TASHKILOT  FAOLIYATI</vt:lpstr>
      <vt:lpstr>JADIDLAR VA ULAMOLAR O‘RTASIDA KELISHMOVCHILIKLAR </vt:lpstr>
      <vt:lpstr>ULAMOCHILAR-ESKILIK TARAFDORLARI </vt:lpstr>
      <vt:lpstr>“ITTIFOQI  MUSLIMIN”</vt:lpstr>
      <vt:lpstr>Презентация PowerPoint</vt:lpstr>
      <vt:lpstr>TURKISTONDA UCH HOKIMIYAT:</vt:lpstr>
      <vt:lpstr>UYGA VAZIFA: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1510</cp:revision>
  <dcterms:created xsi:type="dcterms:W3CDTF">2014-10-08T23:03:32Z</dcterms:created>
  <dcterms:modified xsi:type="dcterms:W3CDTF">2020-09-05T06:26:00Z</dcterms:modified>
</cp:coreProperties>
</file>