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8"/>
  </p:notesMasterIdLst>
  <p:sldIdLst>
    <p:sldId id="1356" r:id="rId11"/>
    <p:sldId id="1402" r:id="rId12"/>
    <p:sldId id="1418" r:id="rId13"/>
    <p:sldId id="1366" r:id="rId14"/>
    <p:sldId id="1415" r:id="rId15"/>
    <p:sldId id="1414" r:id="rId16"/>
    <p:sldId id="1416" r:id="rId17"/>
    <p:sldId id="1427" r:id="rId18"/>
    <p:sldId id="1419" r:id="rId19"/>
    <p:sldId id="1420" r:id="rId20"/>
    <p:sldId id="1423" r:id="rId21"/>
    <p:sldId id="1417" r:id="rId22"/>
    <p:sldId id="1422" r:id="rId23"/>
    <p:sldId id="1424" r:id="rId24"/>
    <p:sldId id="1378" r:id="rId25"/>
    <p:sldId id="1425" r:id="rId26"/>
    <p:sldId id="1430" r:id="rId27"/>
    <p:sldId id="1426" r:id="rId28"/>
    <p:sldId id="1429" r:id="rId29"/>
    <p:sldId id="1432" r:id="rId30"/>
    <p:sldId id="1431" r:id="rId31"/>
    <p:sldId id="1433" r:id="rId32"/>
    <p:sldId id="1435" r:id="rId33"/>
    <p:sldId id="1434" r:id="rId34"/>
    <p:sldId id="1436" r:id="rId35"/>
    <p:sldId id="1428" r:id="rId36"/>
    <p:sldId id="1399" r:id="rId3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18"/>
            <p14:sldId id="1366"/>
            <p14:sldId id="1415"/>
            <p14:sldId id="1414"/>
            <p14:sldId id="1416"/>
            <p14:sldId id="1427"/>
            <p14:sldId id="1419"/>
            <p14:sldId id="1420"/>
            <p14:sldId id="1423"/>
            <p14:sldId id="1417"/>
            <p14:sldId id="1422"/>
            <p14:sldId id="1424"/>
            <p14:sldId id="1378"/>
            <p14:sldId id="1425"/>
            <p14:sldId id="1430"/>
            <p14:sldId id="1426"/>
            <p14:sldId id="1429"/>
            <p14:sldId id="1432"/>
            <p14:sldId id="1431"/>
            <p14:sldId id="1433"/>
            <p14:sldId id="1435"/>
            <p14:sldId id="1434"/>
            <p14:sldId id="1436"/>
            <p14:sldId id="1428"/>
            <p14:sldId id="139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10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0A4EE-24FC-4E1B-919D-B2E8938816A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AEE9C02-657E-4252-BAAC-393619783FB7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1917-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26 - 28 -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noyabrda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Qo‘qon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shahrida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Butunturkiston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o‘lka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musulmonlarining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favqulodda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IV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qurultoyi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o‘tdi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rtl="0"/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masala -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Turkistonni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boshqarish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to‘g‘risida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0D42-145E-423B-BAFA-0D226FCE19F0}" type="parTrans" cxnId="{0DE960B8-96CF-40F2-9972-FAB4A78726D7}">
      <dgm:prSet/>
      <dgm:spPr/>
      <dgm:t>
        <a:bodyPr/>
        <a:lstStyle/>
        <a:p>
          <a:endParaRPr lang="ru-RU"/>
        </a:p>
      </dgm:t>
    </dgm:pt>
    <dgm:pt modelId="{E9A2448C-3049-4715-8B42-5E54597CFEE6}" type="sibTrans" cxnId="{0DE960B8-96CF-40F2-9972-FAB4A78726D7}">
      <dgm:prSet/>
      <dgm:spPr/>
      <dgm:t>
        <a:bodyPr/>
        <a:lstStyle/>
        <a:p>
          <a:endParaRPr lang="ru-RU"/>
        </a:p>
      </dgm:t>
    </dgm:pt>
    <dgm:pt modelId="{836756EC-334B-4165-B18A-B9B635FF6BE1}" type="pres">
      <dgm:prSet presAssocID="{7A60A4EE-24FC-4E1B-919D-B2E8938816A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8AF750-ECF6-4DC6-9A39-00FE759E09FC}" type="pres">
      <dgm:prSet presAssocID="{7A60A4EE-24FC-4E1B-919D-B2E8938816A1}" presName="arrow" presStyleLbl="bgShp" presStyleIdx="0" presStyleCnt="1" custScaleX="117647" custLinFactNeighborX="69"/>
      <dgm:spPr/>
    </dgm:pt>
    <dgm:pt modelId="{D0252A69-3638-4F4D-A515-DA8C7E4D620F}" type="pres">
      <dgm:prSet presAssocID="{7A60A4EE-24FC-4E1B-919D-B2E8938816A1}" presName="linearProcess" presStyleCnt="0"/>
      <dgm:spPr/>
    </dgm:pt>
    <dgm:pt modelId="{A7382837-EF41-49BE-8917-B0B2EA460100}" type="pres">
      <dgm:prSet presAssocID="{0AEE9C02-657E-4252-BAAC-393619783FB7}" presName="textNode" presStyleLbl="node1" presStyleIdx="0" presStyleCnt="1" custScaleX="119306" custScaleY="169266" custLinFactNeighborX="-19949" custLinFactNeighborY="-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960B8-96CF-40F2-9972-FAB4A78726D7}" srcId="{7A60A4EE-24FC-4E1B-919D-B2E8938816A1}" destId="{0AEE9C02-657E-4252-BAAC-393619783FB7}" srcOrd="0" destOrd="0" parTransId="{93050D42-145E-423B-BAFA-0D226FCE19F0}" sibTransId="{E9A2448C-3049-4715-8B42-5E54597CFEE6}"/>
    <dgm:cxn modelId="{EE2AE6E9-39AE-411F-AFFD-CA58282DD365}" type="presOf" srcId="{7A60A4EE-24FC-4E1B-919D-B2E8938816A1}" destId="{836756EC-334B-4165-B18A-B9B635FF6BE1}" srcOrd="0" destOrd="0" presId="urn:microsoft.com/office/officeart/2005/8/layout/hProcess9"/>
    <dgm:cxn modelId="{C6767465-817D-4BA4-BD0A-13AEECD0FDF8}" type="presOf" srcId="{0AEE9C02-657E-4252-BAAC-393619783FB7}" destId="{A7382837-EF41-49BE-8917-B0B2EA460100}" srcOrd="0" destOrd="0" presId="urn:microsoft.com/office/officeart/2005/8/layout/hProcess9"/>
    <dgm:cxn modelId="{7EF9421B-A6E7-4A55-907B-5177251802B3}" type="presParOf" srcId="{836756EC-334B-4165-B18A-B9B635FF6BE1}" destId="{2D8AF750-ECF6-4DC6-9A39-00FE759E09FC}" srcOrd="0" destOrd="0" presId="urn:microsoft.com/office/officeart/2005/8/layout/hProcess9"/>
    <dgm:cxn modelId="{DAE117FE-A460-4B58-B0CD-E4633E56A902}" type="presParOf" srcId="{836756EC-334B-4165-B18A-B9B635FF6BE1}" destId="{D0252A69-3638-4F4D-A515-DA8C7E4D620F}" srcOrd="1" destOrd="0" presId="urn:microsoft.com/office/officeart/2005/8/layout/hProcess9"/>
    <dgm:cxn modelId="{06FB21A7-3E28-498A-988F-4F14D6432110}" type="presParOf" srcId="{D0252A69-3638-4F4D-A515-DA8C7E4D620F}" destId="{A7382837-EF41-49BE-8917-B0B2EA46010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0A4EE-24FC-4E1B-919D-B2E8938816A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AEE9C02-657E-4252-BAAC-393619783FB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A2448C-3049-4715-8B42-5E54597CFEE6}" type="sibTrans" cxnId="{0DE960B8-96CF-40F2-9972-FAB4A78726D7}">
      <dgm:prSet/>
      <dgm:spPr/>
      <dgm:t>
        <a:bodyPr/>
        <a:lstStyle/>
        <a:p>
          <a:endParaRPr lang="ru-RU"/>
        </a:p>
      </dgm:t>
    </dgm:pt>
    <dgm:pt modelId="{93050D42-145E-423B-BAFA-0D226FCE19F0}" type="parTrans" cxnId="{0DE960B8-96CF-40F2-9972-FAB4A78726D7}">
      <dgm:prSet/>
      <dgm:spPr/>
      <dgm:t>
        <a:bodyPr/>
        <a:lstStyle/>
        <a:p>
          <a:endParaRPr lang="ru-RU"/>
        </a:p>
      </dgm:t>
    </dgm:pt>
    <dgm:pt modelId="{836756EC-334B-4165-B18A-B9B635FF6BE1}" type="pres">
      <dgm:prSet presAssocID="{7A60A4EE-24FC-4E1B-919D-B2E8938816A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8AF750-ECF6-4DC6-9A39-00FE759E09FC}" type="pres">
      <dgm:prSet presAssocID="{7A60A4EE-24FC-4E1B-919D-B2E8938816A1}" presName="arrow" presStyleLbl="bgShp" presStyleIdx="0" presStyleCnt="1" custScaleX="117647" custLinFactNeighborX="-3086"/>
      <dgm:spPr/>
    </dgm:pt>
    <dgm:pt modelId="{D0252A69-3638-4F4D-A515-DA8C7E4D620F}" type="pres">
      <dgm:prSet presAssocID="{7A60A4EE-24FC-4E1B-919D-B2E8938816A1}" presName="linearProcess" presStyleCnt="0"/>
      <dgm:spPr/>
    </dgm:pt>
    <dgm:pt modelId="{A7382837-EF41-49BE-8917-B0B2EA460100}" type="pres">
      <dgm:prSet presAssocID="{0AEE9C02-657E-4252-BAAC-393619783FB7}" presName="textNode" presStyleLbl="node1" presStyleIdx="0" presStyleCnt="1" custScaleX="241848" custScaleY="197120" custLinFactNeighborX="-2170" custLinFactNeighborY="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96BC9-ABA6-4690-A450-18CCCA0B0B82}" type="presOf" srcId="{7A60A4EE-24FC-4E1B-919D-B2E8938816A1}" destId="{836756EC-334B-4165-B18A-B9B635FF6BE1}" srcOrd="0" destOrd="0" presId="urn:microsoft.com/office/officeart/2005/8/layout/hProcess9"/>
    <dgm:cxn modelId="{0DE960B8-96CF-40F2-9972-FAB4A78726D7}" srcId="{7A60A4EE-24FC-4E1B-919D-B2E8938816A1}" destId="{0AEE9C02-657E-4252-BAAC-393619783FB7}" srcOrd="0" destOrd="0" parTransId="{93050D42-145E-423B-BAFA-0D226FCE19F0}" sibTransId="{E9A2448C-3049-4715-8B42-5E54597CFEE6}"/>
    <dgm:cxn modelId="{8CF48EA1-B188-435F-8D47-859917ABB647}" type="presOf" srcId="{0AEE9C02-657E-4252-BAAC-393619783FB7}" destId="{A7382837-EF41-49BE-8917-B0B2EA460100}" srcOrd="0" destOrd="0" presId="urn:microsoft.com/office/officeart/2005/8/layout/hProcess9"/>
    <dgm:cxn modelId="{6E264C43-C938-4496-95DB-81143BAF2904}" type="presParOf" srcId="{836756EC-334B-4165-B18A-B9B635FF6BE1}" destId="{2D8AF750-ECF6-4DC6-9A39-00FE759E09FC}" srcOrd="0" destOrd="0" presId="urn:microsoft.com/office/officeart/2005/8/layout/hProcess9"/>
    <dgm:cxn modelId="{52DD6F05-2DB3-41F2-BC58-EA8A9C4CF883}" type="presParOf" srcId="{836756EC-334B-4165-B18A-B9B635FF6BE1}" destId="{D0252A69-3638-4F4D-A515-DA8C7E4D620F}" srcOrd="1" destOrd="0" presId="urn:microsoft.com/office/officeart/2005/8/layout/hProcess9"/>
    <dgm:cxn modelId="{4979D50A-9C9C-4B8E-9A53-CE2F026B3E9B}" type="presParOf" srcId="{D0252A69-3638-4F4D-A515-DA8C7E4D620F}" destId="{A7382837-EF41-49BE-8917-B0B2EA46010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0A4EE-24FC-4E1B-919D-B2E8938816A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AEE9C02-657E-4252-BAAC-393619783FB7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1917-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28 -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noyabrda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topgan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hukumatning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TURKISTON MUXTORIYATI deb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ataldi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rtl="0"/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Qo‘qon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0D42-145E-423B-BAFA-0D226FCE19F0}" type="parTrans" cxnId="{0DE960B8-96CF-40F2-9972-FAB4A78726D7}">
      <dgm:prSet/>
      <dgm:spPr/>
      <dgm:t>
        <a:bodyPr/>
        <a:lstStyle/>
        <a:p>
          <a:endParaRPr lang="ru-RU"/>
        </a:p>
      </dgm:t>
    </dgm:pt>
    <dgm:pt modelId="{E9A2448C-3049-4715-8B42-5E54597CFEE6}" type="sibTrans" cxnId="{0DE960B8-96CF-40F2-9972-FAB4A78726D7}">
      <dgm:prSet/>
      <dgm:spPr/>
      <dgm:t>
        <a:bodyPr/>
        <a:lstStyle/>
        <a:p>
          <a:endParaRPr lang="ru-RU"/>
        </a:p>
      </dgm:t>
    </dgm:pt>
    <dgm:pt modelId="{836756EC-334B-4165-B18A-B9B635FF6BE1}" type="pres">
      <dgm:prSet presAssocID="{7A60A4EE-24FC-4E1B-919D-B2E8938816A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8AF750-ECF6-4DC6-9A39-00FE759E09FC}" type="pres">
      <dgm:prSet presAssocID="{7A60A4EE-24FC-4E1B-919D-B2E8938816A1}" presName="arrow" presStyleLbl="bgShp" presStyleIdx="0" presStyleCnt="1" custScaleX="117647" custLinFactNeighborX="-3086"/>
      <dgm:spPr/>
    </dgm:pt>
    <dgm:pt modelId="{D0252A69-3638-4F4D-A515-DA8C7E4D620F}" type="pres">
      <dgm:prSet presAssocID="{7A60A4EE-24FC-4E1B-919D-B2E8938816A1}" presName="linearProcess" presStyleCnt="0"/>
      <dgm:spPr/>
    </dgm:pt>
    <dgm:pt modelId="{A7382837-EF41-49BE-8917-B0B2EA460100}" type="pres">
      <dgm:prSet presAssocID="{0AEE9C02-657E-4252-BAAC-393619783FB7}" presName="textNode" presStyleLbl="node1" presStyleIdx="0" presStyleCnt="1" custScaleX="110685" custScaleY="197120" custLinFactNeighborX="2222" custLinFactNeighborY="-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3D4565-6FA6-4CED-BCEF-3615111B53FE}" type="presOf" srcId="{0AEE9C02-657E-4252-BAAC-393619783FB7}" destId="{A7382837-EF41-49BE-8917-B0B2EA460100}" srcOrd="0" destOrd="0" presId="urn:microsoft.com/office/officeart/2005/8/layout/hProcess9"/>
    <dgm:cxn modelId="{0DE960B8-96CF-40F2-9972-FAB4A78726D7}" srcId="{7A60A4EE-24FC-4E1B-919D-B2E8938816A1}" destId="{0AEE9C02-657E-4252-BAAC-393619783FB7}" srcOrd="0" destOrd="0" parTransId="{93050D42-145E-423B-BAFA-0D226FCE19F0}" sibTransId="{E9A2448C-3049-4715-8B42-5E54597CFEE6}"/>
    <dgm:cxn modelId="{D976AFED-D04C-4D65-A88C-F69785F2EEE2}" type="presOf" srcId="{7A60A4EE-24FC-4E1B-919D-B2E8938816A1}" destId="{836756EC-334B-4165-B18A-B9B635FF6BE1}" srcOrd="0" destOrd="0" presId="urn:microsoft.com/office/officeart/2005/8/layout/hProcess9"/>
    <dgm:cxn modelId="{8E8B63CF-D3FC-446A-9165-C8C224D2A44D}" type="presParOf" srcId="{836756EC-334B-4165-B18A-B9B635FF6BE1}" destId="{2D8AF750-ECF6-4DC6-9A39-00FE759E09FC}" srcOrd="0" destOrd="0" presId="urn:microsoft.com/office/officeart/2005/8/layout/hProcess9"/>
    <dgm:cxn modelId="{6DE38CC0-80CA-4E50-81F8-9B5306169710}" type="presParOf" srcId="{836756EC-334B-4165-B18A-B9B635FF6BE1}" destId="{D0252A69-3638-4F4D-A515-DA8C7E4D620F}" srcOrd="1" destOrd="0" presId="urn:microsoft.com/office/officeart/2005/8/layout/hProcess9"/>
    <dgm:cxn modelId="{BBD64F87-9910-44F1-A86C-74F64BA7028A}" type="presParOf" srcId="{D0252A69-3638-4F4D-A515-DA8C7E4D620F}" destId="{A7382837-EF41-49BE-8917-B0B2EA46010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750-ECF6-4DC6-9A39-00FE759E09FC}">
      <dsp:nvSpPr>
        <dsp:cNvPr id="0" name=""/>
        <dsp:cNvSpPr/>
      </dsp:nvSpPr>
      <dsp:spPr>
        <a:xfrm>
          <a:off x="2" y="0"/>
          <a:ext cx="5508608" cy="258532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2837-EF41-49BE-8917-B0B2EA460100}">
      <dsp:nvSpPr>
        <dsp:cNvPr id="0" name=""/>
        <dsp:cNvSpPr/>
      </dsp:nvSpPr>
      <dsp:spPr>
        <a:xfrm>
          <a:off x="0" y="381438"/>
          <a:ext cx="4415631" cy="175042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1917-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26 - 28 -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noyabrda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Qo‘qon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shahrida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Butunturkiston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o‘lka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musulmonlarining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favqulodda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b="1" kern="12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IV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qurultoyi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o‘tdi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masala -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Turkistonni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boshqarish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shakli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to‘g‘risida</a:t>
          </a:r>
          <a:r>
            <a:rPr lang="en-US" sz="16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449" y="466887"/>
        <a:ext cx="4244733" cy="1579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750-ECF6-4DC6-9A39-00FE759E09FC}">
      <dsp:nvSpPr>
        <dsp:cNvPr id="0" name=""/>
        <dsp:cNvSpPr/>
      </dsp:nvSpPr>
      <dsp:spPr>
        <a:xfrm>
          <a:off x="0" y="0"/>
          <a:ext cx="5508608" cy="258532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2837-EF41-49BE-8917-B0B2EA460100}">
      <dsp:nvSpPr>
        <dsp:cNvPr id="0" name=""/>
        <dsp:cNvSpPr/>
      </dsp:nvSpPr>
      <dsp:spPr>
        <a:xfrm>
          <a:off x="720074" y="309432"/>
          <a:ext cx="3996739" cy="203847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9584" y="408942"/>
        <a:ext cx="3797719" cy="1839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750-ECF6-4DC6-9A39-00FE759E09FC}">
      <dsp:nvSpPr>
        <dsp:cNvPr id="0" name=""/>
        <dsp:cNvSpPr/>
      </dsp:nvSpPr>
      <dsp:spPr>
        <a:xfrm>
          <a:off x="0" y="0"/>
          <a:ext cx="5304922" cy="258532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2837-EF41-49BE-8917-B0B2EA460100}">
      <dsp:nvSpPr>
        <dsp:cNvPr id="0" name=""/>
        <dsp:cNvSpPr/>
      </dsp:nvSpPr>
      <dsp:spPr>
        <a:xfrm>
          <a:off x="75392" y="201417"/>
          <a:ext cx="5229532" cy="203847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1917-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28 -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noyabrda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topgan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hukumatning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TURKISTON MUXTORIYATI deb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ataldi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Markazi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Qo‘qon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902" y="300927"/>
        <a:ext cx="5030512" cy="1839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473" y="219796"/>
            <a:ext cx="3657531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03461" y="1243581"/>
            <a:ext cx="3960440" cy="166838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endParaRPr lang="en-US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Turkiston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Muxtoriyati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– tub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yerli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xalqlar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davlatchiligi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tarixida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yangi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bosqich</a:t>
            </a:r>
            <a:endParaRPr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sz="1747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64205" y="248656"/>
            <a:ext cx="391784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TURKISTON MUXTORIYATI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10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20387864"/>
              </p:ext>
            </p:extLst>
          </p:nvPr>
        </p:nvGraphicFramePr>
        <p:xfrm>
          <a:off x="143421" y="518529"/>
          <a:ext cx="5304925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1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Turkiston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uxtoriyati</a:t>
            </a:r>
            <a:r>
              <a:rPr lang="en-US" dirty="0" smtClean="0"/>
              <a:t> </a:t>
            </a:r>
            <a:r>
              <a:rPr lang="en-US" dirty="0" err="1" smtClean="0"/>
              <a:t>tarkibi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323440" y="647936"/>
            <a:ext cx="5076565" cy="2437590"/>
          </a:xfrm>
        </p:spPr>
        <p:txBody>
          <a:bodyPr/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</a:rPr>
              <a:t>Turkiston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Muvaqqat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Kengashi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a’zolaridan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8 </a:t>
            </a:r>
            <a:r>
              <a:rPr lang="en-US" sz="1800" b="1" dirty="0" err="1" smtClean="0">
                <a:solidFill>
                  <a:srgbClr val="002060"/>
                </a:solidFill>
              </a:rPr>
              <a:t>nafar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kishidan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iborat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tarkibda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Turkiston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Muxtoriyati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hukumati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tuzildi</a:t>
            </a:r>
            <a:r>
              <a:rPr lang="en-US" sz="1800" b="1" dirty="0" smtClean="0">
                <a:solidFill>
                  <a:srgbClr val="002060"/>
                </a:solidFill>
              </a:rPr>
              <a:t>:                       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Muhammadjon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Tinishboyev</a:t>
            </a:r>
            <a:r>
              <a:rPr lang="en-US" sz="1800" b="1" dirty="0" smtClean="0">
                <a:solidFill>
                  <a:srgbClr val="002060"/>
                </a:solidFill>
              </a:rPr>
              <a:t> - Bosh </a:t>
            </a:r>
            <a:r>
              <a:rPr lang="en-US" sz="1800" b="1" dirty="0" err="1" smtClean="0">
                <a:solidFill>
                  <a:srgbClr val="002060"/>
                </a:solidFill>
              </a:rPr>
              <a:t>vazir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hamda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ichki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ishlar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vaziri</a:t>
            </a:r>
            <a:r>
              <a:rPr lang="en-US" sz="1800" b="1" dirty="0" smtClean="0">
                <a:solidFill>
                  <a:srgbClr val="002060"/>
                </a:solidFill>
              </a:rPr>
              <a:t>                                                                        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Islom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Sulton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Shoahmedov</a:t>
            </a:r>
            <a:r>
              <a:rPr lang="en-US" sz="1800" b="1" dirty="0">
                <a:solidFill>
                  <a:srgbClr val="002060"/>
                </a:solidFill>
              </a:rPr>
              <a:t> - Bosh </a:t>
            </a:r>
            <a:r>
              <a:rPr lang="en-US" sz="1800" b="1" dirty="0" err="1">
                <a:solidFill>
                  <a:srgbClr val="002060"/>
                </a:solidFill>
              </a:rPr>
              <a:t>vazir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o‘rinbosari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11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5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Turkiston</a:t>
            </a:r>
            <a:r>
              <a:rPr lang="en-US" dirty="0" smtClean="0"/>
              <a:t> </a:t>
            </a:r>
            <a:r>
              <a:rPr lang="en-US" dirty="0" err="1" smtClean="0"/>
              <a:t>muxtoriyati</a:t>
            </a:r>
            <a:r>
              <a:rPr lang="en-US" dirty="0" smtClean="0"/>
              <a:t> </a:t>
            </a:r>
            <a:r>
              <a:rPr lang="en-US" dirty="0" err="1" smtClean="0"/>
              <a:t>tarkibi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244707" y="611932"/>
            <a:ext cx="5203639" cy="2462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Mustafo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Cho‘qay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Ubaydulla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Xo‘jayev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Hidoyatbek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Yurg‘uh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Agayev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Obidjon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Mahmudov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Abdurahmon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O‘rozayev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vazirining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o‘rinbosari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Solomon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Gersfeld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lavozimlarini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egallashdi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12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0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MUXTORIYAT BAYROG‘I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13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33" y="654877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Bayroq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to‘rtburchakli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oy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qirrali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935968"/>
            <a:ext cx="248427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MUROJAATNOMA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14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33" y="654877"/>
            <a:ext cx="2700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1917-yil 1-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a’zolari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imzolangan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MUROJAATNOMA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791952"/>
            <a:ext cx="2540806" cy="19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50023"/>
            <a:ext cx="4949139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MUXTORIYAT VA XALQ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5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99C983BF-A929-4C65-AC7A-4CB2288E9936}"/>
              </a:ext>
            </a:extLst>
          </p:cNvPr>
          <p:cNvSpPr>
            <a:spLocks/>
          </p:cNvSpPr>
          <p:nvPr/>
        </p:nvSpPr>
        <p:spPr bwMode="auto">
          <a:xfrm rot="547283">
            <a:off x="85067" y="827357"/>
            <a:ext cx="1600411" cy="1612130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EF0EBD42-4F00-4C78-98B6-752B39E0F28E}"/>
              </a:ext>
            </a:extLst>
          </p:cNvPr>
          <p:cNvSpPr>
            <a:spLocks/>
          </p:cNvSpPr>
          <p:nvPr/>
        </p:nvSpPr>
        <p:spPr bwMode="auto">
          <a:xfrm rot="585448">
            <a:off x="1476237" y="767321"/>
            <a:ext cx="1495860" cy="1514486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9A5E763E-7525-43BD-8E7A-ADD40A69091B}"/>
              </a:ext>
            </a:extLst>
          </p:cNvPr>
          <p:cNvSpPr>
            <a:spLocks/>
          </p:cNvSpPr>
          <p:nvPr/>
        </p:nvSpPr>
        <p:spPr bwMode="auto">
          <a:xfrm rot="20266849">
            <a:off x="4194729" y="640722"/>
            <a:ext cx="1462404" cy="1529446"/>
          </a:xfrm>
          <a:custGeom>
            <a:avLst/>
            <a:gdLst>
              <a:gd name="T0" fmla="*/ 232 w 458"/>
              <a:gd name="T1" fmla="*/ 0 h 408"/>
              <a:gd name="T2" fmla="*/ 15 w 458"/>
              <a:gd name="T3" fmla="*/ 178 h 408"/>
              <a:gd name="T4" fmla="*/ 62 w 458"/>
              <a:gd name="T5" fmla="*/ 315 h 408"/>
              <a:gd name="T6" fmla="*/ 0 w 458"/>
              <a:gd name="T7" fmla="*/ 377 h 408"/>
              <a:gd name="T8" fmla="*/ 113 w 458"/>
              <a:gd name="T9" fmla="*/ 367 h 408"/>
              <a:gd name="T10" fmla="*/ 232 w 458"/>
              <a:gd name="T11" fmla="*/ 408 h 408"/>
              <a:gd name="T12" fmla="*/ 458 w 458"/>
              <a:gd name="T13" fmla="*/ 225 h 408"/>
              <a:gd name="T14" fmla="*/ 232 w 458"/>
              <a:gd name="T1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408">
                <a:moveTo>
                  <a:pt x="232" y="0"/>
                </a:moveTo>
                <a:cubicBezTo>
                  <a:pt x="111" y="0"/>
                  <a:pt x="15" y="65"/>
                  <a:pt x="15" y="178"/>
                </a:cubicBezTo>
                <a:cubicBezTo>
                  <a:pt x="15" y="226"/>
                  <a:pt x="33" y="275"/>
                  <a:pt x="62" y="315"/>
                </a:cubicBezTo>
                <a:cubicBezTo>
                  <a:pt x="45" y="340"/>
                  <a:pt x="22" y="363"/>
                  <a:pt x="0" y="377"/>
                </a:cubicBezTo>
                <a:cubicBezTo>
                  <a:pt x="31" y="382"/>
                  <a:pt x="77" y="375"/>
                  <a:pt x="113" y="367"/>
                </a:cubicBezTo>
                <a:cubicBezTo>
                  <a:pt x="147" y="392"/>
                  <a:pt x="188" y="408"/>
                  <a:pt x="232" y="408"/>
                </a:cubicBezTo>
                <a:cubicBezTo>
                  <a:pt x="353" y="408"/>
                  <a:pt x="458" y="337"/>
                  <a:pt x="458" y="225"/>
                </a:cubicBezTo>
                <a:cubicBezTo>
                  <a:pt x="458" y="112"/>
                  <a:pt x="353" y="0"/>
                  <a:pt x="232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52B0E211-CFB3-4907-94FE-D1FA63612C5C}"/>
              </a:ext>
            </a:extLst>
          </p:cNvPr>
          <p:cNvSpPr>
            <a:spLocks/>
          </p:cNvSpPr>
          <p:nvPr/>
        </p:nvSpPr>
        <p:spPr bwMode="auto">
          <a:xfrm rot="373509">
            <a:off x="2833224" y="596464"/>
            <a:ext cx="1484575" cy="1656987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5000"/>
                </a:schemeClr>
              </a:gs>
              <a:gs pos="100000">
                <a:schemeClr val="accent6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3624DD-DC72-4D29-B823-4FF8F8FA6612}"/>
              </a:ext>
            </a:extLst>
          </p:cNvPr>
          <p:cNvSpPr txBox="1"/>
          <p:nvPr/>
        </p:nvSpPr>
        <p:spPr>
          <a:xfrm>
            <a:off x="1657232" y="998485"/>
            <a:ext cx="120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bayrog‘i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Свободный Туркестан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86B989-23A4-4136-8CF3-5AB0701CE667}"/>
              </a:ext>
            </a:extLst>
          </p:cNvPr>
          <p:cNvSpPr txBox="1"/>
          <p:nvPr/>
        </p:nvSpPr>
        <p:spPr>
          <a:xfrm>
            <a:off x="233149" y="1083262"/>
            <a:ext cx="1332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amlakat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konstitutsiya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loyihasini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tayyorlashni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D54B0AB-5B3E-4B63-8BDF-F0E8C2478350}"/>
              </a:ext>
            </a:extLst>
          </p:cNvPr>
          <p:cNvSpPr txBox="1"/>
          <p:nvPr/>
        </p:nvSpPr>
        <p:spPr>
          <a:xfrm>
            <a:off x="2951733" y="863960"/>
            <a:ext cx="135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qo‘shinni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kirishdi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72568-619C-460F-A7ED-B5E6DADAB605}"/>
              </a:ext>
            </a:extLst>
          </p:cNvPr>
          <p:cNvSpPr txBox="1"/>
          <p:nvPr/>
        </p:nvSpPr>
        <p:spPr>
          <a:xfrm>
            <a:off x="4367145" y="843078"/>
            <a:ext cx="1302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qtisodiy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sohada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1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zayom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chiqarishni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6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99C983BF-A929-4C65-AC7A-4CB2288E9936}"/>
              </a:ext>
            </a:extLst>
          </p:cNvPr>
          <p:cNvSpPr>
            <a:spLocks/>
          </p:cNvSpPr>
          <p:nvPr/>
        </p:nvSpPr>
        <p:spPr bwMode="auto">
          <a:xfrm rot="547283" flipH="1">
            <a:off x="3353312" y="608589"/>
            <a:ext cx="2144017" cy="2122794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86B989-23A4-4136-8CF3-5AB0701CE667}"/>
              </a:ext>
            </a:extLst>
          </p:cNvPr>
          <p:cNvSpPr txBox="1"/>
          <p:nvPr/>
        </p:nvSpPr>
        <p:spPr>
          <a:xfrm>
            <a:off x="3635808" y="878187"/>
            <a:ext cx="186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 LAYLATULQADRIMIZ”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Abdurauf Fit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27- NOYABR TUNI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295668" y="2520144"/>
            <a:ext cx="2376264" cy="47327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      ABDURAUF FITRAT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          (1886-1938)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0" y="683940"/>
            <a:ext cx="2376264" cy="17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MUXTORIYATNING TUGATILISHI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17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33" y="547947"/>
            <a:ext cx="31323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o‘lkasi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soldat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deputatlari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Sovetlarining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favqulodda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1918-yil </a:t>
            </a: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19-26-yanvarda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syezdida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Mux­toriyati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tugatishga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89" y="683940"/>
            <a:ext cx="211412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60" y="132269"/>
            <a:ext cx="4644009" cy="386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MUXTORIYATNING TUGATILISHI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18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719" y="654877"/>
            <a:ext cx="2988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O‘lkadagi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demokratik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xalqchil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Muxtoriyatiga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olsheviklar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qaradilar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zudlik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tugatishga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791952"/>
            <a:ext cx="2396790" cy="19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1918 – </a:t>
            </a:r>
            <a:r>
              <a:rPr lang="en-US" sz="3200" dirty="0" err="1" smtClean="0"/>
              <a:t>yil</a:t>
            </a:r>
            <a:r>
              <a:rPr lang="en-US" sz="3200" dirty="0" smtClean="0"/>
              <a:t> </a:t>
            </a:r>
            <a:r>
              <a:rPr lang="en-US" sz="3200" dirty="0" err="1" smtClean="0"/>
              <a:t>voqealari</a:t>
            </a:r>
            <a:endParaRPr lang="en-US" sz="3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19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2594" y="575928"/>
            <a:ext cx="320950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XKS </a:t>
            </a:r>
            <a:endParaRPr lang="en-US" sz="17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1918-yil 30 -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harakatlarni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gvardiyachilardan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armanlarning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Dashnoq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sutyun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a’zolaridan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qurolli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drujinalari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892529"/>
            <a:ext cx="222709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REJA: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425" y="719705"/>
            <a:ext cx="5472608" cy="2277547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1.Turkiston </a:t>
            </a:r>
            <a:r>
              <a:rPr lang="en-US" sz="2000" dirty="0" err="1" smtClean="0">
                <a:solidFill>
                  <a:srgbClr val="002060"/>
                </a:solidFill>
              </a:rPr>
              <a:t>Muxtoriyati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hukumatining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tashkil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topishi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faoliyati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2.Turkiston </a:t>
            </a:r>
            <a:r>
              <a:rPr lang="en-US" sz="2000" dirty="0" err="1" smtClean="0">
                <a:solidFill>
                  <a:srgbClr val="002060"/>
                </a:solidFill>
              </a:rPr>
              <a:t>xalqlari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tomonidan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muxtoriyat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hukumatining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qo‘llab</a:t>
            </a:r>
            <a:r>
              <a:rPr lang="en-US" sz="2000" dirty="0" err="1">
                <a:solidFill>
                  <a:srgbClr val="002060"/>
                </a:solidFill>
              </a:rPr>
              <a:t>-</a:t>
            </a:r>
            <a:r>
              <a:rPr lang="en-US" sz="2000" dirty="0" err="1" smtClean="0">
                <a:solidFill>
                  <a:srgbClr val="002060"/>
                </a:solidFill>
              </a:rPr>
              <a:t>quvvatlanishi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</a:rPr>
              <a:t>Qizil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gvardiyachilar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dashnoqlar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tomonidan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muxtoriyat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hukumatining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tor - </a:t>
            </a:r>
            <a:r>
              <a:rPr lang="en-US" sz="2000" dirty="0" err="1" smtClean="0">
                <a:solidFill>
                  <a:srgbClr val="002060"/>
                </a:solidFill>
              </a:rPr>
              <a:t>mor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qilinishi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</a:rPr>
              <a:t>Qo‘qondagi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ommaviy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qirg‘inlar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2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1918 – </a:t>
            </a:r>
            <a:r>
              <a:rPr lang="en-US" sz="3200" dirty="0" err="1" smtClean="0"/>
              <a:t>yil</a:t>
            </a:r>
            <a:r>
              <a:rPr lang="en-US" sz="3200" dirty="0" smtClean="0"/>
              <a:t> </a:t>
            </a:r>
            <a:r>
              <a:rPr lang="en-US" sz="3200" dirty="0" err="1" smtClean="0"/>
              <a:t>voqealari</a:t>
            </a:r>
            <a:endParaRPr lang="en-US" sz="3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20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425" y="611932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30 -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Qo‘qonga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pulemyotlar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kiritildi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31-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15 -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fevral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Qo‘qonda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yong‘inlar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3" y="683940"/>
            <a:ext cx="230425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34" y="132269"/>
            <a:ext cx="5076060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MUXTORIYAT AG‘DARILDI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21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896" y="647936"/>
            <a:ext cx="34381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18 -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fevraldan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mirshablar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boshlig‘i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Ergash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muxtoriyat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rahbariga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Qonli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to‘qnashuvlarda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10000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musulmon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o‘ldirildi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01" y="647936"/>
            <a:ext cx="205222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Qo‘qondagi</a:t>
            </a:r>
            <a:r>
              <a:rPr lang="en-US" sz="3200" dirty="0" smtClean="0"/>
              <a:t> </a:t>
            </a:r>
            <a:r>
              <a:rPr lang="en-US" sz="3200" dirty="0" err="1" smtClean="0"/>
              <a:t>qirg‘inlar</a:t>
            </a:r>
            <a:endParaRPr lang="en-US" sz="3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22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202" y="650000"/>
            <a:ext cx="23224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Gazetalarda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“20-fevral-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daxshatli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deb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izohlandi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77" y="647936"/>
            <a:ext cx="312845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1918 – </a:t>
            </a:r>
            <a:r>
              <a:rPr lang="en-US" sz="3200" dirty="0" err="1" smtClean="0"/>
              <a:t>yil</a:t>
            </a:r>
            <a:r>
              <a:rPr lang="en-US" sz="3200" dirty="0" smtClean="0"/>
              <a:t> </a:t>
            </a:r>
            <a:r>
              <a:rPr lang="en-US" sz="3200" dirty="0" err="1" smtClean="0"/>
              <a:t>voqealari</a:t>
            </a:r>
            <a:endParaRPr lang="en-US" sz="3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23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081" y="719944"/>
            <a:ext cx="2974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1918 -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22 -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fevralda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bolsheviklar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shartnomasi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mzolandi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647936"/>
            <a:ext cx="2335498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1918 – </a:t>
            </a:r>
            <a:r>
              <a:rPr lang="en-US" sz="3200" dirty="0" err="1" smtClean="0"/>
              <a:t>yil</a:t>
            </a:r>
            <a:r>
              <a:rPr lang="en-US" sz="3200" dirty="0" smtClean="0"/>
              <a:t> </a:t>
            </a:r>
            <a:r>
              <a:rPr lang="en-US" sz="3200" dirty="0" err="1" smtClean="0"/>
              <a:t>voqealari</a:t>
            </a:r>
            <a:endParaRPr lang="en-US" sz="3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24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203" y="647936"/>
            <a:ext cx="2790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shartnomaning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moddasida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Komissarlari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tashkilotlarini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43" y="967104"/>
            <a:ext cx="2440221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XULOSA</a:t>
            </a:r>
            <a:endParaRPr lang="en-US" sz="32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52357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25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203" y="542422"/>
            <a:ext cx="54548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Turkiston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Muxtoriyati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atigi</a:t>
            </a:r>
            <a:r>
              <a:rPr lang="en-US" sz="1800" dirty="0">
                <a:solidFill>
                  <a:srgbClr val="000000"/>
                </a:solidFill>
              </a:rPr>
              <a:t> 72 </a:t>
            </a:r>
            <a:r>
              <a:rPr lang="en-US" sz="1800" dirty="0" smtClean="0">
                <a:solidFill>
                  <a:srgbClr val="000000"/>
                </a:solidFill>
              </a:rPr>
              <a:t>kun </a:t>
            </a:r>
            <a:r>
              <a:rPr lang="en-US" sz="1800" dirty="0" err="1" smtClean="0">
                <a:solidFill>
                  <a:srgbClr val="000000"/>
                </a:solidFill>
              </a:rPr>
              <a:t>yashadi</a:t>
            </a:r>
            <a:r>
              <a:rPr lang="en-US" sz="1800" dirty="0" smtClean="0">
                <a:solidFill>
                  <a:srgbClr val="000000"/>
                </a:solidFill>
              </a:rPr>
              <a:t>, ammo </a:t>
            </a:r>
            <a:r>
              <a:rPr lang="en-US" sz="1800" dirty="0" err="1" smtClean="0">
                <a:solidFill>
                  <a:srgbClr val="000000"/>
                </a:solidFill>
              </a:rPr>
              <a:t>erksevar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xalqimizni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milliy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mustaqillik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istiqlol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uchun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kurashga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da’vat</a:t>
            </a:r>
            <a:r>
              <a:rPr lang="en-US" sz="1800" dirty="0" smtClean="0">
                <a:solidFill>
                  <a:srgbClr val="000000"/>
                </a:solidFill>
              </a:rPr>
              <a:t> eta </a:t>
            </a:r>
            <a:r>
              <a:rPr lang="en-US" sz="1800" dirty="0" err="1" smtClean="0">
                <a:solidFill>
                  <a:srgbClr val="000000"/>
                </a:solidFill>
              </a:rPr>
              <a:t>oldi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Vatan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tuyg‘usidek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muqaddas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tuyg‘u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qalbining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to‘ridan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joy </a:t>
            </a:r>
            <a:r>
              <a:rPr lang="en-US" sz="1800" dirty="0" err="1">
                <a:solidFill>
                  <a:srgbClr val="000000"/>
                </a:solidFill>
              </a:rPr>
              <a:t>olgan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Turkis­ton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ziyolilarining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muxtoriyat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uchun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kurashlari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izsiz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ketmadi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1918 - </a:t>
            </a:r>
            <a:r>
              <a:rPr lang="en-US" sz="1800" dirty="0" err="1" smtClean="0">
                <a:solidFill>
                  <a:srgbClr val="000000"/>
                </a:solidFill>
              </a:rPr>
              <a:t>yilning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erta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bahoridan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butun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Turkiston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mintaqasida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sovet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rejimiga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qarshi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qurolli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istiqlolchilik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harakati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boshlandi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en-US" sz="1800" dirty="0"/>
              <a:t/>
            </a:r>
            <a:br>
              <a:rPr lang="en-US" sz="1800" dirty="0"/>
            </a:b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31960" y="132269"/>
            <a:ext cx="4716017" cy="386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2017- </a:t>
            </a:r>
            <a:r>
              <a:rPr lang="en-US" dirty="0" err="1" smtClean="0"/>
              <a:t>yil</a:t>
            </a:r>
            <a:r>
              <a:rPr lang="en-US" dirty="0" smtClean="0"/>
              <a:t> - </a:t>
            </a:r>
            <a:r>
              <a:rPr lang="en-US" dirty="0" err="1" smtClean="0"/>
              <a:t>Turkiston</a:t>
            </a:r>
            <a:r>
              <a:rPr lang="en-US" dirty="0" smtClean="0"/>
              <a:t> </a:t>
            </a:r>
            <a:r>
              <a:rPr lang="en-US" dirty="0" err="1" smtClean="0"/>
              <a:t>muxtoriyati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26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6" y="737099"/>
            <a:ext cx="5040560" cy="20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26" y="132269"/>
            <a:ext cx="5148068" cy="38626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Mustaqil</a:t>
            </a:r>
            <a:r>
              <a:rPr lang="en-US" sz="1800" dirty="0" smtClean="0"/>
              <a:t> </a:t>
            </a:r>
            <a:r>
              <a:rPr lang="en-US" sz="1800" dirty="0" err="1" smtClean="0"/>
              <a:t>bajarish</a:t>
            </a:r>
            <a:r>
              <a:rPr lang="en-US" sz="1800" dirty="0" smtClean="0"/>
              <a:t> </a:t>
            </a:r>
            <a:r>
              <a:rPr lang="en-US" sz="1800" dirty="0" err="1" smtClean="0"/>
              <a:t>uchun</a:t>
            </a:r>
            <a:r>
              <a:rPr lang="en-US" sz="1800" dirty="0" smtClean="0"/>
              <a:t> </a:t>
            </a:r>
            <a:r>
              <a:rPr lang="en-US" sz="1800" dirty="0" err="1" smtClean="0"/>
              <a:t>topshiriqlar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425" y="611932"/>
            <a:ext cx="5436603" cy="2511457"/>
          </a:xfrm>
        </p:spPr>
        <p:txBody>
          <a:bodyPr/>
          <a:lstStyle/>
          <a:p>
            <a:pPr marL="0" indent="0" algn="just">
              <a:buNone/>
            </a:pPr>
            <a:r>
              <a:rPr lang="en-US" sz="1700" b="1" dirty="0" smtClean="0">
                <a:solidFill>
                  <a:srgbClr val="002060"/>
                </a:solidFill>
              </a:rPr>
              <a:t>1. </a:t>
            </a:r>
            <a:r>
              <a:rPr lang="en-US" sz="1700" b="1" dirty="0" err="1" smtClean="0">
                <a:solidFill>
                  <a:srgbClr val="002060"/>
                </a:solidFill>
              </a:rPr>
              <a:t>Darslikning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19 - </a:t>
            </a:r>
            <a:r>
              <a:rPr lang="en-US" sz="1700" b="1" dirty="0" err="1" smtClean="0">
                <a:solidFill>
                  <a:srgbClr val="002060"/>
                </a:solidFill>
              </a:rPr>
              <a:t>betida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berilgan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savollarga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javob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yozing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va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jadvalni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to‘ldiring</a:t>
            </a:r>
            <a:r>
              <a:rPr lang="en-US" sz="17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2060"/>
                </a:solidFill>
              </a:rPr>
              <a:t>2. </a:t>
            </a:r>
            <a:r>
              <a:rPr lang="en-US" sz="1700" b="1" dirty="0" err="1" smtClean="0">
                <a:solidFill>
                  <a:srgbClr val="002060"/>
                </a:solidFill>
              </a:rPr>
              <a:t>Yangi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izohli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atamalarni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daftaringizga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yozib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oling</a:t>
            </a:r>
            <a:r>
              <a:rPr lang="en-US" sz="17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2060"/>
                </a:solidFill>
              </a:rPr>
              <a:t>3. </a:t>
            </a:r>
            <a:r>
              <a:rPr lang="en-US" sz="1700" b="1" dirty="0" err="1" smtClean="0">
                <a:solidFill>
                  <a:srgbClr val="002060"/>
                </a:solidFill>
              </a:rPr>
              <a:t>Mustaqil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fikrlash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uchun</a:t>
            </a:r>
            <a:r>
              <a:rPr lang="en-US" sz="1700" b="1" dirty="0" smtClean="0">
                <a:solidFill>
                  <a:srgbClr val="002060"/>
                </a:solidFill>
              </a:rPr>
              <a:t>: </a:t>
            </a:r>
            <a:r>
              <a:rPr lang="en-US" sz="1700" b="1" dirty="0" err="1" smtClean="0">
                <a:solidFill>
                  <a:srgbClr val="002060"/>
                </a:solidFill>
              </a:rPr>
              <a:t>Sizning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fikringizcha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Turkiston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Muxtoriyatining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mag‘lubiyati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sabablari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nimada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va</a:t>
            </a:r>
            <a:r>
              <a:rPr lang="en-US" sz="1700" b="1" dirty="0" smtClean="0">
                <a:solidFill>
                  <a:srgbClr val="002060"/>
                </a:solidFill>
              </a:rPr>
              <a:t> agar </a:t>
            </a:r>
            <a:r>
              <a:rPr lang="en-US" sz="1700" b="1" dirty="0" err="1" smtClean="0">
                <a:solidFill>
                  <a:srgbClr val="002060"/>
                </a:solidFill>
              </a:rPr>
              <a:t>Muxtoriyat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g‘alaba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qozonganida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uning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kelajagini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qanday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tasavvur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qilgan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bo‘lar</a:t>
            </a:r>
            <a:r>
              <a:rPr lang="en-US" sz="1700" b="1" dirty="0" smtClean="0">
                <a:solidFill>
                  <a:srgbClr val="002060"/>
                </a:solidFill>
              </a:rPr>
              <a:t> </a:t>
            </a:r>
            <a:r>
              <a:rPr lang="en-US" sz="1700" b="1" dirty="0" err="1" smtClean="0">
                <a:solidFill>
                  <a:srgbClr val="002060"/>
                </a:solidFill>
              </a:rPr>
              <a:t>edingiz</a:t>
            </a:r>
            <a:r>
              <a:rPr lang="en-US" sz="1700" b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507" y="151619"/>
            <a:ext cx="252358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27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TAKRORLASH: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noProof="0" dirty="0">
                <a:solidFill>
                  <a:srgbClr val="00A859"/>
                </a:solidFill>
                <a:latin typeface="Arial"/>
                <a:cs typeface="Arial"/>
              </a:rPr>
              <a:t>3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reeform 46"/>
          <p:cNvSpPr>
            <a:spLocks noEditPoints="1"/>
          </p:cNvSpPr>
          <p:nvPr/>
        </p:nvSpPr>
        <p:spPr bwMode="auto">
          <a:xfrm>
            <a:off x="1223541" y="215115"/>
            <a:ext cx="335204" cy="196382"/>
          </a:xfrm>
          <a:custGeom>
            <a:avLst/>
            <a:gdLst>
              <a:gd name="T0" fmla="*/ 427 w 461"/>
              <a:gd name="T1" fmla="*/ 51 h 270"/>
              <a:gd name="T2" fmla="*/ 282 w 461"/>
              <a:gd name="T3" fmla="*/ 51 h 270"/>
              <a:gd name="T4" fmla="*/ 287 w 461"/>
              <a:gd name="T5" fmla="*/ 34 h 270"/>
              <a:gd name="T6" fmla="*/ 253 w 461"/>
              <a:gd name="T7" fmla="*/ 0 h 270"/>
              <a:gd name="T8" fmla="*/ 135 w 461"/>
              <a:gd name="T9" fmla="*/ 0 h 270"/>
              <a:gd name="T10" fmla="*/ 0 w 461"/>
              <a:gd name="T11" fmla="*/ 135 h 270"/>
              <a:gd name="T12" fmla="*/ 135 w 461"/>
              <a:gd name="T13" fmla="*/ 270 h 270"/>
              <a:gd name="T14" fmla="*/ 243 w 461"/>
              <a:gd name="T15" fmla="*/ 270 h 270"/>
              <a:gd name="T16" fmla="*/ 277 w 461"/>
              <a:gd name="T17" fmla="*/ 236 h 270"/>
              <a:gd name="T18" fmla="*/ 273 w 461"/>
              <a:gd name="T19" fmla="*/ 220 h 270"/>
              <a:gd name="T20" fmla="*/ 279 w 461"/>
              <a:gd name="T21" fmla="*/ 220 h 270"/>
              <a:gd name="T22" fmla="*/ 313 w 461"/>
              <a:gd name="T23" fmla="*/ 186 h 270"/>
              <a:gd name="T24" fmla="*/ 309 w 461"/>
              <a:gd name="T25" fmla="*/ 170 h 270"/>
              <a:gd name="T26" fmla="*/ 315 w 461"/>
              <a:gd name="T27" fmla="*/ 170 h 270"/>
              <a:gd name="T28" fmla="*/ 349 w 461"/>
              <a:gd name="T29" fmla="*/ 136 h 270"/>
              <a:gd name="T30" fmla="*/ 344 w 461"/>
              <a:gd name="T31" fmla="*/ 119 h 270"/>
              <a:gd name="T32" fmla="*/ 427 w 461"/>
              <a:gd name="T33" fmla="*/ 119 h 270"/>
              <a:gd name="T34" fmla="*/ 461 w 461"/>
              <a:gd name="T35" fmla="*/ 85 h 270"/>
              <a:gd name="T36" fmla="*/ 427 w 461"/>
              <a:gd name="T37" fmla="*/ 51 h 270"/>
              <a:gd name="T38" fmla="*/ 427 w 461"/>
              <a:gd name="T39" fmla="*/ 109 h 270"/>
              <a:gd name="T40" fmla="*/ 274 w 461"/>
              <a:gd name="T41" fmla="*/ 109 h 270"/>
              <a:gd name="T42" fmla="*/ 269 w 461"/>
              <a:gd name="T43" fmla="*/ 114 h 270"/>
              <a:gd name="T44" fmla="*/ 274 w 461"/>
              <a:gd name="T45" fmla="*/ 119 h 270"/>
              <a:gd name="T46" fmla="*/ 332 w 461"/>
              <a:gd name="T47" fmla="*/ 119 h 270"/>
              <a:gd name="T48" fmla="*/ 340 w 461"/>
              <a:gd name="T49" fmla="*/ 136 h 270"/>
              <a:gd name="T50" fmla="*/ 315 w 461"/>
              <a:gd name="T51" fmla="*/ 161 h 270"/>
              <a:gd name="T52" fmla="*/ 300 w 461"/>
              <a:gd name="T53" fmla="*/ 161 h 270"/>
              <a:gd name="T54" fmla="*/ 300 w 461"/>
              <a:gd name="T55" fmla="*/ 161 h 270"/>
              <a:gd name="T56" fmla="*/ 259 w 461"/>
              <a:gd name="T57" fmla="*/ 161 h 270"/>
              <a:gd name="T58" fmla="*/ 254 w 461"/>
              <a:gd name="T59" fmla="*/ 166 h 270"/>
              <a:gd name="T60" fmla="*/ 259 w 461"/>
              <a:gd name="T61" fmla="*/ 170 h 270"/>
              <a:gd name="T62" fmla="*/ 298 w 461"/>
              <a:gd name="T63" fmla="*/ 170 h 270"/>
              <a:gd name="T64" fmla="*/ 304 w 461"/>
              <a:gd name="T65" fmla="*/ 186 h 270"/>
              <a:gd name="T66" fmla="*/ 279 w 461"/>
              <a:gd name="T67" fmla="*/ 211 h 270"/>
              <a:gd name="T68" fmla="*/ 264 w 461"/>
              <a:gd name="T69" fmla="*/ 211 h 270"/>
              <a:gd name="T70" fmla="*/ 264 w 461"/>
              <a:gd name="T71" fmla="*/ 211 h 270"/>
              <a:gd name="T72" fmla="*/ 242 w 461"/>
              <a:gd name="T73" fmla="*/ 211 h 270"/>
              <a:gd name="T74" fmla="*/ 237 w 461"/>
              <a:gd name="T75" fmla="*/ 215 h 270"/>
              <a:gd name="T76" fmla="*/ 242 w 461"/>
              <a:gd name="T77" fmla="*/ 220 h 270"/>
              <a:gd name="T78" fmla="*/ 262 w 461"/>
              <a:gd name="T79" fmla="*/ 220 h 270"/>
              <a:gd name="T80" fmla="*/ 268 w 461"/>
              <a:gd name="T81" fmla="*/ 236 h 270"/>
              <a:gd name="T82" fmla="*/ 243 w 461"/>
              <a:gd name="T83" fmla="*/ 261 h 270"/>
              <a:gd name="T84" fmla="*/ 135 w 461"/>
              <a:gd name="T85" fmla="*/ 261 h 270"/>
              <a:gd name="T86" fmla="*/ 10 w 461"/>
              <a:gd name="T87" fmla="*/ 135 h 270"/>
              <a:gd name="T88" fmla="*/ 135 w 461"/>
              <a:gd name="T89" fmla="*/ 9 h 270"/>
              <a:gd name="T90" fmla="*/ 253 w 461"/>
              <a:gd name="T91" fmla="*/ 9 h 270"/>
              <a:gd name="T92" fmla="*/ 277 w 461"/>
              <a:gd name="T93" fmla="*/ 34 h 270"/>
              <a:gd name="T94" fmla="*/ 271 w 461"/>
              <a:gd name="T95" fmla="*/ 51 h 270"/>
              <a:gd name="T96" fmla="*/ 171 w 461"/>
              <a:gd name="T97" fmla="*/ 51 h 270"/>
              <a:gd name="T98" fmla="*/ 166 w 461"/>
              <a:gd name="T99" fmla="*/ 55 h 270"/>
              <a:gd name="T100" fmla="*/ 171 w 461"/>
              <a:gd name="T101" fmla="*/ 60 h 270"/>
              <a:gd name="T102" fmla="*/ 427 w 461"/>
              <a:gd name="T103" fmla="*/ 60 h 270"/>
              <a:gd name="T104" fmla="*/ 451 w 461"/>
              <a:gd name="T105" fmla="*/ 85 h 270"/>
              <a:gd name="T106" fmla="*/ 427 w 461"/>
              <a:gd name="T107" fmla="*/ 10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1" h="270">
                <a:moveTo>
                  <a:pt x="427" y="51"/>
                </a:moveTo>
                <a:cubicBezTo>
                  <a:pt x="282" y="51"/>
                  <a:pt x="282" y="51"/>
                  <a:pt x="282" y="51"/>
                </a:cubicBezTo>
                <a:cubicBezTo>
                  <a:pt x="285" y="46"/>
                  <a:pt x="287" y="40"/>
                  <a:pt x="287" y="34"/>
                </a:cubicBezTo>
                <a:cubicBezTo>
                  <a:pt x="287" y="15"/>
                  <a:pt x="271" y="0"/>
                  <a:pt x="25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61" y="0"/>
                  <a:pt x="0" y="61"/>
                  <a:pt x="0" y="135"/>
                </a:cubicBezTo>
                <a:cubicBezTo>
                  <a:pt x="0" y="210"/>
                  <a:pt x="61" y="270"/>
                  <a:pt x="135" y="270"/>
                </a:cubicBezTo>
                <a:cubicBezTo>
                  <a:pt x="243" y="270"/>
                  <a:pt x="243" y="270"/>
                  <a:pt x="243" y="270"/>
                </a:cubicBezTo>
                <a:cubicBezTo>
                  <a:pt x="262" y="270"/>
                  <a:pt x="277" y="255"/>
                  <a:pt x="277" y="236"/>
                </a:cubicBezTo>
                <a:cubicBezTo>
                  <a:pt x="277" y="231"/>
                  <a:pt x="276" y="225"/>
                  <a:pt x="273" y="220"/>
                </a:cubicBezTo>
                <a:cubicBezTo>
                  <a:pt x="279" y="220"/>
                  <a:pt x="279" y="220"/>
                  <a:pt x="279" y="220"/>
                </a:cubicBezTo>
                <a:cubicBezTo>
                  <a:pt x="298" y="220"/>
                  <a:pt x="313" y="205"/>
                  <a:pt x="313" y="186"/>
                </a:cubicBezTo>
                <a:cubicBezTo>
                  <a:pt x="313" y="181"/>
                  <a:pt x="312" y="175"/>
                  <a:pt x="309" y="170"/>
                </a:cubicBezTo>
                <a:cubicBezTo>
                  <a:pt x="315" y="170"/>
                  <a:pt x="315" y="170"/>
                  <a:pt x="315" y="170"/>
                </a:cubicBezTo>
                <a:cubicBezTo>
                  <a:pt x="334" y="170"/>
                  <a:pt x="349" y="155"/>
                  <a:pt x="349" y="136"/>
                </a:cubicBezTo>
                <a:cubicBezTo>
                  <a:pt x="349" y="130"/>
                  <a:pt x="347" y="124"/>
                  <a:pt x="344" y="119"/>
                </a:cubicBezTo>
                <a:cubicBezTo>
                  <a:pt x="427" y="119"/>
                  <a:pt x="427" y="119"/>
                  <a:pt x="427" y="119"/>
                </a:cubicBezTo>
                <a:cubicBezTo>
                  <a:pt x="446" y="119"/>
                  <a:pt x="461" y="104"/>
                  <a:pt x="461" y="85"/>
                </a:cubicBezTo>
                <a:cubicBezTo>
                  <a:pt x="461" y="66"/>
                  <a:pt x="446" y="51"/>
                  <a:pt x="427" y="51"/>
                </a:cubicBezTo>
                <a:close/>
                <a:moveTo>
                  <a:pt x="427" y="109"/>
                </a:moveTo>
                <a:cubicBezTo>
                  <a:pt x="274" y="109"/>
                  <a:pt x="274" y="109"/>
                  <a:pt x="274" y="109"/>
                </a:cubicBezTo>
                <a:cubicBezTo>
                  <a:pt x="271" y="109"/>
                  <a:pt x="269" y="112"/>
                  <a:pt x="269" y="114"/>
                </a:cubicBezTo>
                <a:cubicBezTo>
                  <a:pt x="269" y="117"/>
                  <a:pt x="271" y="119"/>
                  <a:pt x="274" y="119"/>
                </a:cubicBezTo>
                <a:cubicBezTo>
                  <a:pt x="332" y="119"/>
                  <a:pt x="332" y="119"/>
                  <a:pt x="332" y="119"/>
                </a:cubicBezTo>
                <a:cubicBezTo>
                  <a:pt x="337" y="123"/>
                  <a:pt x="340" y="130"/>
                  <a:pt x="340" y="136"/>
                </a:cubicBezTo>
                <a:cubicBezTo>
                  <a:pt x="340" y="150"/>
                  <a:pt x="329" y="161"/>
                  <a:pt x="315" y="161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259" y="161"/>
                  <a:pt x="259" y="161"/>
                  <a:pt x="259" y="161"/>
                </a:cubicBezTo>
                <a:cubicBezTo>
                  <a:pt x="256" y="161"/>
                  <a:pt x="254" y="163"/>
                  <a:pt x="254" y="166"/>
                </a:cubicBezTo>
                <a:cubicBezTo>
                  <a:pt x="254" y="168"/>
                  <a:pt x="256" y="170"/>
                  <a:pt x="259" y="170"/>
                </a:cubicBezTo>
                <a:cubicBezTo>
                  <a:pt x="298" y="170"/>
                  <a:pt x="298" y="170"/>
                  <a:pt x="298" y="170"/>
                </a:cubicBezTo>
                <a:cubicBezTo>
                  <a:pt x="302" y="175"/>
                  <a:pt x="304" y="180"/>
                  <a:pt x="304" y="186"/>
                </a:cubicBezTo>
                <a:cubicBezTo>
                  <a:pt x="304" y="200"/>
                  <a:pt x="293" y="211"/>
                  <a:pt x="279" y="211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42" y="211"/>
                  <a:pt x="242" y="211"/>
                  <a:pt x="242" y="211"/>
                </a:cubicBezTo>
                <a:cubicBezTo>
                  <a:pt x="239" y="211"/>
                  <a:pt x="237" y="213"/>
                  <a:pt x="237" y="215"/>
                </a:cubicBezTo>
                <a:cubicBezTo>
                  <a:pt x="237" y="218"/>
                  <a:pt x="239" y="220"/>
                  <a:pt x="242" y="220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65" y="225"/>
                  <a:pt x="268" y="230"/>
                  <a:pt x="268" y="236"/>
                </a:cubicBezTo>
                <a:cubicBezTo>
                  <a:pt x="268" y="250"/>
                  <a:pt x="257" y="261"/>
                  <a:pt x="243" y="261"/>
                </a:cubicBezTo>
                <a:cubicBezTo>
                  <a:pt x="135" y="261"/>
                  <a:pt x="135" y="261"/>
                  <a:pt x="135" y="261"/>
                </a:cubicBezTo>
                <a:cubicBezTo>
                  <a:pt x="66" y="261"/>
                  <a:pt x="10" y="205"/>
                  <a:pt x="10" y="135"/>
                </a:cubicBezTo>
                <a:cubicBezTo>
                  <a:pt x="10" y="66"/>
                  <a:pt x="66" y="9"/>
                  <a:pt x="135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66" y="9"/>
                  <a:pt x="277" y="20"/>
                  <a:pt x="277" y="34"/>
                </a:cubicBezTo>
                <a:cubicBezTo>
                  <a:pt x="277" y="40"/>
                  <a:pt x="275" y="46"/>
                  <a:pt x="271" y="51"/>
                </a:cubicBezTo>
                <a:cubicBezTo>
                  <a:pt x="171" y="51"/>
                  <a:pt x="171" y="51"/>
                  <a:pt x="171" y="51"/>
                </a:cubicBezTo>
                <a:cubicBezTo>
                  <a:pt x="168" y="51"/>
                  <a:pt x="166" y="53"/>
                  <a:pt x="166" y="55"/>
                </a:cubicBezTo>
                <a:cubicBezTo>
                  <a:pt x="166" y="58"/>
                  <a:pt x="168" y="60"/>
                  <a:pt x="171" y="60"/>
                </a:cubicBezTo>
                <a:cubicBezTo>
                  <a:pt x="427" y="60"/>
                  <a:pt x="427" y="60"/>
                  <a:pt x="427" y="60"/>
                </a:cubicBezTo>
                <a:cubicBezTo>
                  <a:pt x="440" y="60"/>
                  <a:pt x="451" y="71"/>
                  <a:pt x="451" y="85"/>
                </a:cubicBezTo>
                <a:cubicBezTo>
                  <a:pt x="451" y="98"/>
                  <a:pt x="440" y="109"/>
                  <a:pt x="427" y="10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3" y="719944"/>
            <a:ext cx="453599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80801"/>
            <a:ext cx="470259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BILIMINGIZNI TEKSHIRING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4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16" name="Right Arrow 14">
            <a:extLst>
              <a:ext uri="{FF2B5EF4-FFF2-40B4-BE49-F238E27FC236}">
                <a16:creationId xmlns="" xmlns:a16="http://schemas.microsoft.com/office/drawing/2014/main" id="{F05DBD00-73E1-4FC4-AA1B-919D9D70960D}"/>
              </a:ext>
            </a:extLst>
          </p:cNvPr>
          <p:cNvSpPr/>
          <p:nvPr/>
        </p:nvSpPr>
        <p:spPr>
          <a:xfrm>
            <a:off x="1540251" y="1059358"/>
            <a:ext cx="361799" cy="43174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5">
            <a:extLst>
              <a:ext uri="{FF2B5EF4-FFF2-40B4-BE49-F238E27FC236}">
                <a16:creationId xmlns="" xmlns:a16="http://schemas.microsoft.com/office/drawing/2014/main" id="{834DD015-CEA7-472D-A16B-764CE5967173}"/>
              </a:ext>
            </a:extLst>
          </p:cNvPr>
          <p:cNvSpPr/>
          <p:nvPr/>
        </p:nvSpPr>
        <p:spPr>
          <a:xfrm>
            <a:off x="3489498" y="1055954"/>
            <a:ext cx="370608" cy="43174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134190" y="1557035"/>
            <a:ext cx="1557062" cy="140536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Muxtoriyat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hududning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hokimiyatini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huquqi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A11439A7-9FD2-4A68-ADB6-442286817560}"/>
              </a:ext>
            </a:extLst>
          </p:cNvPr>
          <p:cNvSpPr/>
          <p:nvPr/>
        </p:nvSpPr>
        <p:spPr>
          <a:xfrm>
            <a:off x="1951044" y="1557035"/>
            <a:ext cx="1712100" cy="143179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/>
          <a:p>
            <a:pPr marL="80993" indent="-80993">
              <a:lnSpc>
                <a:spcPct val="94000"/>
              </a:lnSpc>
              <a:spcAft>
                <a:spcPts val="378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4D8144AD-025D-4ADF-9F26-E22431C3F75D}"/>
              </a:ext>
            </a:extLst>
          </p:cNvPr>
          <p:cNvSpPr/>
          <p:nvPr/>
        </p:nvSpPr>
        <p:spPr>
          <a:xfrm>
            <a:off x="3860106" y="1576413"/>
            <a:ext cx="1755923" cy="140536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1917 -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iyunida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Sho‘roi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Islomiya”dan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Toshkent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Qo‘qonda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Sherali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saylandi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A93F01E-BCC4-418C-917E-F22890E1C174}"/>
              </a:ext>
            </a:extLst>
          </p:cNvPr>
          <p:cNvSpPr txBox="1"/>
          <p:nvPr/>
        </p:nvSpPr>
        <p:spPr>
          <a:xfrm>
            <a:off x="134190" y="1121335"/>
            <a:ext cx="1557063" cy="300981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MUXTORIYAT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04DAD75-4F36-4D2A-BB18-4DCBF35F8D5E}"/>
              </a:ext>
            </a:extLst>
          </p:cNvPr>
          <p:cNvSpPr txBox="1"/>
          <p:nvPr/>
        </p:nvSpPr>
        <p:spPr>
          <a:xfrm>
            <a:off x="1902050" y="1108062"/>
            <a:ext cx="1747258" cy="285592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SHO‘ROI ISLOMIYA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168E661-C1A8-4EBE-8982-54E758341FCD}"/>
              </a:ext>
            </a:extLst>
          </p:cNvPr>
          <p:cNvSpPr txBox="1"/>
          <p:nvPr/>
        </p:nvSpPr>
        <p:spPr>
          <a:xfrm>
            <a:off x="3860105" y="1103753"/>
            <a:ext cx="1755924" cy="300981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SHO‘ROI ULAMO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2816" y="1644164"/>
            <a:ext cx="150855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1917 </a:t>
            </a:r>
            <a:r>
              <a:rPr lang="ru-RU" sz="1200" b="1" dirty="0" smtClean="0">
                <a:solidFill>
                  <a:srgbClr val="002060"/>
                </a:solidFill>
              </a:rPr>
              <a:t>-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yil</a:t>
            </a:r>
            <a:r>
              <a:rPr lang="en-US" sz="1200" b="1" dirty="0" smtClean="0">
                <a:solidFill>
                  <a:srgbClr val="002060"/>
                </a:solidFill>
              </a:rPr>
              <a:t> 14 - mart </a:t>
            </a:r>
            <a:r>
              <a:rPr lang="en-US" sz="1200" b="1" dirty="0" err="1">
                <a:solidFill>
                  <a:srgbClr val="002060"/>
                </a:solidFill>
              </a:rPr>
              <a:t>kuni</a:t>
            </a:r>
            <a:r>
              <a:rPr lang="en-US" sz="1200" b="1" dirty="0">
                <a:solidFill>
                  <a:srgbClr val="002060"/>
                </a:solidFill>
              </a:rPr>
              <a:t> Toshkent </a:t>
            </a:r>
            <a:r>
              <a:rPr lang="en-US" sz="1200" b="1" dirty="0" err="1">
                <a:solidFill>
                  <a:srgbClr val="002060"/>
                </a:solidFill>
              </a:rPr>
              <a:t>shahrida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tuzildi</a:t>
            </a:r>
            <a:r>
              <a:rPr lang="en-US" sz="1200" b="1" dirty="0" smtClean="0">
                <a:solidFill>
                  <a:srgbClr val="002060"/>
                </a:solidFill>
              </a:rPr>
              <a:t>, </a:t>
            </a:r>
            <a:r>
              <a:rPr lang="en-US" sz="1200" b="1" dirty="0" err="1">
                <a:solidFill>
                  <a:srgbClr val="002060"/>
                </a:solidFill>
              </a:rPr>
              <a:t>Ubaydulla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Xo</a:t>
            </a:r>
            <a:r>
              <a:rPr lang="en-US" sz="1400" dirty="0" err="1">
                <a:solidFill>
                  <a:srgbClr val="002060"/>
                </a:solidFill>
              </a:rPr>
              <a:t>‘</a:t>
            </a:r>
            <a:r>
              <a:rPr lang="en-US" sz="1200" b="1" dirty="0" err="1">
                <a:solidFill>
                  <a:srgbClr val="002060"/>
                </a:solidFill>
              </a:rPr>
              <a:t>jayev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rais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qilib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saylandi</a:t>
            </a:r>
            <a:r>
              <a:rPr lang="en-US" sz="1200" b="1" dirty="0">
                <a:solidFill>
                  <a:srgbClr val="002060"/>
                </a:solidFill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174E-6 4.04214E-6 L -0.04135 4.04214E-6 " pathEditMode="relative" rAng="0" ptsTypes="AA">
                                      <p:cBhvr>
                                        <p:cTn id="17" dur="3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72E-6 3.64527E-6 L -0.04134 3.64527E-6 " pathEditMode="relative" rAng="0" ptsTypes="AA">
                                      <p:cBhvr>
                                        <p:cTn id="31" dur="3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TAKRORLASH: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5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425" y="647936"/>
            <a:ext cx="2088231" cy="1698927"/>
          </a:xfrm>
        </p:spPr>
        <p:txBody>
          <a:bodyPr/>
          <a:lstStyle/>
          <a:p>
            <a:pPr fontAlgn="t"/>
            <a:r>
              <a:rPr lang="ru-RU" sz="2400" b="1" dirty="0" smtClean="0">
                <a:solidFill>
                  <a:srgbClr val="002060"/>
                </a:solidFill>
              </a:rPr>
              <a:t>24-25</a:t>
            </a:r>
            <a:r>
              <a:rPr lang="en-US" sz="2400" b="1" dirty="0">
                <a:solidFill>
                  <a:srgbClr val="002060"/>
                </a:solidFill>
              </a:rPr>
              <a:t>-</a:t>
            </a:r>
            <a:r>
              <a:rPr lang="en-US" sz="2400" b="1" dirty="0" err="1" smtClean="0">
                <a:solidFill>
                  <a:srgbClr val="002060"/>
                </a:solidFill>
              </a:rPr>
              <a:t>oktabr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fontAlgn="t"/>
            <a:r>
              <a:rPr lang="en-US" sz="2400" b="1" dirty="0" smtClean="0">
                <a:solidFill>
                  <a:srgbClr val="002060"/>
                </a:solidFill>
              </a:rPr>
              <a:t>28-oktabr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75670" y="574658"/>
            <a:ext cx="322824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200" b="1" dirty="0" smtClean="0">
                <a:solidFill>
                  <a:srgbClr val="002060"/>
                </a:solidFill>
              </a:rPr>
              <a:t>-</a:t>
            </a:r>
            <a:r>
              <a:rPr lang="en-US" sz="1200" b="1" dirty="0">
                <a:solidFill>
                  <a:srgbClr val="002060"/>
                </a:solidFill>
              </a:rPr>
              <a:t> 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Petrogradda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Muvaqqat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ag‘darilishi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XKSning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1200" b="1" dirty="0">
                <a:solidFill>
                  <a:srgbClr val="002060"/>
                </a:solidFill>
              </a:rPr>
              <a:t> 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75670" y="1520091"/>
            <a:ext cx="32282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200" b="1" dirty="0" smtClean="0">
                <a:solidFill>
                  <a:srgbClr val="002060"/>
                </a:solidFill>
              </a:rPr>
              <a:t> -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zo‘ravonlik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bolsheviklar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to‘qnashuvlarning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/>
          </a:p>
        </p:txBody>
      </p:sp>
      <p:sp>
        <p:nvSpPr>
          <p:cNvPr id="9" name="Freeform 46"/>
          <p:cNvSpPr>
            <a:spLocks noEditPoints="1"/>
          </p:cNvSpPr>
          <p:nvPr/>
        </p:nvSpPr>
        <p:spPr bwMode="auto">
          <a:xfrm>
            <a:off x="1223541" y="215115"/>
            <a:ext cx="335204" cy="196382"/>
          </a:xfrm>
          <a:custGeom>
            <a:avLst/>
            <a:gdLst>
              <a:gd name="T0" fmla="*/ 427 w 461"/>
              <a:gd name="T1" fmla="*/ 51 h 270"/>
              <a:gd name="T2" fmla="*/ 282 w 461"/>
              <a:gd name="T3" fmla="*/ 51 h 270"/>
              <a:gd name="T4" fmla="*/ 287 w 461"/>
              <a:gd name="T5" fmla="*/ 34 h 270"/>
              <a:gd name="T6" fmla="*/ 253 w 461"/>
              <a:gd name="T7" fmla="*/ 0 h 270"/>
              <a:gd name="T8" fmla="*/ 135 w 461"/>
              <a:gd name="T9" fmla="*/ 0 h 270"/>
              <a:gd name="T10" fmla="*/ 0 w 461"/>
              <a:gd name="T11" fmla="*/ 135 h 270"/>
              <a:gd name="T12" fmla="*/ 135 w 461"/>
              <a:gd name="T13" fmla="*/ 270 h 270"/>
              <a:gd name="T14" fmla="*/ 243 w 461"/>
              <a:gd name="T15" fmla="*/ 270 h 270"/>
              <a:gd name="T16" fmla="*/ 277 w 461"/>
              <a:gd name="T17" fmla="*/ 236 h 270"/>
              <a:gd name="T18" fmla="*/ 273 w 461"/>
              <a:gd name="T19" fmla="*/ 220 h 270"/>
              <a:gd name="T20" fmla="*/ 279 w 461"/>
              <a:gd name="T21" fmla="*/ 220 h 270"/>
              <a:gd name="T22" fmla="*/ 313 w 461"/>
              <a:gd name="T23" fmla="*/ 186 h 270"/>
              <a:gd name="T24" fmla="*/ 309 w 461"/>
              <a:gd name="T25" fmla="*/ 170 h 270"/>
              <a:gd name="T26" fmla="*/ 315 w 461"/>
              <a:gd name="T27" fmla="*/ 170 h 270"/>
              <a:gd name="T28" fmla="*/ 349 w 461"/>
              <a:gd name="T29" fmla="*/ 136 h 270"/>
              <a:gd name="T30" fmla="*/ 344 w 461"/>
              <a:gd name="T31" fmla="*/ 119 h 270"/>
              <a:gd name="T32" fmla="*/ 427 w 461"/>
              <a:gd name="T33" fmla="*/ 119 h 270"/>
              <a:gd name="T34" fmla="*/ 461 w 461"/>
              <a:gd name="T35" fmla="*/ 85 h 270"/>
              <a:gd name="T36" fmla="*/ 427 w 461"/>
              <a:gd name="T37" fmla="*/ 51 h 270"/>
              <a:gd name="T38" fmla="*/ 427 w 461"/>
              <a:gd name="T39" fmla="*/ 109 h 270"/>
              <a:gd name="T40" fmla="*/ 274 w 461"/>
              <a:gd name="T41" fmla="*/ 109 h 270"/>
              <a:gd name="T42" fmla="*/ 269 w 461"/>
              <a:gd name="T43" fmla="*/ 114 h 270"/>
              <a:gd name="T44" fmla="*/ 274 w 461"/>
              <a:gd name="T45" fmla="*/ 119 h 270"/>
              <a:gd name="T46" fmla="*/ 332 w 461"/>
              <a:gd name="T47" fmla="*/ 119 h 270"/>
              <a:gd name="T48" fmla="*/ 340 w 461"/>
              <a:gd name="T49" fmla="*/ 136 h 270"/>
              <a:gd name="T50" fmla="*/ 315 w 461"/>
              <a:gd name="T51" fmla="*/ 161 h 270"/>
              <a:gd name="T52" fmla="*/ 300 w 461"/>
              <a:gd name="T53" fmla="*/ 161 h 270"/>
              <a:gd name="T54" fmla="*/ 300 w 461"/>
              <a:gd name="T55" fmla="*/ 161 h 270"/>
              <a:gd name="T56" fmla="*/ 259 w 461"/>
              <a:gd name="T57" fmla="*/ 161 h 270"/>
              <a:gd name="T58" fmla="*/ 254 w 461"/>
              <a:gd name="T59" fmla="*/ 166 h 270"/>
              <a:gd name="T60" fmla="*/ 259 w 461"/>
              <a:gd name="T61" fmla="*/ 170 h 270"/>
              <a:gd name="T62" fmla="*/ 298 w 461"/>
              <a:gd name="T63" fmla="*/ 170 h 270"/>
              <a:gd name="T64" fmla="*/ 304 w 461"/>
              <a:gd name="T65" fmla="*/ 186 h 270"/>
              <a:gd name="T66" fmla="*/ 279 w 461"/>
              <a:gd name="T67" fmla="*/ 211 h 270"/>
              <a:gd name="T68" fmla="*/ 264 w 461"/>
              <a:gd name="T69" fmla="*/ 211 h 270"/>
              <a:gd name="T70" fmla="*/ 264 w 461"/>
              <a:gd name="T71" fmla="*/ 211 h 270"/>
              <a:gd name="T72" fmla="*/ 242 w 461"/>
              <a:gd name="T73" fmla="*/ 211 h 270"/>
              <a:gd name="T74" fmla="*/ 237 w 461"/>
              <a:gd name="T75" fmla="*/ 215 h 270"/>
              <a:gd name="T76" fmla="*/ 242 w 461"/>
              <a:gd name="T77" fmla="*/ 220 h 270"/>
              <a:gd name="T78" fmla="*/ 262 w 461"/>
              <a:gd name="T79" fmla="*/ 220 h 270"/>
              <a:gd name="T80" fmla="*/ 268 w 461"/>
              <a:gd name="T81" fmla="*/ 236 h 270"/>
              <a:gd name="T82" fmla="*/ 243 w 461"/>
              <a:gd name="T83" fmla="*/ 261 h 270"/>
              <a:gd name="T84" fmla="*/ 135 w 461"/>
              <a:gd name="T85" fmla="*/ 261 h 270"/>
              <a:gd name="T86" fmla="*/ 10 w 461"/>
              <a:gd name="T87" fmla="*/ 135 h 270"/>
              <a:gd name="T88" fmla="*/ 135 w 461"/>
              <a:gd name="T89" fmla="*/ 9 h 270"/>
              <a:gd name="T90" fmla="*/ 253 w 461"/>
              <a:gd name="T91" fmla="*/ 9 h 270"/>
              <a:gd name="T92" fmla="*/ 277 w 461"/>
              <a:gd name="T93" fmla="*/ 34 h 270"/>
              <a:gd name="T94" fmla="*/ 271 w 461"/>
              <a:gd name="T95" fmla="*/ 51 h 270"/>
              <a:gd name="T96" fmla="*/ 171 w 461"/>
              <a:gd name="T97" fmla="*/ 51 h 270"/>
              <a:gd name="T98" fmla="*/ 166 w 461"/>
              <a:gd name="T99" fmla="*/ 55 h 270"/>
              <a:gd name="T100" fmla="*/ 171 w 461"/>
              <a:gd name="T101" fmla="*/ 60 h 270"/>
              <a:gd name="T102" fmla="*/ 427 w 461"/>
              <a:gd name="T103" fmla="*/ 60 h 270"/>
              <a:gd name="T104" fmla="*/ 451 w 461"/>
              <a:gd name="T105" fmla="*/ 85 h 270"/>
              <a:gd name="T106" fmla="*/ 427 w 461"/>
              <a:gd name="T107" fmla="*/ 10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1" h="270">
                <a:moveTo>
                  <a:pt x="427" y="51"/>
                </a:moveTo>
                <a:cubicBezTo>
                  <a:pt x="282" y="51"/>
                  <a:pt x="282" y="51"/>
                  <a:pt x="282" y="51"/>
                </a:cubicBezTo>
                <a:cubicBezTo>
                  <a:pt x="285" y="46"/>
                  <a:pt x="287" y="40"/>
                  <a:pt x="287" y="34"/>
                </a:cubicBezTo>
                <a:cubicBezTo>
                  <a:pt x="287" y="15"/>
                  <a:pt x="271" y="0"/>
                  <a:pt x="25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61" y="0"/>
                  <a:pt x="0" y="61"/>
                  <a:pt x="0" y="135"/>
                </a:cubicBezTo>
                <a:cubicBezTo>
                  <a:pt x="0" y="210"/>
                  <a:pt x="61" y="270"/>
                  <a:pt x="135" y="270"/>
                </a:cubicBezTo>
                <a:cubicBezTo>
                  <a:pt x="243" y="270"/>
                  <a:pt x="243" y="270"/>
                  <a:pt x="243" y="270"/>
                </a:cubicBezTo>
                <a:cubicBezTo>
                  <a:pt x="262" y="270"/>
                  <a:pt x="277" y="255"/>
                  <a:pt x="277" y="236"/>
                </a:cubicBezTo>
                <a:cubicBezTo>
                  <a:pt x="277" y="231"/>
                  <a:pt x="276" y="225"/>
                  <a:pt x="273" y="220"/>
                </a:cubicBezTo>
                <a:cubicBezTo>
                  <a:pt x="279" y="220"/>
                  <a:pt x="279" y="220"/>
                  <a:pt x="279" y="220"/>
                </a:cubicBezTo>
                <a:cubicBezTo>
                  <a:pt x="298" y="220"/>
                  <a:pt x="313" y="205"/>
                  <a:pt x="313" y="186"/>
                </a:cubicBezTo>
                <a:cubicBezTo>
                  <a:pt x="313" y="181"/>
                  <a:pt x="312" y="175"/>
                  <a:pt x="309" y="170"/>
                </a:cubicBezTo>
                <a:cubicBezTo>
                  <a:pt x="315" y="170"/>
                  <a:pt x="315" y="170"/>
                  <a:pt x="315" y="170"/>
                </a:cubicBezTo>
                <a:cubicBezTo>
                  <a:pt x="334" y="170"/>
                  <a:pt x="349" y="155"/>
                  <a:pt x="349" y="136"/>
                </a:cubicBezTo>
                <a:cubicBezTo>
                  <a:pt x="349" y="130"/>
                  <a:pt x="347" y="124"/>
                  <a:pt x="344" y="119"/>
                </a:cubicBezTo>
                <a:cubicBezTo>
                  <a:pt x="427" y="119"/>
                  <a:pt x="427" y="119"/>
                  <a:pt x="427" y="119"/>
                </a:cubicBezTo>
                <a:cubicBezTo>
                  <a:pt x="446" y="119"/>
                  <a:pt x="461" y="104"/>
                  <a:pt x="461" y="85"/>
                </a:cubicBezTo>
                <a:cubicBezTo>
                  <a:pt x="461" y="66"/>
                  <a:pt x="446" y="51"/>
                  <a:pt x="427" y="51"/>
                </a:cubicBezTo>
                <a:close/>
                <a:moveTo>
                  <a:pt x="427" y="109"/>
                </a:moveTo>
                <a:cubicBezTo>
                  <a:pt x="274" y="109"/>
                  <a:pt x="274" y="109"/>
                  <a:pt x="274" y="109"/>
                </a:cubicBezTo>
                <a:cubicBezTo>
                  <a:pt x="271" y="109"/>
                  <a:pt x="269" y="112"/>
                  <a:pt x="269" y="114"/>
                </a:cubicBezTo>
                <a:cubicBezTo>
                  <a:pt x="269" y="117"/>
                  <a:pt x="271" y="119"/>
                  <a:pt x="274" y="119"/>
                </a:cubicBezTo>
                <a:cubicBezTo>
                  <a:pt x="332" y="119"/>
                  <a:pt x="332" y="119"/>
                  <a:pt x="332" y="119"/>
                </a:cubicBezTo>
                <a:cubicBezTo>
                  <a:pt x="337" y="123"/>
                  <a:pt x="340" y="130"/>
                  <a:pt x="340" y="136"/>
                </a:cubicBezTo>
                <a:cubicBezTo>
                  <a:pt x="340" y="150"/>
                  <a:pt x="329" y="161"/>
                  <a:pt x="315" y="161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259" y="161"/>
                  <a:pt x="259" y="161"/>
                  <a:pt x="259" y="161"/>
                </a:cubicBezTo>
                <a:cubicBezTo>
                  <a:pt x="256" y="161"/>
                  <a:pt x="254" y="163"/>
                  <a:pt x="254" y="166"/>
                </a:cubicBezTo>
                <a:cubicBezTo>
                  <a:pt x="254" y="168"/>
                  <a:pt x="256" y="170"/>
                  <a:pt x="259" y="170"/>
                </a:cubicBezTo>
                <a:cubicBezTo>
                  <a:pt x="298" y="170"/>
                  <a:pt x="298" y="170"/>
                  <a:pt x="298" y="170"/>
                </a:cubicBezTo>
                <a:cubicBezTo>
                  <a:pt x="302" y="175"/>
                  <a:pt x="304" y="180"/>
                  <a:pt x="304" y="186"/>
                </a:cubicBezTo>
                <a:cubicBezTo>
                  <a:pt x="304" y="200"/>
                  <a:pt x="293" y="211"/>
                  <a:pt x="279" y="211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42" y="211"/>
                  <a:pt x="242" y="211"/>
                  <a:pt x="242" y="211"/>
                </a:cubicBezTo>
                <a:cubicBezTo>
                  <a:pt x="239" y="211"/>
                  <a:pt x="237" y="213"/>
                  <a:pt x="237" y="215"/>
                </a:cubicBezTo>
                <a:cubicBezTo>
                  <a:pt x="237" y="218"/>
                  <a:pt x="239" y="220"/>
                  <a:pt x="242" y="220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65" y="225"/>
                  <a:pt x="268" y="230"/>
                  <a:pt x="268" y="236"/>
                </a:cubicBezTo>
                <a:cubicBezTo>
                  <a:pt x="268" y="250"/>
                  <a:pt x="257" y="261"/>
                  <a:pt x="243" y="261"/>
                </a:cubicBezTo>
                <a:cubicBezTo>
                  <a:pt x="135" y="261"/>
                  <a:pt x="135" y="261"/>
                  <a:pt x="135" y="261"/>
                </a:cubicBezTo>
                <a:cubicBezTo>
                  <a:pt x="66" y="261"/>
                  <a:pt x="10" y="205"/>
                  <a:pt x="10" y="135"/>
                </a:cubicBezTo>
                <a:cubicBezTo>
                  <a:pt x="10" y="66"/>
                  <a:pt x="66" y="9"/>
                  <a:pt x="135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66" y="9"/>
                  <a:pt x="277" y="20"/>
                  <a:pt x="277" y="34"/>
                </a:cubicBezTo>
                <a:cubicBezTo>
                  <a:pt x="277" y="40"/>
                  <a:pt x="275" y="46"/>
                  <a:pt x="271" y="51"/>
                </a:cubicBezTo>
                <a:cubicBezTo>
                  <a:pt x="171" y="51"/>
                  <a:pt x="171" y="51"/>
                  <a:pt x="171" y="51"/>
                </a:cubicBezTo>
                <a:cubicBezTo>
                  <a:pt x="168" y="51"/>
                  <a:pt x="166" y="53"/>
                  <a:pt x="166" y="55"/>
                </a:cubicBezTo>
                <a:cubicBezTo>
                  <a:pt x="166" y="58"/>
                  <a:pt x="168" y="60"/>
                  <a:pt x="171" y="60"/>
                </a:cubicBezTo>
                <a:cubicBezTo>
                  <a:pt x="427" y="60"/>
                  <a:pt x="427" y="60"/>
                  <a:pt x="427" y="60"/>
                </a:cubicBezTo>
                <a:cubicBezTo>
                  <a:pt x="440" y="60"/>
                  <a:pt x="451" y="71"/>
                  <a:pt x="451" y="85"/>
                </a:cubicBezTo>
                <a:cubicBezTo>
                  <a:pt x="451" y="98"/>
                  <a:pt x="440" y="109"/>
                  <a:pt x="427" y="10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57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TAKRORLASH: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noProof="0" dirty="0">
                <a:solidFill>
                  <a:srgbClr val="00A859"/>
                </a:solidFill>
                <a:latin typeface="Arial"/>
                <a:cs typeface="Arial"/>
              </a:rPr>
              <a:t>6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433" y="686032"/>
            <a:ext cx="2520280" cy="1902059"/>
          </a:xfrm>
        </p:spPr>
        <p:txBody>
          <a:bodyPr/>
          <a:lstStyle/>
          <a:p>
            <a:pPr fontAlgn="t"/>
            <a:r>
              <a:rPr lang="ru-RU" sz="2400" b="1" dirty="0" smtClean="0">
                <a:solidFill>
                  <a:srgbClr val="002060"/>
                </a:solidFill>
              </a:rPr>
              <a:t>15-</a:t>
            </a:r>
            <a:r>
              <a:rPr lang="en-US" sz="2400" b="1" dirty="0" smtClean="0">
                <a:solidFill>
                  <a:srgbClr val="002060"/>
                </a:solidFill>
              </a:rPr>
              <a:t>22-noyabr - </a:t>
            </a:r>
          </a:p>
          <a:p>
            <a:pPr fontAlgn="t"/>
            <a:r>
              <a:rPr lang="ru-RU" sz="2400" b="1" dirty="0" smtClean="0">
                <a:solidFill>
                  <a:srgbClr val="002060"/>
                </a:solidFill>
              </a:rPr>
              <a:t>12</a:t>
            </a:r>
            <a:r>
              <a:rPr lang="en-US" sz="2400" b="1" dirty="0" smtClean="0">
                <a:solidFill>
                  <a:srgbClr val="002060"/>
                </a:solidFill>
              </a:rPr>
              <a:t>-15-noyabr -</a:t>
            </a:r>
          </a:p>
          <a:p>
            <a:pPr marL="0" indent="0" fontAlgn="t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fontAlgn="t"/>
            <a:r>
              <a:rPr lang="en-US" sz="2400" b="1" dirty="0" smtClean="0">
                <a:solidFill>
                  <a:srgbClr val="002060"/>
                </a:solidFill>
              </a:rPr>
              <a:t>27-oktabr-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0881" y="651168"/>
            <a:ext cx="2496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600" b="1" dirty="0">
                <a:solidFill>
                  <a:srgbClr val="002060"/>
                </a:solidFill>
              </a:rPr>
              <a:t> 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To‘XKS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tuzildi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76245" y="1036163"/>
            <a:ext cx="2641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b="1" dirty="0" smtClean="0">
                <a:solidFill>
                  <a:srgbClr val="002060"/>
                </a:solidFill>
              </a:rPr>
              <a:t>- </a:t>
            </a:r>
            <a:r>
              <a:rPr lang="en-US" sz="1600" b="1" dirty="0" err="1">
                <a:solidFill>
                  <a:srgbClr val="002060"/>
                </a:solidFill>
              </a:rPr>
              <a:t>Toshkentda</a:t>
            </a:r>
            <a:r>
              <a:rPr lang="en-US" sz="1600" b="1" dirty="0">
                <a:solidFill>
                  <a:srgbClr val="002060"/>
                </a:solidFill>
              </a:rPr>
              <a:t> “</a:t>
            </a:r>
            <a:r>
              <a:rPr lang="en-US" sz="1600" b="1" dirty="0" err="1">
                <a:solidFill>
                  <a:srgbClr val="002060"/>
                </a:solidFill>
              </a:rPr>
              <a:t>turli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musulmon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guruhlarining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birlashgan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kengashi</a:t>
            </a:r>
            <a:r>
              <a:rPr lang="en-US" sz="1600" b="1" dirty="0">
                <a:solidFill>
                  <a:srgbClr val="002060"/>
                </a:solidFill>
              </a:rPr>
              <a:t>”.</a:t>
            </a:r>
            <a:endParaRPr lang="ru-RU" sz="1600" b="1" dirty="0">
              <a:solidFill>
                <a:srgbClr val="002060"/>
              </a:solidFill>
            </a:endParaRPr>
          </a:p>
          <a:p>
            <a:pPr fontAlgn="t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6245" y="1974608"/>
            <a:ext cx="2711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b="1" dirty="0" smtClean="0">
                <a:solidFill>
                  <a:srgbClr val="002060"/>
                </a:solidFill>
              </a:rPr>
              <a:t>-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zo‘ravonlik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bolsheviklar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47"/>
          <p:cNvSpPr>
            <a:spLocks noEditPoints="1"/>
          </p:cNvSpPr>
          <p:nvPr/>
        </p:nvSpPr>
        <p:spPr bwMode="auto">
          <a:xfrm>
            <a:off x="1232900" y="132269"/>
            <a:ext cx="197306" cy="334896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10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TURKISTON MUXTORIYATI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7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236839543"/>
              </p:ext>
            </p:extLst>
          </p:nvPr>
        </p:nvGraphicFramePr>
        <p:xfrm>
          <a:off x="143421" y="518529"/>
          <a:ext cx="5508611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TURKISTON MUXTORIYATI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8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76408178"/>
              </p:ext>
            </p:extLst>
          </p:nvPr>
        </p:nvGraphicFramePr>
        <p:xfrm>
          <a:off x="143421" y="518529"/>
          <a:ext cx="5508611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1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TURKISTON MUXTORIYATI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noProof="0" dirty="0">
                <a:solidFill>
                  <a:srgbClr val="00A859"/>
                </a:solidFill>
                <a:latin typeface="Arial"/>
                <a:cs typeface="Arial"/>
              </a:rPr>
              <a:t>9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13" y="611932"/>
            <a:ext cx="5508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165100" algn="just">
              <a:spcBef>
                <a:spcPts val="1590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Qurultoyning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27 -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noyabr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qabul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qilingan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qarorida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Turkistonda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yashab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turgan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turli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millatga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mansub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aholi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Rossiya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inqilobi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da’vat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etgan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xalqlarning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huquqlarini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o‘zlari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belgilash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xususidagi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irodasini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namoyon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Turkistonni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Federativ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Rossiya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Respublikasi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tarkibida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hududiy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jihatdan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muxtor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deb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e’lon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qiladi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deyiladi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152782</TotalTime>
  <Words>707</Words>
  <Application>Microsoft Office PowerPoint</Application>
  <PresentationFormat>Произвольный</PresentationFormat>
  <Paragraphs>130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27</vt:i4>
      </vt:variant>
    </vt:vector>
  </HeadingPairs>
  <TitlesOfParts>
    <vt:vector size="43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O‘zbekiston tarixi</vt:lpstr>
      <vt:lpstr>REJA:</vt:lpstr>
      <vt:lpstr>TAKRORLASH:</vt:lpstr>
      <vt:lpstr>BILIMINGIZNI TEKSHIRING</vt:lpstr>
      <vt:lpstr>TAKRORLASH:</vt:lpstr>
      <vt:lpstr>TAKRORLASH:</vt:lpstr>
      <vt:lpstr>TURKISTON MUXTORIYATI</vt:lpstr>
      <vt:lpstr>TURKISTON MUXTORIYATI</vt:lpstr>
      <vt:lpstr>TURKISTON MUXTORIYATI</vt:lpstr>
      <vt:lpstr>TURKISTON MUXTORIYATI</vt:lpstr>
      <vt:lpstr>Turkiston Muxtoriyati tarkibi</vt:lpstr>
      <vt:lpstr>Turkiston muxtoriyati tarkibi</vt:lpstr>
      <vt:lpstr>MUXTORIYAT BAYROG‘I</vt:lpstr>
      <vt:lpstr>MUROJAATNOMA</vt:lpstr>
      <vt:lpstr>MUXTORIYAT VA XALQ</vt:lpstr>
      <vt:lpstr>27- NOYABR TUNI</vt:lpstr>
      <vt:lpstr>MUXTORIYATNING TUGATILISHI</vt:lpstr>
      <vt:lpstr>MUXTORIYATNING TUGATILISHI</vt:lpstr>
      <vt:lpstr>1918 – yil voqealari</vt:lpstr>
      <vt:lpstr>1918 – yil voqealari</vt:lpstr>
      <vt:lpstr>MUXTORIYAT AG‘DARILDI</vt:lpstr>
      <vt:lpstr>Qo‘qondagi qirg‘inlar</vt:lpstr>
      <vt:lpstr>1918 – yil voqealari</vt:lpstr>
      <vt:lpstr>1918 – yil voqealari</vt:lpstr>
      <vt:lpstr>XULOSA</vt:lpstr>
      <vt:lpstr>2017- yil - Turkiston muxtoriyati 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1495</cp:revision>
  <dcterms:created xsi:type="dcterms:W3CDTF">2014-10-08T23:03:32Z</dcterms:created>
  <dcterms:modified xsi:type="dcterms:W3CDTF">2020-09-24T05:23:26Z</dcterms:modified>
</cp:coreProperties>
</file>