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0"/>
  </p:notesMasterIdLst>
  <p:sldIdLst>
    <p:sldId id="1356" r:id="rId11"/>
    <p:sldId id="1446" r:id="rId12"/>
    <p:sldId id="1431" r:id="rId13"/>
    <p:sldId id="1473" r:id="rId14"/>
    <p:sldId id="1468" r:id="rId15"/>
    <p:sldId id="1474" r:id="rId16"/>
    <p:sldId id="1476" r:id="rId17"/>
    <p:sldId id="1475" r:id="rId18"/>
    <p:sldId id="1469" r:id="rId19"/>
    <p:sldId id="1477" r:id="rId20"/>
    <p:sldId id="1471" r:id="rId21"/>
    <p:sldId id="1482" r:id="rId22"/>
    <p:sldId id="1479" r:id="rId23"/>
    <p:sldId id="1478" r:id="rId24"/>
    <p:sldId id="1480" r:id="rId25"/>
    <p:sldId id="1470" r:id="rId26"/>
    <p:sldId id="1481" r:id="rId27"/>
    <p:sldId id="1472" r:id="rId28"/>
    <p:sldId id="1419" r:id="rId29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46"/>
            <p14:sldId id="1431"/>
            <p14:sldId id="1473"/>
            <p14:sldId id="1468"/>
            <p14:sldId id="1474"/>
            <p14:sldId id="1476"/>
            <p14:sldId id="1475"/>
            <p14:sldId id="1469"/>
            <p14:sldId id="1477"/>
            <p14:sldId id="1471"/>
            <p14:sldId id="1482"/>
            <p14:sldId id="1479"/>
            <p14:sldId id="1478"/>
            <p14:sldId id="1480"/>
            <p14:sldId id="1470"/>
            <p14:sldId id="1481"/>
            <p14:sldId id="1472"/>
            <p14:sldId id="141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C0C0C0"/>
    <a:srgbClr val="DDDDDD"/>
    <a:srgbClr val="000000"/>
    <a:srgbClr val="B2B2B2"/>
    <a:srgbClr val="FFFFFF"/>
    <a:srgbClr val="808080"/>
    <a:srgbClr val="5F5F5F"/>
    <a:srgbClr val="7F7F7F"/>
    <a:srgbClr val="3286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5491" autoAdjust="0"/>
  </p:normalViewPr>
  <p:slideViewPr>
    <p:cSldViewPr snapToObjects="1">
      <p:cViewPr varScale="1">
        <p:scale>
          <a:sx n="218" d="100"/>
          <a:sy n="218" d="100"/>
        </p:scale>
        <p:origin x="786" y="168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CDC8F5-BA7F-4BB1-896E-E285EB6857A5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9C19878-8675-413F-B886-898BF9FBCC91}">
      <dgm:prSet custT="1"/>
      <dgm:spPr>
        <a:solidFill>
          <a:srgbClr val="00B050"/>
        </a:solidFill>
      </dgm:spPr>
      <dgm:t>
        <a:bodyPr/>
        <a:lstStyle/>
        <a:p>
          <a:pPr algn="l" rtl="0">
            <a:lnSpc>
              <a:spcPct val="100000"/>
            </a:lnSpc>
          </a:pPr>
          <a:r>
            <a:rPr lang="en-US" sz="1700" dirty="0" smtClean="0"/>
            <a:t>    </a:t>
          </a:r>
          <a:r>
            <a:rPr lang="ru-RU" sz="1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O‘zbekistonning</a:t>
          </a:r>
          <a:r>
            <a:rPr lang="ru-RU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tabiiy</a:t>
          </a:r>
          <a:r>
            <a:rPr lang="ru-RU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gaz</a:t>
          </a:r>
          <a:r>
            <a:rPr lang="ru-RU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mavjud</a:t>
          </a:r>
          <a:r>
            <a:rPr lang="ru-RU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tumanlarida</a:t>
          </a:r>
          <a:r>
            <a:rPr lang="ru-RU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faol</a:t>
          </a:r>
          <a:r>
            <a:rPr lang="ru-RU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geologik-qidiruv</a:t>
          </a:r>
          <a:r>
            <a:rPr lang="ru-RU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ishlari</a:t>
          </a:r>
          <a:r>
            <a:rPr lang="ru-RU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XX </a:t>
          </a:r>
          <a:r>
            <a:rPr lang="ru-RU" sz="1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asr</a:t>
          </a:r>
          <a:r>
            <a:rPr lang="ru-RU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50-yillari</a:t>
          </a:r>
          <a:r>
            <a:rPr lang="en-US" sz="1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dan</a:t>
          </a:r>
          <a:r>
            <a:rPr lang="en-US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boshlangan</a:t>
          </a:r>
          <a:r>
            <a:rPr lang="ru-RU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en-US" sz="18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algn="l" rtl="0">
            <a:lnSpc>
              <a:spcPct val="100000"/>
            </a:lnSpc>
          </a:pPr>
          <a:r>
            <a:rPr lang="en-US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ru-RU" sz="1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O‘sha</a:t>
          </a:r>
          <a:r>
            <a:rPr lang="ru-RU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davrda</a:t>
          </a:r>
          <a:r>
            <a:rPr lang="ru-RU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Jarqo‘rg‘on</a:t>
          </a:r>
          <a:r>
            <a:rPr lang="ru-RU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</a:t>
          </a:r>
          <a:r>
            <a:rPr lang="en-US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Buxorodagi</a:t>
          </a:r>
          <a:r>
            <a:rPr lang="ru-RU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Gazli</a:t>
          </a:r>
          <a:r>
            <a:rPr lang="ru-RU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shaharchasi</a:t>
          </a:r>
          <a:r>
            <a:rPr lang="en-US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Qorovulbozor</a:t>
          </a:r>
          <a:r>
            <a:rPr lang="ru-RU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Sariqtosh</a:t>
          </a:r>
          <a:r>
            <a:rPr lang="ru-RU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tabiiy</a:t>
          </a:r>
          <a:r>
            <a:rPr lang="ru-RU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gaz</a:t>
          </a:r>
          <a:r>
            <a:rPr lang="ru-RU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konlari</a:t>
          </a:r>
          <a:r>
            <a:rPr lang="ru-RU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ochilgan</a:t>
          </a:r>
          <a:r>
            <a:rPr lang="ru-RU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40296D-35C9-453A-BEC4-45987D0521EF}" type="parTrans" cxnId="{5818CEEA-AE4A-49CA-8707-6E82D68BBDC8}">
      <dgm:prSet/>
      <dgm:spPr/>
      <dgm:t>
        <a:bodyPr/>
        <a:lstStyle/>
        <a:p>
          <a:endParaRPr lang="ru-RU"/>
        </a:p>
      </dgm:t>
    </dgm:pt>
    <dgm:pt modelId="{E65B97FC-A7F1-42A6-A5FA-46E6F9607C37}" type="sibTrans" cxnId="{5818CEEA-AE4A-49CA-8707-6E82D68BBDC8}">
      <dgm:prSet/>
      <dgm:spPr/>
      <dgm:t>
        <a:bodyPr/>
        <a:lstStyle/>
        <a:p>
          <a:endParaRPr lang="ru-RU"/>
        </a:p>
      </dgm:t>
    </dgm:pt>
    <dgm:pt modelId="{3FCE6ABD-AB6A-4094-B55D-D05EC7B10D76}" type="pres">
      <dgm:prSet presAssocID="{33CDC8F5-BA7F-4BB1-896E-E285EB6857A5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AE10695-1FB5-44F4-B795-D29A18DF3688}" type="pres">
      <dgm:prSet presAssocID="{59C19878-8675-413F-B886-898BF9FBCC91}" presName="composite" presStyleCnt="0"/>
      <dgm:spPr/>
    </dgm:pt>
    <dgm:pt modelId="{4B66492C-D55F-479B-9514-6B023DB99EE8}" type="pres">
      <dgm:prSet presAssocID="{59C19878-8675-413F-B886-898BF9FBCC91}" presName="imgShp" presStyleLbl="fgImgPlace1" presStyleIdx="0" presStyleCnt="1" custScaleX="114124" custScaleY="119259" custLinFactNeighborX="-15371" custLinFactNeighborY="518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1A03CD20-2E83-49A6-A7DB-70244FD9BA0E}" type="pres">
      <dgm:prSet presAssocID="{59C19878-8675-413F-B886-898BF9FBCC91}" presName="txShp" presStyleLbl="node1" presStyleIdx="0" presStyleCnt="1" custScaleX="121307" custScaleY="1490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90E27C-0F81-4161-9E8E-6C8A81842695}" type="presOf" srcId="{59C19878-8675-413F-B886-898BF9FBCC91}" destId="{1A03CD20-2E83-49A6-A7DB-70244FD9BA0E}" srcOrd="0" destOrd="0" presId="urn:microsoft.com/office/officeart/2005/8/layout/vList3"/>
    <dgm:cxn modelId="{5818CEEA-AE4A-49CA-8707-6E82D68BBDC8}" srcId="{33CDC8F5-BA7F-4BB1-896E-E285EB6857A5}" destId="{59C19878-8675-413F-B886-898BF9FBCC91}" srcOrd="0" destOrd="0" parTransId="{5740296D-35C9-453A-BEC4-45987D0521EF}" sibTransId="{E65B97FC-A7F1-42A6-A5FA-46E6F9607C37}"/>
    <dgm:cxn modelId="{EDB9C438-C81E-4A62-B436-3C6658E4DE95}" type="presOf" srcId="{33CDC8F5-BA7F-4BB1-896E-E285EB6857A5}" destId="{3FCE6ABD-AB6A-4094-B55D-D05EC7B10D76}" srcOrd="0" destOrd="0" presId="urn:microsoft.com/office/officeart/2005/8/layout/vList3"/>
    <dgm:cxn modelId="{C7118AF3-F9CE-4B72-9F60-249168F8FD46}" type="presParOf" srcId="{3FCE6ABD-AB6A-4094-B55D-D05EC7B10D76}" destId="{8AE10695-1FB5-44F4-B795-D29A18DF3688}" srcOrd="0" destOrd="0" presId="urn:microsoft.com/office/officeart/2005/8/layout/vList3"/>
    <dgm:cxn modelId="{8E1BD8BC-B4B8-4283-9A0F-8F0A0731A679}" type="presParOf" srcId="{8AE10695-1FB5-44F4-B795-D29A18DF3688}" destId="{4B66492C-D55F-479B-9514-6B023DB99EE8}" srcOrd="0" destOrd="0" presId="urn:microsoft.com/office/officeart/2005/8/layout/vList3"/>
    <dgm:cxn modelId="{283E3E11-8FFC-49A5-9AAF-25043E5C5C14}" type="presParOf" srcId="{8AE10695-1FB5-44F4-B795-D29A18DF3688}" destId="{1A03CD20-2E83-49A6-A7DB-70244FD9BA0E}" srcOrd="1" destOrd="0" presId="urn:microsoft.com/office/officeart/2005/8/layout/vList3"/>
  </dgm:cxnLst>
  <dgm:bg>
    <a:solidFill>
      <a:schemeClr val="bg1">
        <a:lumMod val="10000"/>
        <a:lumOff val="9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CB7382B-38E6-4AAE-B5B8-50A2F3582332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BE69DC8-A43B-48E5-81FE-B58C3970E50F}">
      <dgm:prSet/>
      <dgm:spPr>
        <a:solidFill>
          <a:schemeClr val="bg1">
            <a:lumMod val="10000"/>
            <a:lumOff val="90000"/>
          </a:schemeClr>
        </a:solidFill>
      </dgm:spPr>
      <dgm:t>
        <a:bodyPr/>
        <a:lstStyle/>
        <a:p>
          <a:pPr marL="180975" indent="0" algn="l" rtl="0">
            <a:lnSpc>
              <a:spcPct val="100000"/>
            </a:lnSpc>
          </a:pPr>
          <a:r>
            <a:rPr lang="en-US" dirty="0" smtClean="0"/>
            <a:t>   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Buxoro-Xiva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geologik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mintaqalarida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 smtClean="0">
              <a:latin typeface="Arial" panose="020B0604020202020204" pitchFamily="34" charset="0"/>
              <a:cs typeface="Arial" panose="020B0604020202020204" pitchFamily="34" charset="0"/>
            </a:rPr>
            <a:t>Gazli</a:t>
          </a:r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 smtClean="0">
              <a:latin typeface="Arial" panose="020B0604020202020204" pitchFamily="34" charset="0"/>
              <a:cs typeface="Arial" panose="020B0604020202020204" pitchFamily="34" charset="0"/>
            </a:rPr>
            <a:t>Jarqoq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b="1" dirty="0" err="1" smtClean="0">
              <a:latin typeface="Arial" panose="020B0604020202020204" pitchFamily="34" charset="0"/>
              <a:cs typeface="Arial" panose="020B0604020202020204" pitchFamily="34" charset="0"/>
            </a:rPr>
            <a:t>Shimoliy</a:t>
          </a:r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 smtClean="0">
              <a:latin typeface="Arial" panose="020B0604020202020204" pitchFamily="34" charset="0"/>
              <a:cs typeface="Arial" panose="020B0604020202020204" pitchFamily="34" charset="0"/>
            </a:rPr>
            <a:t>Janubiy</a:t>
          </a:r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 smtClean="0">
              <a:latin typeface="Arial" panose="020B0604020202020204" pitchFamily="34" charset="0"/>
              <a:cs typeface="Arial" panose="020B0604020202020204" pitchFamily="34" charset="0"/>
            </a:rPr>
            <a:t>Muborak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b="1" dirty="0" err="1" smtClean="0">
              <a:latin typeface="Arial" panose="020B0604020202020204" pitchFamily="34" charset="0"/>
              <a:cs typeface="Arial" panose="020B0604020202020204" pitchFamily="34" charset="0"/>
            </a:rPr>
            <a:t>Uchqir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b="1" dirty="0" err="1" smtClean="0">
              <a:latin typeface="Arial" panose="020B0604020202020204" pitchFamily="34" charset="0"/>
              <a:cs typeface="Arial" panose="020B0604020202020204" pitchFamily="34" charset="0"/>
            </a:rPr>
            <a:t>O‘rtabuloq</a:t>
          </a:r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 smtClean="0">
              <a:latin typeface="Arial" panose="020B0604020202020204" pitchFamily="34" charset="0"/>
              <a:cs typeface="Arial" panose="020B0604020202020204" pitchFamily="34" charset="0"/>
            </a:rPr>
            <a:t>Kultak</a:t>
          </a:r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yirik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tabiiy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gaz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konlari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;</a:t>
          </a:r>
        </a:p>
        <a:p>
          <a:pPr marL="180975" indent="265113" algn="l" rtl="0">
            <a:lnSpc>
              <a:spcPct val="100000"/>
            </a:lnSpc>
          </a:pP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Hisor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tog‘larining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janubi-g‘arbiy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tumanlarida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 smtClean="0">
              <a:latin typeface="Arial" panose="020B0604020202020204" pitchFamily="34" charset="0"/>
              <a:cs typeface="Arial" panose="020B0604020202020204" pitchFamily="34" charset="0"/>
            </a:rPr>
            <a:t>Odamtosh</a:t>
          </a:r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kondensat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koni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b="1" dirty="0" err="1" smtClean="0">
              <a:latin typeface="Arial" panose="020B0604020202020204" pitchFamily="34" charset="0"/>
              <a:cs typeface="Arial" panose="020B0604020202020204" pitchFamily="34" charset="0"/>
            </a:rPr>
            <a:t>Ustyurt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da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gaz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qatlamlarining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topilishi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O‘zbekistonni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jahondagi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yirik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gaz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zahirasi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mavjud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o‘lkaga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aylantirdi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AF4ACC-5171-43BF-8217-F13F298F7B76}" type="parTrans" cxnId="{3DC4072D-E781-4565-98B8-9C6CFA1D6255}">
      <dgm:prSet/>
      <dgm:spPr/>
      <dgm:t>
        <a:bodyPr/>
        <a:lstStyle/>
        <a:p>
          <a:endParaRPr lang="ru-RU"/>
        </a:p>
      </dgm:t>
    </dgm:pt>
    <dgm:pt modelId="{21A1245E-7B37-4305-B5BF-E633E9F1E53E}" type="sibTrans" cxnId="{3DC4072D-E781-4565-98B8-9C6CFA1D6255}">
      <dgm:prSet/>
      <dgm:spPr/>
      <dgm:t>
        <a:bodyPr/>
        <a:lstStyle/>
        <a:p>
          <a:endParaRPr lang="ru-RU"/>
        </a:p>
      </dgm:t>
    </dgm:pt>
    <dgm:pt modelId="{9B10D790-C4CB-4E7E-A427-BE66458C8D68}" type="pres">
      <dgm:prSet presAssocID="{5CB7382B-38E6-4AAE-B5B8-50A2F3582332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AE81569-4BFC-40E9-B468-06BA6843CA33}" type="pres">
      <dgm:prSet presAssocID="{8BE69DC8-A43B-48E5-81FE-B58C3970E50F}" presName="composite" presStyleCnt="0"/>
      <dgm:spPr/>
    </dgm:pt>
    <dgm:pt modelId="{7E60A7DC-11B8-4E1D-B1BE-63F7AED4B9FF}" type="pres">
      <dgm:prSet presAssocID="{8BE69DC8-A43B-48E5-81FE-B58C3970E50F}" presName="imgShp" presStyleLbl="fgImgPlac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6A665A42-C7FC-4CF4-9F94-893264501F0D}" type="pres">
      <dgm:prSet presAssocID="{8BE69DC8-A43B-48E5-81FE-B58C3970E50F}" presName="txShp" presStyleLbl="node1" presStyleIdx="0" presStyleCnt="1" custScaleX="138220" custScaleY="1511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DC4072D-E781-4565-98B8-9C6CFA1D6255}" srcId="{5CB7382B-38E6-4AAE-B5B8-50A2F3582332}" destId="{8BE69DC8-A43B-48E5-81FE-B58C3970E50F}" srcOrd="0" destOrd="0" parTransId="{17AF4ACC-5171-43BF-8217-F13F298F7B76}" sibTransId="{21A1245E-7B37-4305-B5BF-E633E9F1E53E}"/>
    <dgm:cxn modelId="{F7ABD437-079E-4AC0-9D70-C19D49A8BE2D}" type="presOf" srcId="{8BE69DC8-A43B-48E5-81FE-B58C3970E50F}" destId="{6A665A42-C7FC-4CF4-9F94-893264501F0D}" srcOrd="0" destOrd="0" presId="urn:microsoft.com/office/officeart/2005/8/layout/vList3"/>
    <dgm:cxn modelId="{9D21FB42-DDB4-4FA4-A25E-A64861131324}" type="presOf" srcId="{5CB7382B-38E6-4AAE-B5B8-50A2F3582332}" destId="{9B10D790-C4CB-4E7E-A427-BE66458C8D68}" srcOrd="0" destOrd="0" presId="urn:microsoft.com/office/officeart/2005/8/layout/vList3"/>
    <dgm:cxn modelId="{27F3009A-7729-4644-AE79-737F46C71C7E}" type="presParOf" srcId="{9B10D790-C4CB-4E7E-A427-BE66458C8D68}" destId="{AAE81569-4BFC-40E9-B468-06BA6843CA33}" srcOrd="0" destOrd="0" presId="urn:microsoft.com/office/officeart/2005/8/layout/vList3"/>
    <dgm:cxn modelId="{6E8D1955-766E-49E2-AD87-BB1ECAD56557}" type="presParOf" srcId="{AAE81569-4BFC-40E9-B468-06BA6843CA33}" destId="{7E60A7DC-11B8-4E1D-B1BE-63F7AED4B9FF}" srcOrd="0" destOrd="0" presId="urn:microsoft.com/office/officeart/2005/8/layout/vList3"/>
    <dgm:cxn modelId="{D5A5DFC4-FDC2-47E1-A526-CA582F7B673D}" type="presParOf" srcId="{AAE81569-4BFC-40E9-B468-06BA6843CA33}" destId="{6A665A42-C7FC-4CF4-9F94-893264501F0D}" srcOrd="1" destOrd="0" presId="urn:microsoft.com/office/officeart/2005/8/layout/vList3"/>
  </dgm:cxnLst>
  <dgm:bg>
    <a:solidFill>
      <a:schemeClr val="bg2">
        <a:lumMod val="40000"/>
        <a:lumOff val="6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4745E84-AB09-4B50-BA0A-33CB2C7DC5EB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CCC2455-05B7-4802-AFCF-A6A09940FAD0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marL="90488" indent="176213" algn="l" rtl="0">
            <a:lnSpc>
              <a:spcPct val="100000"/>
            </a:lnSpc>
          </a:pPr>
          <a:r>
            <a: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</a:t>
          </a:r>
          <a:r>
            <a:rPr lang="ru-RU" sz="18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angori</a:t>
          </a:r>
          <a:r>
            <a: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olov</a:t>
          </a:r>
          <a:r>
            <a: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bunyodkorlari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gazchilar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         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yashaydigan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Gazli</a:t>
          </a:r>
          <a:r>
            <a: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shahriga</a:t>
          </a:r>
          <a:r>
            <a: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zudlik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asos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solindi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Tabiiy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gaz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qazib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olish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sur’atlari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misli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ko‘rilmagan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darajada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oshirildi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en-US" sz="1800" dirty="0" smtClean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90488" indent="176213" algn="l" rtl="0">
            <a:lnSpc>
              <a:spcPct val="100000"/>
            </a:lnSpc>
          </a:pP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1960-yilda 0,4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mlrd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m</a:t>
          </a:r>
          <a:r>
            <a:rPr lang="ru-RU" sz="1800" baseline="30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3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tabiiy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gaz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ishlab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chiqarilgan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bo‘lsa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1975-yilga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kelib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ko‘rsatkich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33,7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mlrd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m</a:t>
          </a:r>
          <a:r>
            <a:rPr lang="ru-RU" sz="1800" baseline="30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3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yetdi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8D4BB38-2342-40F8-8A05-43A1DBCEAED9}" type="parTrans" cxnId="{FC56FA5E-497A-4995-842C-CBC08C57A4D4}">
      <dgm:prSet/>
      <dgm:spPr/>
      <dgm:t>
        <a:bodyPr/>
        <a:lstStyle/>
        <a:p>
          <a:endParaRPr lang="ru-RU"/>
        </a:p>
      </dgm:t>
    </dgm:pt>
    <dgm:pt modelId="{963254E6-63CE-4BFE-843E-EA0DDE8C27AD}" type="sibTrans" cxnId="{FC56FA5E-497A-4995-842C-CBC08C57A4D4}">
      <dgm:prSet/>
      <dgm:spPr/>
      <dgm:t>
        <a:bodyPr/>
        <a:lstStyle/>
        <a:p>
          <a:endParaRPr lang="ru-RU"/>
        </a:p>
      </dgm:t>
    </dgm:pt>
    <dgm:pt modelId="{F595C12C-9725-47DD-AD11-6CC698E6E436}" type="pres">
      <dgm:prSet presAssocID="{E4745E84-AB09-4B50-BA0A-33CB2C7DC5E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10B24C-A2A9-4839-B133-5DC8A0656F90}" type="pres">
      <dgm:prSet presAssocID="{ACCC2455-05B7-4802-AFCF-A6A09940FAD0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DF98156-4BB8-4EE0-9C15-C96393BD512D}" type="presOf" srcId="{ACCC2455-05B7-4802-AFCF-A6A09940FAD0}" destId="{2310B24C-A2A9-4839-B133-5DC8A0656F90}" srcOrd="0" destOrd="0" presId="urn:microsoft.com/office/officeart/2005/8/layout/hList6"/>
    <dgm:cxn modelId="{F817BC78-B717-45B3-9922-87586DCF89DF}" type="presOf" srcId="{E4745E84-AB09-4B50-BA0A-33CB2C7DC5EB}" destId="{F595C12C-9725-47DD-AD11-6CC698E6E436}" srcOrd="0" destOrd="0" presId="urn:microsoft.com/office/officeart/2005/8/layout/hList6"/>
    <dgm:cxn modelId="{FC56FA5E-497A-4995-842C-CBC08C57A4D4}" srcId="{E4745E84-AB09-4B50-BA0A-33CB2C7DC5EB}" destId="{ACCC2455-05B7-4802-AFCF-A6A09940FAD0}" srcOrd="0" destOrd="0" parTransId="{88D4BB38-2342-40F8-8A05-43A1DBCEAED9}" sibTransId="{963254E6-63CE-4BFE-843E-EA0DDE8C27AD}"/>
    <dgm:cxn modelId="{AEA95ABB-CA10-494C-9B33-D172E0C8E3C4}" type="presParOf" srcId="{F595C12C-9725-47DD-AD11-6CC698E6E436}" destId="{2310B24C-A2A9-4839-B133-5DC8A0656F90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4745E84-AB09-4B50-BA0A-33CB2C7DC5EB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CCC2455-05B7-4802-AFCF-A6A09940FAD0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marL="90488" indent="176213" algn="l" rtl="0">
            <a:lnSpc>
              <a:spcPct val="100000"/>
            </a:lnSpc>
          </a:pPr>
          <a:r>
            <a:rPr lang="ru-RU" sz="2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Ittif</a:t>
          </a:r>
          <a:r>
            <a:rPr lang="en-US" sz="2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oq</a:t>
          </a:r>
          <a:r>
            <a:rPr lang="ru-RU" sz="2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ning</a:t>
          </a:r>
          <a:r>
            <a:rPr 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O‘zbekistonda</a:t>
          </a:r>
          <a:r>
            <a:rPr 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gaz</a:t>
          </a:r>
          <a:r>
            <a:rPr 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ishlab</a:t>
          </a:r>
          <a:r>
            <a:rPr 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chiqarishni</a:t>
          </a:r>
          <a:r>
            <a:rPr 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oshirishdan</a:t>
          </a:r>
          <a:r>
            <a:rPr 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maqsadi</a:t>
          </a:r>
          <a:r>
            <a:rPr lang="en-US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en-US" sz="2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gazni</a:t>
          </a:r>
          <a:r>
            <a:rPr 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RSFSRning</a:t>
          </a:r>
          <a:r>
            <a:rPr 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sanoat</a:t>
          </a:r>
          <a:r>
            <a:rPr 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markazlariga</a:t>
          </a:r>
          <a:r>
            <a:rPr 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ko‘proq</a:t>
          </a:r>
          <a:r>
            <a:rPr 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tashib</a:t>
          </a:r>
          <a:r>
            <a:rPr 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ketish</a:t>
          </a:r>
          <a:r>
            <a:rPr 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edi</a:t>
          </a:r>
          <a:r>
            <a:rPr 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8D4BB38-2342-40F8-8A05-43A1DBCEAED9}" type="parTrans" cxnId="{FC56FA5E-497A-4995-842C-CBC08C57A4D4}">
      <dgm:prSet/>
      <dgm:spPr/>
      <dgm:t>
        <a:bodyPr/>
        <a:lstStyle/>
        <a:p>
          <a:endParaRPr lang="ru-RU"/>
        </a:p>
      </dgm:t>
    </dgm:pt>
    <dgm:pt modelId="{963254E6-63CE-4BFE-843E-EA0DDE8C27AD}" type="sibTrans" cxnId="{FC56FA5E-497A-4995-842C-CBC08C57A4D4}">
      <dgm:prSet/>
      <dgm:spPr/>
      <dgm:t>
        <a:bodyPr/>
        <a:lstStyle/>
        <a:p>
          <a:endParaRPr lang="ru-RU"/>
        </a:p>
      </dgm:t>
    </dgm:pt>
    <dgm:pt modelId="{F595C12C-9725-47DD-AD11-6CC698E6E436}" type="pres">
      <dgm:prSet presAssocID="{E4745E84-AB09-4B50-BA0A-33CB2C7DC5E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10B24C-A2A9-4839-B133-5DC8A0656F90}" type="pres">
      <dgm:prSet presAssocID="{ACCC2455-05B7-4802-AFCF-A6A09940FAD0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208C800-1260-4FA1-B806-71F5EF71CA66}" type="presOf" srcId="{E4745E84-AB09-4B50-BA0A-33CB2C7DC5EB}" destId="{F595C12C-9725-47DD-AD11-6CC698E6E436}" srcOrd="0" destOrd="0" presId="urn:microsoft.com/office/officeart/2005/8/layout/hList6"/>
    <dgm:cxn modelId="{6691844D-E312-44A5-AF76-1F7CF4F3E113}" type="presOf" srcId="{ACCC2455-05B7-4802-AFCF-A6A09940FAD0}" destId="{2310B24C-A2A9-4839-B133-5DC8A0656F90}" srcOrd="0" destOrd="0" presId="urn:microsoft.com/office/officeart/2005/8/layout/hList6"/>
    <dgm:cxn modelId="{FC56FA5E-497A-4995-842C-CBC08C57A4D4}" srcId="{E4745E84-AB09-4B50-BA0A-33CB2C7DC5EB}" destId="{ACCC2455-05B7-4802-AFCF-A6A09940FAD0}" srcOrd="0" destOrd="0" parTransId="{88D4BB38-2342-40F8-8A05-43A1DBCEAED9}" sibTransId="{963254E6-63CE-4BFE-843E-EA0DDE8C27AD}"/>
    <dgm:cxn modelId="{C36C0E00-6F70-468E-9809-47B8CCAD455E}" type="presParOf" srcId="{F595C12C-9725-47DD-AD11-6CC698E6E436}" destId="{2310B24C-A2A9-4839-B133-5DC8A0656F90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9A32BF2-1B8C-4140-9EEF-1B9E39E61A2C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76A3509-BD34-49E9-87D2-3251921AC3E3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marL="180975" indent="177800" algn="l" rtl="0">
            <a:lnSpc>
              <a:spcPct val="100000"/>
            </a:lnSpc>
          </a:pP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O‘zbekistonda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zamonaviy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kon-metallurgiya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sanoatiga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asos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solinishi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uning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industrial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qiyofasini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o‘zgartirib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yubordi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ttifoqqa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bo‘ysunuvchi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ru-RU" sz="18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yopiq</a:t>
          </a:r>
          <a:r>
            <a: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shaharlar</a:t>
          </a:r>
          <a:r>
            <a: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deb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ataluvchi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Navoiy</a:t>
          </a:r>
          <a:r>
            <a: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 </a:t>
          </a:r>
          <a:r>
            <a:rPr lang="ru-RU" sz="18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Zarafshon</a:t>
          </a:r>
          <a:r>
            <a: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Uchquduq</a:t>
          </a:r>
          <a:r>
            <a: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shaharlar</a:t>
          </a:r>
          <a:r>
            <a:rPr lang="en-US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boshqa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mintaqalardan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ishchi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kuchi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olib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kelindi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B7D399-E029-49C0-A34C-5C19EF1B919E}" type="parTrans" cxnId="{5C1DFD8F-A4F8-4867-97C9-7EFD7BAA9C5D}">
      <dgm:prSet/>
      <dgm:spPr/>
      <dgm:t>
        <a:bodyPr/>
        <a:lstStyle/>
        <a:p>
          <a:endParaRPr lang="ru-RU"/>
        </a:p>
      </dgm:t>
    </dgm:pt>
    <dgm:pt modelId="{9C3ED079-CA20-45BC-BCA2-B112A1C009AB}" type="sibTrans" cxnId="{5C1DFD8F-A4F8-4867-97C9-7EFD7BAA9C5D}">
      <dgm:prSet/>
      <dgm:spPr/>
      <dgm:t>
        <a:bodyPr/>
        <a:lstStyle/>
        <a:p>
          <a:endParaRPr lang="ru-RU"/>
        </a:p>
      </dgm:t>
    </dgm:pt>
    <dgm:pt modelId="{32F03841-87B9-4218-9D5B-48A492B2D55E}" type="pres">
      <dgm:prSet presAssocID="{F9A32BF2-1B8C-4140-9EEF-1B9E39E61A2C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75EFC03-9703-4761-9577-BE6320FEEF21}" type="pres">
      <dgm:prSet presAssocID="{C76A3509-BD34-49E9-87D2-3251921AC3E3}" presName="composite" presStyleCnt="0"/>
      <dgm:spPr/>
    </dgm:pt>
    <dgm:pt modelId="{434EF4FF-3D5C-4248-95D3-8112CE7CA2C4}" type="pres">
      <dgm:prSet presAssocID="{C76A3509-BD34-49E9-87D2-3251921AC3E3}" presName="imgShp" presStyleLbl="fgImgPlac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4E611592-F02A-4A49-8521-60A5DFAC5750}" type="pres">
      <dgm:prSet presAssocID="{C76A3509-BD34-49E9-87D2-3251921AC3E3}" presName="txShp" presStyleLbl="node1" presStyleIdx="0" presStyleCnt="1" custScaleX="138772" custScaleY="1529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988FD5B-65EF-40F9-9031-A49E6824030F}" type="presOf" srcId="{F9A32BF2-1B8C-4140-9EEF-1B9E39E61A2C}" destId="{32F03841-87B9-4218-9D5B-48A492B2D55E}" srcOrd="0" destOrd="0" presId="urn:microsoft.com/office/officeart/2005/8/layout/vList3"/>
    <dgm:cxn modelId="{5C1DFD8F-A4F8-4867-97C9-7EFD7BAA9C5D}" srcId="{F9A32BF2-1B8C-4140-9EEF-1B9E39E61A2C}" destId="{C76A3509-BD34-49E9-87D2-3251921AC3E3}" srcOrd="0" destOrd="0" parTransId="{8CB7D399-E029-49C0-A34C-5C19EF1B919E}" sibTransId="{9C3ED079-CA20-45BC-BCA2-B112A1C009AB}"/>
    <dgm:cxn modelId="{9AA68D92-0D4B-4845-9D22-704B67088F03}" type="presOf" srcId="{C76A3509-BD34-49E9-87D2-3251921AC3E3}" destId="{4E611592-F02A-4A49-8521-60A5DFAC5750}" srcOrd="0" destOrd="0" presId="urn:microsoft.com/office/officeart/2005/8/layout/vList3"/>
    <dgm:cxn modelId="{A83D91AC-3BF0-4420-8CF2-6C23502DDD1E}" type="presParOf" srcId="{32F03841-87B9-4218-9D5B-48A492B2D55E}" destId="{A75EFC03-9703-4761-9577-BE6320FEEF21}" srcOrd="0" destOrd="0" presId="urn:microsoft.com/office/officeart/2005/8/layout/vList3"/>
    <dgm:cxn modelId="{B53F69B2-AA44-49C9-9517-73197DD2CD01}" type="presParOf" srcId="{A75EFC03-9703-4761-9577-BE6320FEEF21}" destId="{434EF4FF-3D5C-4248-95D3-8112CE7CA2C4}" srcOrd="0" destOrd="0" presId="urn:microsoft.com/office/officeart/2005/8/layout/vList3"/>
    <dgm:cxn modelId="{2206F75E-029E-46AD-AE8A-DB44BD6F4132}" type="presParOf" srcId="{A75EFC03-9703-4761-9577-BE6320FEEF21}" destId="{4E611592-F02A-4A49-8521-60A5DFAC5750}" srcOrd="1" destOrd="0" presId="urn:microsoft.com/office/officeart/2005/8/layout/vList3"/>
  </dgm:cxnLst>
  <dgm:bg>
    <a:solidFill>
      <a:schemeClr val="tx1">
        <a:lumMod val="95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3E1F546-DBBD-4C0B-81C3-1E147FC40416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4B90CDB-77A9-424A-9AB8-4FB5479B0A7D}">
      <dgm:prSet custT="1"/>
      <dgm:spPr>
        <a:solidFill>
          <a:schemeClr val="tx1"/>
        </a:solidFill>
      </dgm:spPr>
      <dgm:t>
        <a:bodyPr/>
        <a:lstStyle/>
        <a:p>
          <a:pPr marL="628650" indent="-90488" rtl="0">
            <a:lnSpc>
              <a:spcPct val="100000"/>
            </a:lnSpc>
          </a:pPr>
          <a:r>
            <a:rPr lang="en-US" sz="1400" b="0" i="0" dirty="0" smtClean="0"/>
            <a:t>     </a:t>
          </a:r>
          <a:r>
            <a:rPr lang="en-US" sz="18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Darslikning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123-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sahifasida </a:t>
          </a:r>
          <a:r>
            <a:rPr lang="en-US" sz="18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berilgan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savollarga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javob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bering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mavzu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so‘ngida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berilgan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jadvalni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to‘ldiring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CD9DBF-7B62-4B14-8A8D-82654E8EED32}" type="parTrans" cxnId="{442667CA-27E7-4418-89AB-6EB0F06623D1}">
      <dgm:prSet/>
      <dgm:spPr/>
      <dgm:t>
        <a:bodyPr/>
        <a:lstStyle/>
        <a:p>
          <a:endParaRPr lang="ru-RU"/>
        </a:p>
      </dgm:t>
    </dgm:pt>
    <dgm:pt modelId="{A8EEAC04-A424-46F7-8B86-90951C50BD0C}" type="sibTrans" cxnId="{442667CA-27E7-4418-89AB-6EB0F06623D1}">
      <dgm:prSet/>
      <dgm:spPr/>
      <dgm:t>
        <a:bodyPr/>
        <a:lstStyle/>
        <a:p>
          <a:endParaRPr lang="ru-RU"/>
        </a:p>
      </dgm:t>
    </dgm:pt>
    <dgm:pt modelId="{2DB57C9D-3BAF-47C2-967E-BEDF4ACE8C58}">
      <dgm:prSet custT="1"/>
      <dgm:spPr>
        <a:solidFill>
          <a:schemeClr val="tx1"/>
        </a:solidFill>
      </dgm:spPr>
      <dgm:t>
        <a:bodyPr/>
        <a:lstStyle/>
        <a:p>
          <a:pPr marL="628650" marR="0" lvl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tabiiy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boyliklari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bo‘yicha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dunyoda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egallagan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o‘rni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haqida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qo‘shimcha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ma‘lumotlar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topib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yozing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 smtClean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9A8E8A-0D8D-4CF1-9D2A-D03E8EED5AA9}" type="parTrans" cxnId="{47562161-84F0-49E5-A745-707033DDB1E7}">
      <dgm:prSet/>
      <dgm:spPr/>
      <dgm:t>
        <a:bodyPr/>
        <a:lstStyle/>
        <a:p>
          <a:endParaRPr lang="ru-RU"/>
        </a:p>
      </dgm:t>
    </dgm:pt>
    <dgm:pt modelId="{FF24C78D-28ED-4963-B71A-7123D4F57F4C}" type="sibTrans" cxnId="{47562161-84F0-49E5-A745-707033DDB1E7}">
      <dgm:prSet/>
      <dgm:spPr/>
      <dgm:t>
        <a:bodyPr/>
        <a:lstStyle/>
        <a:p>
          <a:endParaRPr lang="ru-RU"/>
        </a:p>
      </dgm:t>
    </dgm:pt>
    <dgm:pt modelId="{B066781E-4593-4554-B286-B5F6D548A13D}" type="pres">
      <dgm:prSet presAssocID="{D3E1F546-DBBD-4C0B-81C3-1E147FC40416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CAE3100-5FE4-4ACB-A802-CE102BEC5C08}" type="pres">
      <dgm:prSet presAssocID="{94B90CDB-77A9-424A-9AB8-4FB5479B0A7D}" presName="composite" presStyleCnt="0"/>
      <dgm:spPr/>
    </dgm:pt>
    <dgm:pt modelId="{38C67714-3533-4660-8BCB-75A696E086B8}" type="pres">
      <dgm:prSet presAssocID="{94B90CDB-77A9-424A-9AB8-4FB5479B0A7D}" presName="imgShp" presStyleLbl="fgImgPlace1" presStyleIdx="0" presStyleCnt="2" custScaleX="126637" custScaleY="123848" custLinFactX="-947" custLinFactNeighborX="-100000" custLinFactNeighborY="-11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C7499ABA-2B7C-4917-A08E-4CF189EC54A2}" type="pres">
      <dgm:prSet presAssocID="{94B90CDB-77A9-424A-9AB8-4FB5479B0A7D}" presName="txShp" presStyleLbl="node1" presStyleIdx="0" presStyleCnt="2" custScaleX="150376" custScaleY="1240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D5B6F2-C1DB-4711-BE0B-9CC51CDB693C}" type="pres">
      <dgm:prSet presAssocID="{A8EEAC04-A424-46F7-8B86-90951C50BD0C}" presName="spacing" presStyleCnt="0"/>
      <dgm:spPr/>
    </dgm:pt>
    <dgm:pt modelId="{A1FD8338-E6C7-49D1-925D-F7390B69BC53}" type="pres">
      <dgm:prSet presAssocID="{2DB57C9D-3BAF-47C2-967E-BEDF4ACE8C58}" presName="composite" presStyleCnt="0"/>
      <dgm:spPr/>
    </dgm:pt>
    <dgm:pt modelId="{610F1ACD-860E-4098-8CF8-C89606BF847C}" type="pres">
      <dgm:prSet presAssocID="{2DB57C9D-3BAF-47C2-967E-BEDF4ACE8C58}" presName="imgShp" presStyleLbl="fgImgPlace1" presStyleIdx="1" presStyleCnt="2" custScaleX="134969" custScaleY="130113" custLinFactX="-12289" custLinFactNeighborX="-100000" custLinFactNeighborY="5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9964A9FF-F72C-4DCA-B25B-4700BEDCAD62}" type="pres">
      <dgm:prSet presAssocID="{2DB57C9D-3BAF-47C2-967E-BEDF4ACE8C58}" presName="txShp" presStyleLbl="node1" presStyleIdx="1" presStyleCnt="2" custScaleX="150376" custLinFactNeighborX="0" custLinFactNeighborY="1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94D864C-8C13-43EC-B9D6-9BD7CA9E83AB}" type="presOf" srcId="{2DB57C9D-3BAF-47C2-967E-BEDF4ACE8C58}" destId="{9964A9FF-F72C-4DCA-B25B-4700BEDCAD62}" srcOrd="0" destOrd="0" presId="urn:microsoft.com/office/officeart/2005/8/layout/vList3"/>
    <dgm:cxn modelId="{442667CA-27E7-4418-89AB-6EB0F06623D1}" srcId="{D3E1F546-DBBD-4C0B-81C3-1E147FC40416}" destId="{94B90CDB-77A9-424A-9AB8-4FB5479B0A7D}" srcOrd="0" destOrd="0" parTransId="{B1CD9DBF-7B62-4B14-8A8D-82654E8EED32}" sibTransId="{A8EEAC04-A424-46F7-8B86-90951C50BD0C}"/>
    <dgm:cxn modelId="{47562161-84F0-49E5-A745-707033DDB1E7}" srcId="{D3E1F546-DBBD-4C0B-81C3-1E147FC40416}" destId="{2DB57C9D-3BAF-47C2-967E-BEDF4ACE8C58}" srcOrd="1" destOrd="0" parTransId="{EB9A8E8A-0D8D-4CF1-9D2A-D03E8EED5AA9}" sibTransId="{FF24C78D-28ED-4963-B71A-7123D4F57F4C}"/>
    <dgm:cxn modelId="{62DC3312-1B6C-43DD-95B4-6B3B31A58238}" type="presOf" srcId="{94B90CDB-77A9-424A-9AB8-4FB5479B0A7D}" destId="{C7499ABA-2B7C-4917-A08E-4CF189EC54A2}" srcOrd="0" destOrd="0" presId="urn:microsoft.com/office/officeart/2005/8/layout/vList3"/>
    <dgm:cxn modelId="{A9E3A6DF-A330-483D-B218-C86982D0D38B}" type="presOf" srcId="{D3E1F546-DBBD-4C0B-81C3-1E147FC40416}" destId="{B066781E-4593-4554-B286-B5F6D548A13D}" srcOrd="0" destOrd="0" presId="urn:microsoft.com/office/officeart/2005/8/layout/vList3"/>
    <dgm:cxn modelId="{3E291B53-8F70-4C1E-B5B2-A2C61820886C}" type="presParOf" srcId="{B066781E-4593-4554-B286-B5F6D548A13D}" destId="{BCAE3100-5FE4-4ACB-A802-CE102BEC5C08}" srcOrd="0" destOrd="0" presId="urn:microsoft.com/office/officeart/2005/8/layout/vList3"/>
    <dgm:cxn modelId="{D51974FE-9012-4384-961E-5D1207872B96}" type="presParOf" srcId="{BCAE3100-5FE4-4ACB-A802-CE102BEC5C08}" destId="{38C67714-3533-4660-8BCB-75A696E086B8}" srcOrd="0" destOrd="0" presId="urn:microsoft.com/office/officeart/2005/8/layout/vList3"/>
    <dgm:cxn modelId="{DA75551A-B920-4203-B486-99FBF142E177}" type="presParOf" srcId="{BCAE3100-5FE4-4ACB-A802-CE102BEC5C08}" destId="{C7499ABA-2B7C-4917-A08E-4CF189EC54A2}" srcOrd="1" destOrd="0" presId="urn:microsoft.com/office/officeart/2005/8/layout/vList3"/>
    <dgm:cxn modelId="{CADCEBC3-1B97-4068-B6A7-14968DE39904}" type="presParOf" srcId="{B066781E-4593-4554-B286-B5F6D548A13D}" destId="{7FD5B6F2-C1DB-4711-BE0B-9CC51CDB693C}" srcOrd="1" destOrd="0" presId="urn:microsoft.com/office/officeart/2005/8/layout/vList3"/>
    <dgm:cxn modelId="{79EE3813-BFAC-4E62-8837-8CF190DAED99}" type="presParOf" srcId="{B066781E-4593-4554-B286-B5F6D548A13D}" destId="{A1FD8338-E6C7-49D1-925D-F7390B69BC53}" srcOrd="2" destOrd="0" presId="urn:microsoft.com/office/officeart/2005/8/layout/vList3"/>
    <dgm:cxn modelId="{CB1BD16E-479E-406B-9EBB-934B570DC812}" type="presParOf" srcId="{A1FD8338-E6C7-49D1-925D-F7390B69BC53}" destId="{610F1ACD-860E-4098-8CF8-C89606BF847C}" srcOrd="0" destOrd="0" presId="urn:microsoft.com/office/officeart/2005/8/layout/vList3"/>
    <dgm:cxn modelId="{EB394917-3CC2-4AFA-8F9A-95995B175A60}" type="presParOf" srcId="{A1FD8338-E6C7-49D1-925D-F7390B69BC53}" destId="{9964A9FF-F72C-4DCA-B25B-4700BEDCAD6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03CD20-2E83-49A6-A7DB-70244FD9BA0E}">
      <dsp:nvSpPr>
        <dsp:cNvPr id="0" name=""/>
        <dsp:cNvSpPr/>
      </dsp:nvSpPr>
      <dsp:spPr>
        <a:xfrm rot="10800000">
          <a:off x="891411" y="118582"/>
          <a:ext cx="4588491" cy="2837115"/>
        </a:xfrm>
        <a:prstGeom prst="homePlate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9449" tIns="64770" rIns="120904" bIns="64770" numCol="1" spcCol="1270" anchor="ctr" anchorCtr="0">
          <a:noAutofit/>
        </a:bodyPr>
        <a:lstStyle/>
        <a:p>
          <a:pPr lvl="0" algn="l" defTabSz="75565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    </a:t>
          </a:r>
          <a:r>
            <a:rPr lang="ru-RU" sz="18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O‘zbekistonning</a:t>
          </a:r>
          <a:r>
            <a:rPr lang="ru-RU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tabiiy</a:t>
          </a:r>
          <a:r>
            <a:rPr lang="ru-RU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gaz</a:t>
          </a:r>
          <a:r>
            <a:rPr lang="ru-RU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mavjud</a:t>
          </a:r>
          <a:r>
            <a:rPr lang="ru-RU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tumanlarida</a:t>
          </a:r>
          <a:r>
            <a:rPr lang="ru-RU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faol</a:t>
          </a:r>
          <a:r>
            <a:rPr lang="ru-RU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geologik-qidiruv</a:t>
          </a:r>
          <a:r>
            <a:rPr lang="ru-RU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ishlari</a:t>
          </a:r>
          <a:r>
            <a:rPr lang="ru-RU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XX </a:t>
          </a:r>
          <a:r>
            <a:rPr lang="ru-RU" sz="18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asr</a:t>
          </a:r>
          <a:r>
            <a:rPr lang="ru-RU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50-yillari</a:t>
          </a:r>
          <a:r>
            <a:rPr lang="en-US" sz="18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dan</a:t>
          </a:r>
          <a:r>
            <a:rPr lang="en-US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boshlangan</a:t>
          </a:r>
          <a:r>
            <a:rPr lang="ru-RU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en-US" sz="1800" kern="12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l" defTabSz="75565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ru-RU" sz="18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O‘sha</a:t>
          </a:r>
          <a:r>
            <a:rPr lang="ru-RU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davrda</a:t>
          </a:r>
          <a:r>
            <a:rPr lang="ru-RU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Jarqo‘rg‘on</a:t>
          </a:r>
          <a:r>
            <a:rPr lang="ru-RU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</a:t>
          </a:r>
          <a:r>
            <a:rPr lang="en-US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Buxorodagi</a:t>
          </a:r>
          <a:r>
            <a:rPr lang="ru-RU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Gazli</a:t>
          </a:r>
          <a:r>
            <a:rPr lang="ru-RU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shaharchasi</a:t>
          </a:r>
          <a:r>
            <a:rPr lang="en-US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Qorovulbozor</a:t>
          </a:r>
          <a:r>
            <a:rPr lang="ru-RU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Sariqtosh</a:t>
          </a:r>
          <a:r>
            <a:rPr lang="ru-RU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tabiiy</a:t>
          </a:r>
          <a:r>
            <a:rPr lang="ru-RU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gaz</a:t>
          </a:r>
          <a:r>
            <a:rPr lang="ru-RU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konlari</a:t>
          </a:r>
          <a:r>
            <a:rPr lang="ru-RU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ochilgan</a:t>
          </a:r>
          <a:r>
            <a:rPr lang="ru-RU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600690" y="118582"/>
        <a:ext cx="3879212" cy="2837115"/>
      </dsp:txXfrm>
    </dsp:sp>
    <dsp:sp modelId="{4B66492C-D55F-479B-9514-6B023DB99EE8}">
      <dsp:nvSpPr>
        <dsp:cNvPr id="0" name=""/>
        <dsp:cNvSpPr/>
      </dsp:nvSpPr>
      <dsp:spPr>
        <a:xfrm>
          <a:off x="0" y="411875"/>
          <a:ext cx="2172500" cy="2270251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665A42-C7FC-4CF4-9F94-893264501F0D}">
      <dsp:nvSpPr>
        <dsp:cNvPr id="0" name=""/>
        <dsp:cNvSpPr/>
      </dsp:nvSpPr>
      <dsp:spPr>
        <a:xfrm rot="10800000">
          <a:off x="340523" y="125781"/>
          <a:ext cx="5162592" cy="2844781"/>
        </a:xfrm>
        <a:prstGeom prst="homePlate">
          <a:avLst/>
        </a:prstGeom>
        <a:solidFill>
          <a:schemeClr val="bg1">
            <a:lumMod val="10000"/>
            <a:lumOff val="9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9720" tIns="60960" rIns="113792" bIns="60960" numCol="1" spcCol="1270" anchor="ctr" anchorCtr="0">
          <a:noAutofit/>
        </a:bodyPr>
        <a:lstStyle/>
        <a:p>
          <a:pPr marL="180975" lvl="0" indent="0" algn="l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   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Buxoro-Xiva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geologik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mintaqalarida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Gazli</a:t>
          </a:r>
          <a:r>
            <a:rPr lang="ru-RU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Jarqoq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Shimoliy</a:t>
          </a:r>
          <a:r>
            <a:rPr lang="ru-RU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Janubiy</a:t>
          </a:r>
          <a:r>
            <a:rPr lang="ru-RU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Muborak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Uchqir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O‘rtabuloq</a:t>
          </a:r>
          <a:r>
            <a:rPr lang="ru-RU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Kultak</a:t>
          </a:r>
          <a:r>
            <a:rPr lang="ru-RU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yirik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tabiiy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gaz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konlari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;</a:t>
          </a:r>
        </a:p>
        <a:p>
          <a:pPr marL="180975" lvl="0" indent="265113" algn="l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Hisor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tog‘larining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janubi-g‘arbiy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tumanlarida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Odamtosh</a:t>
          </a:r>
          <a:r>
            <a:rPr lang="ru-RU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kondensat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koni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Ustyurt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gaz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qatlamlarining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topilishi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O‘zbekistonni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jahondagi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yirik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gaz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zahirasi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mavjud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o‘lkaga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aylantirdi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051718" y="125781"/>
        <a:ext cx="4451397" cy="2844781"/>
      </dsp:txXfrm>
    </dsp:sp>
    <dsp:sp modelId="{7E60A7DC-11B8-4E1D-B1BE-63F7AED4B9FF}">
      <dsp:nvSpPr>
        <dsp:cNvPr id="0" name=""/>
        <dsp:cNvSpPr/>
      </dsp:nvSpPr>
      <dsp:spPr>
        <a:xfrm>
          <a:off x="113507" y="607387"/>
          <a:ext cx="1881569" cy="1881569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10B24C-A2A9-4839-B133-5DC8A0656F90}">
      <dsp:nvSpPr>
        <dsp:cNvPr id="0" name=""/>
        <dsp:cNvSpPr/>
      </dsp:nvSpPr>
      <dsp:spPr>
        <a:xfrm rot="16200000">
          <a:off x="1530170" y="-1527427"/>
          <a:ext cx="2556284" cy="5611139"/>
        </a:xfrm>
        <a:prstGeom prst="flowChartManualOperation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90488" lvl="0" indent="176213" algn="l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8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</a:t>
          </a:r>
          <a:r>
            <a:rPr lang="ru-RU" sz="18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angori</a:t>
          </a:r>
          <a:r>
            <a:rPr lang="ru-RU" sz="18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olov</a:t>
          </a:r>
          <a:r>
            <a:rPr lang="ru-RU" sz="18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bunyodkorlari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gazchilar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         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yashaydigan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Gazli</a:t>
          </a:r>
          <a:r>
            <a:rPr lang="ru-RU" sz="18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shahriga</a:t>
          </a:r>
          <a:r>
            <a:rPr lang="ru-RU" sz="18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zudlik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asos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solindi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Tabiiy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gaz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qazib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olish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sur’atlari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misli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ko‘rilmagan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darajada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oshirildi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en-US" sz="1800" kern="1200" dirty="0" smtClean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90488" lvl="0" indent="176213" algn="l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1960-yilda 0,4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mlrd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m</a:t>
          </a:r>
          <a:r>
            <a:rPr lang="ru-RU" sz="1800" kern="1200" baseline="30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3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tabiiy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gaz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ishlab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chiqarilgan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bo‘lsa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1975-yilga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kelib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ko‘rsatkich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33,7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mlrd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m</a:t>
          </a:r>
          <a:r>
            <a:rPr lang="ru-RU" sz="1800" kern="1200" baseline="30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3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yetdi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2743" y="511257"/>
        <a:ext cx="5611139" cy="153377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10B24C-A2A9-4839-B133-5DC8A0656F90}">
      <dsp:nvSpPr>
        <dsp:cNvPr id="0" name=""/>
        <dsp:cNvSpPr/>
      </dsp:nvSpPr>
      <dsp:spPr>
        <a:xfrm rot="16200000">
          <a:off x="1530170" y="-1530170"/>
          <a:ext cx="2556284" cy="5616624"/>
        </a:xfrm>
        <a:prstGeom prst="flowChartManualOperation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marL="90488" lvl="0" indent="176213" algn="l" defTabSz="10668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Ittif</a:t>
          </a:r>
          <a:r>
            <a:rPr lang="en-US" sz="2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oq</a:t>
          </a:r>
          <a:r>
            <a:rPr lang="ru-RU" sz="2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ning</a:t>
          </a:r>
          <a:r>
            <a:rPr lang="ru-RU" sz="2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O‘zbekistonda</a:t>
          </a:r>
          <a:r>
            <a:rPr lang="ru-RU" sz="2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gaz</a:t>
          </a:r>
          <a:r>
            <a:rPr lang="ru-RU" sz="2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ishlab</a:t>
          </a:r>
          <a:r>
            <a:rPr lang="ru-RU" sz="2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chiqarishni</a:t>
          </a:r>
          <a:r>
            <a:rPr lang="ru-RU" sz="2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oshirishdan</a:t>
          </a:r>
          <a:r>
            <a:rPr lang="ru-RU" sz="2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maqsadi</a:t>
          </a:r>
          <a:r>
            <a:rPr lang="en-US" sz="2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en-US" sz="2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gazni</a:t>
          </a:r>
          <a:r>
            <a:rPr lang="ru-RU" sz="2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RSFSRning</a:t>
          </a:r>
          <a:r>
            <a:rPr lang="ru-RU" sz="2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sanoat</a:t>
          </a:r>
          <a:r>
            <a:rPr lang="ru-RU" sz="2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markazlariga</a:t>
          </a:r>
          <a:r>
            <a:rPr lang="ru-RU" sz="2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ko‘proq</a:t>
          </a:r>
          <a:r>
            <a:rPr lang="ru-RU" sz="2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tashib</a:t>
          </a:r>
          <a:r>
            <a:rPr lang="ru-RU" sz="2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ketish</a:t>
          </a:r>
          <a:r>
            <a:rPr lang="ru-RU" sz="2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edi</a:t>
          </a:r>
          <a:r>
            <a:rPr lang="ru-RU" sz="2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0" y="511257"/>
        <a:ext cx="5616624" cy="153377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611592-F02A-4A49-8521-60A5DFAC5750}">
      <dsp:nvSpPr>
        <dsp:cNvPr id="0" name=""/>
        <dsp:cNvSpPr/>
      </dsp:nvSpPr>
      <dsp:spPr>
        <a:xfrm rot="10800000">
          <a:off x="329224" y="125944"/>
          <a:ext cx="5257041" cy="2916326"/>
        </a:xfrm>
        <a:prstGeom prst="homePlate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0717" tIns="68580" rIns="128016" bIns="68580" numCol="1" spcCol="1270" anchor="ctr" anchorCtr="0">
          <a:noAutofit/>
        </a:bodyPr>
        <a:lstStyle/>
        <a:p>
          <a:pPr marL="180975" lvl="0" indent="177800" algn="l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O‘zbekistonda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zamonaviy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kon-metallurgiya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sanoatiga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asos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solinishi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uning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industrial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qiyofasini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o‘zgartirib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yubordi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ttifoqqa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bo‘ysunuvchi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ru-RU" sz="18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yopiq</a:t>
          </a:r>
          <a:r>
            <a:rPr lang="ru-RU" sz="18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shaharlar</a:t>
          </a:r>
          <a:r>
            <a:rPr lang="ru-RU" sz="18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deb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ataluvchi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Navoiy</a:t>
          </a:r>
          <a:r>
            <a:rPr lang="ru-RU" sz="18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 </a:t>
          </a:r>
          <a:r>
            <a:rPr lang="ru-RU" sz="18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Zarafshon</a:t>
          </a:r>
          <a:r>
            <a:rPr lang="ru-RU" sz="18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Uchquduq</a:t>
          </a:r>
          <a:r>
            <a:rPr lang="ru-RU" sz="18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shaharlar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boshqa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mintaqalardan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ishchi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kuchi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olib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kelindi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058305" y="125944"/>
        <a:ext cx="4527960" cy="2916326"/>
      </dsp:txXfrm>
    </dsp:sp>
    <dsp:sp modelId="{434EF4FF-3D5C-4248-95D3-8112CE7CA2C4}">
      <dsp:nvSpPr>
        <dsp:cNvPr id="0" name=""/>
        <dsp:cNvSpPr/>
      </dsp:nvSpPr>
      <dsp:spPr>
        <a:xfrm>
          <a:off x="110362" y="630854"/>
          <a:ext cx="1906507" cy="1906507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499ABA-2B7C-4917-A08E-4CF189EC54A2}">
      <dsp:nvSpPr>
        <dsp:cNvPr id="0" name=""/>
        <dsp:cNvSpPr/>
      </dsp:nvSpPr>
      <dsp:spPr>
        <a:xfrm rot="10800000">
          <a:off x="-1" y="185"/>
          <a:ext cx="5482708" cy="1069249"/>
        </a:xfrm>
        <a:prstGeom prst="homePlate">
          <a:avLst/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0053" tIns="53340" rIns="99568" bIns="53340" numCol="1" spcCol="1270" anchor="ctr" anchorCtr="0">
          <a:noAutofit/>
        </a:bodyPr>
        <a:lstStyle/>
        <a:p>
          <a:pPr marL="628650" lvl="0" indent="-90488" algn="ctr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i="0" kern="1200" dirty="0" smtClean="0"/>
            <a:t>     </a:t>
          </a:r>
          <a:r>
            <a:rPr lang="en-US" sz="18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Darslikning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123-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sahifasida </a:t>
          </a:r>
          <a:r>
            <a:rPr lang="en-US" sz="18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berilgan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savollarga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javob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bering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mavzu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so‘ngida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berilgan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jadvalni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to‘ldiring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67311" y="185"/>
        <a:ext cx="5215396" cy="1069249"/>
      </dsp:txXfrm>
    </dsp:sp>
    <dsp:sp modelId="{38C67714-3533-4660-8BCB-75A696E086B8}">
      <dsp:nvSpPr>
        <dsp:cNvPr id="0" name=""/>
        <dsp:cNvSpPr/>
      </dsp:nvSpPr>
      <dsp:spPr>
        <a:xfrm>
          <a:off x="0" y="150"/>
          <a:ext cx="1091424" cy="1067387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64A9FF-F72C-4DCA-B25B-4700BEDCAD62}">
      <dsp:nvSpPr>
        <dsp:cNvPr id="0" name=""/>
        <dsp:cNvSpPr/>
      </dsp:nvSpPr>
      <dsp:spPr>
        <a:xfrm rot="10800000">
          <a:off x="-1" y="1457434"/>
          <a:ext cx="5482708" cy="861853"/>
        </a:xfrm>
        <a:prstGeom prst="homePlate">
          <a:avLst/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0053" tIns="68580" rIns="128016" bIns="68580" numCol="1" spcCol="1270" anchor="ctr" anchorCtr="0">
          <a:noAutofit/>
        </a:bodyPr>
        <a:lstStyle/>
        <a:p>
          <a:pPr marL="628650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tabiiy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boyliklari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bo‘yicha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dunyoda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egallagan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o‘rni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haqida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qo‘shimcha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ma‘lumotlar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topib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yozing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 smtClean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15462" y="1457434"/>
        <a:ext cx="5267245" cy="861853"/>
      </dsp:txXfrm>
    </dsp:sp>
    <dsp:sp modelId="{610F1ACD-860E-4098-8CF8-C89606BF847C}">
      <dsp:nvSpPr>
        <dsp:cNvPr id="0" name=""/>
        <dsp:cNvSpPr/>
      </dsp:nvSpPr>
      <dsp:spPr>
        <a:xfrm>
          <a:off x="0" y="1326889"/>
          <a:ext cx="1163234" cy="1121382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3/2/2021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9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8348" y="4166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1433" y="219796"/>
            <a:ext cx="4284475" cy="537176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14"/>
              </a:spcBef>
            </a:pPr>
            <a:r>
              <a:rPr lang="en-US" sz="3395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395" b="1" spc="5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3395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95" b="1" spc="5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</a:t>
            </a:r>
            <a:endParaRPr sz="339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55489" y="1187996"/>
            <a:ext cx="4716524" cy="1396515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spcBef>
                <a:spcPts val="110"/>
              </a:spcBef>
              <a:spcAft>
                <a:spcPts val="600"/>
              </a:spcAft>
            </a:pPr>
            <a:r>
              <a:rPr sz="2400" dirty="0" err="1" smtClean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sz="2400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ru-RU" sz="2400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18387">
              <a:spcBef>
                <a:spcPts val="110"/>
              </a:spcBef>
              <a:spcAft>
                <a:spcPts val="600"/>
              </a:spcAft>
            </a:pP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yoqilg‘i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tog‘-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sanoatining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keltirilishi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o‘zgarishlar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1"/>
            <a:ext cx="919878" cy="56418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1"/>
            <a:ext cx="919878" cy="56418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32221" y="323900"/>
            <a:ext cx="847804" cy="323783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000" b="1" spc="10" dirty="0" smtClean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8" name="object 11">
            <a:extLst>
              <a:ext uri="{FF2B5EF4-FFF2-40B4-BE49-F238E27FC236}">
                <a16:creationId xmlns:a16="http://schemas.microsoft.com/office/drawing/2014/main" id="{5B75B315-3F99-4F20-AE24-482E239D9233}"/>
              </a:ext>
            </a:extLst>
          </p:cNvPr>
          <p:cNvSpPr/>
          <p:nvPr/>
        </p:nvSpPr>
        <p:spPr>
          <a:xfrm>
            <a:off x="155928" y="325249"/>
            <a:ext cx="407034" cy="366395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04719" y="1239377"/>
            <a:ext cx="343665" cy="8053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04720" y="2160104"/>
            <a:ext cx="343665" cy="82373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43637" y="1062365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037" y="35650"/>
            <a:ext cx="5688037" cy="138499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indent="179388" algn="just"/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50-60-yillarida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rivojlandi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uran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oluvchi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komplekslar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fabrikalar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ruda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kombinatlari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rudasini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ishlovchi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kombinatlar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tushirildi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Bepoyon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Qizilqum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sahrosi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tumanlarining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o‘zlashtirilishi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uran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sanoatining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bo‘lishini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taqozo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92" y="1468770"/>
            <a:ext cx="2676525" cy="16126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757" y="1468770"/>
            <a:ext cx="2466975" cy="1612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7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0163" y="58747"/>
            <a:ext cx="5616624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indent="179388" algn="just"/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1958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-yil 3-sentabrda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kon-metallurgiya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kombinatiga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poydevor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qo‘yilishi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shahriga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solindi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Kombinat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viloyatida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boshqarmasi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negizida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qurilgan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Sovetobod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Nurobod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Zarafshon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Uchquduq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Muruntov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Krasnogorsk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Zafarobod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Shalqar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shaharchalariga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solgan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21" y="1728056"/>
            <a:ext cx="1666092" cy="12479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306" y="1734013"/>
            <a:ext cx="1628711" cy="12420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9477" y="1512031"/>
            <a:ext cx="1396739" cy="160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562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43637" y="1062365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0163" y="37952"/>
            <a:ext cx="5616624" cy="132343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1958-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sentabrda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shahriga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solindi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1982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-yil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aprelda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viloyati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425" y="1404976"/>
            <a:ext cx="2514600" cy="1674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466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43637" y="1062365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1413" y="46702"/>
            <a:ext cx="5616624" cy="107721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indent="179388" algn="just"/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Muruntov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1961-yili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tushirilib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quyma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(999,9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probali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1963-yil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tayyorlangan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O‘zSSR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uran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olishda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dunyoning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o‘rinlaridan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egalladi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553" y="1224000"/>
            <a:ext cx="3274308" cy="1814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703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43637" y="1062365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1413" y="46702"/>
            <a:ext cx="5616624" cy="1477328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>
            <a:spAutoFit/>
          </a:bodyPr>
          <a:lstStyle/>
          <a:p>
            <a:pPr indent="179388" algn="just"/>
            <a:r>
              <a:rPr lang="ru-RU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70-80-yillarida </a:t>
            </a:r>
            <a:r>
              <a:rPr lang="ru-RU" sz="1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ru-RU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taxminan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tonna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</a:t>
            </a:r>
            <a:r>
              <a:rPr lang="ru-RU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quymasi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tayyorlangan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O‘zSSR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yetkazib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oltinining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yarmidan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ko‘pini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bergan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ru-RU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so‘nggi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tadqiqotlarning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ko‘rsatishicha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ru-RU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konlaridan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5,5 </a:t>
            </a:r>
            <a:r>
              <a:rPr lang="ru-RU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mlrd</a:t>
            </a: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dollar</a:t>
            </a: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bahosida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qazilmalar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ru-RU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zaxiralari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yurtimiz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o‘rinni</a:t>
            </a:r>
            <a:r>
              <a:rPr lang="ru-RU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egallagan</a:t>
            </a:r>
            <a:r>
              <a:rPr lang="ru-RU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500" dirty="0">
              <a:solidFill>
                <a:srgbClr val="00206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1062" y="1647140"/>
            <a:ext cx="2466975" cy="150624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15" y="1647140"/>
            <a:ext cx="2471109" cy="1506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609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43637" y="1062365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143100298"/>
              </p:ext>
            </p:extLst>
          </p:nvPr>
        </p:nvGraphicFramePr>
        <p:xfrm>
          <a:off x="62820" y="71872"/>
          <a:ext cx="5696629" cy="3168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8665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43637" y="1062365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5429" y="719944"/>
            <a:ext cx="5364596" cy="230832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285750" indent="-20638">
              <a:buFont typeface="Wingdings" panose="05000000000000000000" pitchFamily="2" charset="2"/>
              <a:buChar char="ü"/>
            </a:pP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</a:t>
            </a:r>
            <a:r>
              <a:rPr lang="ru-RU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opiq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mahalliy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hokimiyatga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bo‘ysunmagan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0638">
              <a:buFont typeface="Wingdings" panose="05000000000000000000" pitchFamily="2" charset="2"/>
              <a:buChar char="ü"/>
            </a:pP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joylarda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maxfiy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0638">
              <a:buFont typeface="Wingdings" panose="05000000000000000000" pitchFamily="2" charset="2"/>
              <a:buChar char="ü"/>
            </a:pP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Markazga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0638">
              <a:buFont typeface="Wingdings" panose="05000000000000000000" pitchFamily="2" charset="2"/>
              <a:buChar char="ü"/>
            </a:pP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chiqarishda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band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odatda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kelgindilardan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0638">
              <a:buFont typeface="Wingdings" panose="05000000000000000000" pitchFamily="2" charset="2"/>
              <a:buChar char="ü"/>
            </a:pPr>
            <a:r>
              <a:rPr lang="ru-RU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mahalliy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yopiq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shaharlardan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bahonalar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chiqarib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yuborilgan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31960" y="107876"/>
            <a:ext cx="4895533" cy="386260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Yopiq</a:t>
            </a:r>
            <a:r>
              <a:rPr lang="en-US" sz="2800" dirty="0" smtClean="0"/>
              <a:t> </a:t>
            </a:r>
            <a:r>
              <a:rPr lang="en-US" sz="2800" dirty="0" err="1" smtClean="0"/>
              <a:t>shaharlar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435500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43637" y="1062365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7417" y="595650"/>
            <a:ext cx="5580620" cy="2308324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I</a:t>
            </a:r>
            <a:r>
              <a:rPr lang="ru-RU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jtimoiy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adolat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tamoyillarining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buzil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Markazdan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ko‘chirib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kadrlar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navbatsiz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uy-joy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imtiyozlar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ta’minlangan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ru-RU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ishloqlardan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yigit-qizlari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uy-joyga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ishlarni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bajarishga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majbur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mobaynida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uy-joy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navbatda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turishardi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ahalliy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yoshlar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doimo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kamsitilgan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31960" y="107876"/>
            <a:ext cx="4895533" cy="386260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Yopiq</a:t>
            </a:r>
            <a:r>
              <a:rPr lang="en-US" sz="2800" dirty="0" smtClean="0"/>
              <a:t> </a:t>
            </a:r>
            <a:r>
              <a:rPr lang="en-US" sz="2800" dirty="0" err="1" smtClean="0"/>
              <a:t>shaharlar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580521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43637" y="1062365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354" y="107876"/>
            <a:ext cx="5626683" cy="2970044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179388" indent="-179388" algn="just">
              <a:buFont typeface="Wingdings" panose="05000000000000000000" pitchFamily="2" charset="2"/>
              <a:buChar char="ü"/>
            </a:pPr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O‘zbekistonda</a:t>
            </a: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asrlar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mobaynida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shakllangan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mintaqaning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tub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yerli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xalqlari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vakillaridan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iborat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bo‘lgan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aholining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ko‘p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millatli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tarkibi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 </a:t>
            </a:r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60–80-yillarida </a:t>
            </a:r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yevropalik</a:t>
            </a: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xalqlar</a:t>
            </a: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boshqalar</a:t>
            </a: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hisobiga</a:t>
            </a: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yanada</a:t>
            </a: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kengayib</a:t>
            </a: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bordi</a:t>
            </a: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indent="-179388" algn="just">
              <a:buFont typeface="Wingdings" panose="05000000000000000000" pitchFamily="2" charset="2"/>
              <a:buChar char="ü"/>
            </a:pPr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127 </a:t>
            </a:r>
            <a:r>
              <a:rPr lang="ru-RU" sz="1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ru-RU" sz="1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millat</a:t>
            </a: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elatlar</a:t>
            </a: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yashagan</a:t>
            </a: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7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indent="-179388" algn="just">
              <a:buFont typeface="Wingdings" panose="05000000000000000000" pitchFamily="2" charset="2"/>
              <a:buChar char="ü"/>
            </a:pPr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mahalliy</a:t>
            </a: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aholidan</a:t>
            </a: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mintaqalardan</a:t>
            </a: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ko‘chib</a:t>
            </a: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ruslar</a:t>
            </a: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tatarlar</a:t>
            </a: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ukrainlar</a:t>
            </a: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koreyslar</a:t>
            </a: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xalqlar</a:t>
            </a: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yashardi</a:t>
            </a: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7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indent="-179388" algn="just">
              <a:buFont typeface="Wingdings" panose="05000000000000000000" pitchFamily="2" charset="2"/>
              <a:buChar char="ü"/>
            </a:pPr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korxonalarida</a:t>
            </a: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ishlovchi</a:t>
            </a: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o‘zbeklar</a:t>
            </a: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paytda</a:t>
            </a: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nihoyatda</a:t>
            </a: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kamayib</a:t>
            </a: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1430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2540776" y="2700284"/>
            <a:ext cx="400859" cy="277833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43637" y="1062365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400" dirty="0" err="1" smtClean="0"/>
              <a:t>Mustaqil</a:t>
            </a:r>
            <a:r>
              <a:rPr lang="en-US" sz="2400" dirty="0" smtClean="0"/>
              <a:t> </a:t>
            </a:r>
            <a:r>
              <a:rPr lang="en-US" sz="2400" dirty="0" err="1" smtClean="0"/>
              <a:t>bajarish</a:t>
            </a:r>
            <a:r>
              <a:rPr lang="en-US" sz="2400" dirty="0" smtClean="0"/>
              <a:t> </a:t>
            </a:r>
            <a:r>
              <a:rPr lang="en-US" sz="2400" dirty="0" err="1" smtClean="0"/>
              <a:t>uchun</a:t>
            </a:r>
            <a:r>
              <a:rPr lang="en-US" sz="2400" dirty="0" smtClean="0"/>
              <a:t> </a:t>
            </a:r>
            <a:r>
              <a:rPr lang="en-US" sz="2400" dirty="0" err="1" smtClean="0"/>
              <a:t>topshiriqlar</a:t>
            </a:r>
            <a:endParaRPr lang="ru-RU" sz="24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516990819"/>
              </p:ext>
            </p:extLst>
          </p:nvPr>
        </p:nvGraphicFramePr>
        <p:xfrm>
          <a:off x="169327" y="611932"/>
          <a:ext cx="5482706" cy="2448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24883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4501" y="-15753"/>
            <a:ext cx="4342554" cy="50908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3200" dirty="0" err="1"/>
              <a:t>R</a:t>
            </a:r>
            <a:r>
              <a:rPr lang="en-US" sz="3200" dirty="0" err="1" smtClean="0"/>
              <a:t>eja</a:t>
            </a:r>
            <a:endParaRPr sz="3200" dirty="0"/>
          </a:p>
        </p:txBody>
      </p:sp>
      <p:sp>
        <p:nvSpPr>
          <p:cNvPr id="16" name="TextBox 15"/>
          <p:cNvSpPr txBox="1"/>
          <p:nvPr/>
        </p:nvSpPr>
        <p:spPr>
          <a:xfrm>
            <a:off x="935509" y="586686"/>
            <a:ext cx="46921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qazilma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boyliklarining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manfaatlariga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qildirilishi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27413" y="1296008"/>
            <a:ext cx="46921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konlarining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ochilishi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20" name="Straight Connector 9"/>
          <p:cNvCxnSpPr/>
          <p:nvPr/>
        </p:nvCxnSpPr>
        <p:spPr>
          <a:xfrm>
            <a:off x="215430" y="723447"/>
            <a:ext cx="0" cy="2098318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6" name="Стрелка вправо 5"/>
          <p:cNvSpPr/>
          <p:nvPr/>
        </p:nvSpPr>
        <p:spPr>
          <a:xfrm>
            <a:off x="229021" y="632036"/>
            <a:ext cx="706488" cy="484632"/>
          </a:xfrm>
          <a:prstGeom prst="rightArrow">
            <a:avLst/>
          </a:prstGeom>
          <a:solidFill>
            <a:srgbClr val="C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229021" y="1808397"/>
            <a:ext cx="706488" cy="484632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35509" y="1747629"/>
            <a:ext cx="467470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Qizilqumda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oltin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uran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konlarini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o‘zlashtirish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35509" y="2398029"/>
            <a:ext cx="46921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Yangi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sanoat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shaharlariga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asos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solinishi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hamda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demografik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jarayonlardagi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o‘zgarishlar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229021" y="2448136"/>
            <a:ext cx="706488" cy="484632"/>
          </a:xfrm>
          <a:prstGeom prst="rightArrow">
            <a:avLst/>
          </a:prstGeom>
          <a:solidFill>
            <a:srgbClr val="7030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202720" y="1223622"/>
            <a:ext cx="732789" cy="484632"/>
          </a:xfrm>
          <a:prstGeom prst="rightArrow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7312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43637" y="1062365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7417" y="611932"/>
            <a:ext cx="5544020" cy="218521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indent="179388" algn="just"/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mineral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xomashyo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turlariga</a:t>
            </a:r>
            <a:r>
              <a:rPr lang="en-US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qazilmalar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uran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qo‘rg‘oshin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rux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volfram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toshko‘mir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konla</a:t>
            </a:r>
            <a:r>
              <a:rPr lang="en-US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rga</a:t>
            </a:r>
            <a:r>
              <a:rPr lang="en-US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boy</a:t>
            </a: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7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9388" algn="just"/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Afsuski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konlarda</a:t>
            </a: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qazilmalar</a:t>
            </a:r>
            <a:r>
              <a:rPr lang="en-US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uran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manfaatlariga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9388" algn="just"/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uran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nodir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metallar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strategik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xomashyo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favqulodda</a:t>
            </a: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maxfiylik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niqobi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ostida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O‘zbekistondan</a:t>
            </a:r>
            <a:r>
              <a:rPr lang="en-US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tashqariga</a:t>
            </a: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tekinga</a:t>
            </a: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ketilardi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31960" y="107876"/>
            <a:ext cx="4895533" cy="386260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O‘zbekiston</a:t>
            </a:r>
            <a:r>
              <a:rPr lang="en-US" sz="2400" dirty="0" smtClean="0"/>
              <a:t> </a:t>
            </a:r>
            <a:r>
              <a:rPr lang="en-US" sz="2400" dirty="0" err="1" smtClean="0"/>
              <a:t>tabiati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24926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43637" y="1062365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277141940"/>
              </p:ext>
            </p:extLst>
          </p:nvPr>
        </p:nvGraphicFramePr>
        <p:xfrm>
          <a:off x="71412" y="71872"/>
          <a:ext cx="5688037" cy="30742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9784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43637" y="1062365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340701609"/>
              </p:ext>
            </p:extLst>
          </p:nvPr>
        </p:nvGraphicFramePr>
        <p:xfrm>
          <a:off x="71413" y="71417"/>
          <a:ext cx="5616624" cy="3096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64090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43637" y="1062365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34" y="44689"/>
            <a:ext cx="5696491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indent="179388" algn="just"/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1956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-yili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Buxoro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viloyatida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ulkan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Gazli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neft-gaz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konining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topilishi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chiqarishning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sur’atlarda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rivojlanishiga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9388" algn="just"/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Jahondagi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konlaridan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hisoblangan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konning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zaxirasi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500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mlrd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16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16" y="1406006"/>
            <a:ext cx="2368190" cy="17430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5789" y="1396820"/>
            <a:ext cx="21621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583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43637" y="1062365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578632893"/>
              </p:ext>
            </p:extLst>
          </p:nvPr>
        </p:nvGraphicFramePr>
        <p:xfrm>
          <a:off x="71413" y="575928"/>
          <a:ext cx="5616624" cy="25562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31960" y="107876"/>
            <a:ext cx="4895533" cy="386260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Gazli</a:t>
            </a:r>
            <a:r>
              <a:rPr lang="en-US" sz="2400" dirty="0" smtClean="0"/>
              <a:t> </a:t>
            </a:r>
            <a:r>
              <a:rPr lang="en-US" sz="2400" dirty="0" err="1" smtClean="0"/>
              <a:t>shahri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62833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43637" y="1062365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516808470"/>
              </p:ext>
            </p:extLst>
          </p:nvPr>
        </p:nvGraphicFramePr>
        <p:xfrm>
          <a:off x="71413" y="575928"/>
          <a:ext cx="5616624" cy="25562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31960" y="107876"/>
            <a:ext cx="4895533" cy="386260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Gazli</a:t>
            </a:r>
            <a:r>
              <a:rPr lang="en-US" sz="2400" dirty="0" smtClean="0"/>
              <a:t> </a:t>
            </a:r>
            <a:r>
              <a:rPr lang="en-US" sz="2400" dirty="0" err="1" smtClean="0"/>
              <a:t>shahri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19906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43637" y="1062365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7437" y="683940"/>
            <a:ext cx="5184576" cy="1938992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Butunittifoq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chiqarishda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ulushi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1960-yildagi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foizdan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1975-yilda 20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foizga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ko‘tarildi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keyinchalik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ko‘payib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bordi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31960" y="107876"/>
            <a:ext cx="4895533" cy="386260"/>
          </a:xfrm>
        </p:spPr>
        <p:txBody>
          <a:bodyPr>
            <a:noAutofit/>
          </a:bodyPr>
          <a:lstStyle/>
          <a:p>
            <a:r>
              <a:rPr lang="en-US" sz="2800" dirty="0" err="1" smtClean="0"/>
              <a:t>O‘zbekiston</a:t>
            </a:r>
            <a:r>
              <a:rPr lang="en-US" sz="2800" dirty="0" smtClean="0"/>
              <a:t> </a:t>
            </a:r>
            <a:r>
              <a:rPr lang="en-US" sz="2800" dirty="0" err="1" smtClean="0"/>
              <a:t>gazi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709529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152260</TotalTime>
  <Words>779</Words>
  <Application>Microsoft Office PowerPoint</Application>
  <PresentationFormat>Произвольный</PresentationFormat>
  <Paragraphs>51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19</vt:i4>
      </vt:variant>
    </vt:vector>
  </HeadingPairs>
  <TitlesOfParts>
    <vt:vector size="35" baseType="lpstr">
      <vt:lpstr>Arial</vt:lpstr>
      <vt:lpstr>Calibri</vt:lpstr>
      <vt:lpstr>Open Sans</vt:lpstr>
      <vt:lpstr>Open Sans Light</vt:lpstr>
      <vt:lpstr>Times New Roman</vt:lpstr>
      <vt:lpstr>Wingdings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O‘zbekiston tarixi</vt:lpstr>
      <vt:lpstr>Reja</vt:lpstr>
      <vt:lpstr>O‘zbekiston tabiati</vt:lpstr>
      <vt:lpstr>Презентация PowerPoint</vt:lpstr>
      <vt:lpstr>Презентация PowerPoint</vt:lpstr>
      <vt:lpstr>Презентация PowerPoint</vt:lpstr>
      <vt:lpstr>Gazli shahri</vt:lpstr>
      <vt:lpstr>Gazli shahri</vt:lpstr>
      <vt:lpstr>O‘zbekiston gazi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Yopiq shaharlar</vt:lpstr>
      <vt:lpstr>Yopiq shaharlar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1553</cp:revision>
  <dcterms:created xsi:type="dcterms:W3CDTF">2014-10-08T23:03:32Z</dcterms:created>
  <dcterms:modified xsi:type="dcterms:W3CDTF">2021-03-02T12:35:07Z</dcterms:modified>
</cp:coreProperties>
</file>