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97" r:id="rId3"/>
    <p:sldId id="298" r:id="rId4"/>
    <p:sldId id="299" r:id="rId5"/>
    <p:sldId id="300" r:id="rId6"/>
    <p:sldId id="301" r:id="rId7"/>
    <p:sldId id="303" r:id="rId8"/>
    <p:sldId id="304" r:id="rId9"/>
    <p:sldId id="306" r:id="rId10"/>
    <p:sldId id="307" r:id="rId11"/>
    <p:sldId id="308" r:id="rId12"/>
    <p:sldId id="310" r:id="rId13"/>
    <p:sldId id="316" r:id="rId14"/>
    <p:sldId id="311" r:id="rId15"/>
    <p:sldId id="312" r:id="rId16"/>
    <p:sldId id="313" r:id="rId17"/>
    <p:sldId id="314" r:id="rId18"/>
    <p:sldId id="315" r:id="rId19"/>
    <p:sldId id="262" r:id="rId20"/>
    <p:sldId id="264" r:id="rId2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1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85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15284" cy="56874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sz="3600" spc="10" dirty="0">
                <a:latin typeface="Arial" pitchFamily="34" charset="0"/>
                <a:cs typeface="Arial" pitchFamily="34" charset="0"/>
              </a:rPr>
              <a:t>Ona</a:t>
            </a:r>
            <a:r>
              <a:rPr sz="3600" spc="-80" dirty="0">
                <a:latin typeface="Arial" pitchFamily="34" charset="0"/>
                <a:cs typeface="Arial" pitchFamily="34" charset="0"/>
              </a:rPr>
              <a:t> </a:t>
            </a:r>
            <a:r>
              <a:rPr sz="3600" spc="5" dirty="0">
                <a:latin typeface="Arial" pitchFamily="34" charset="0"/>
                <a:cs typeface="Arial" pitchFamily="34" charset="0"/>
              </a:rPr>
              <a:t>tili</a:t>
            </a:r>
            <a:endParaRPr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5500" y="1180372"/>
            <a:ext cx="3048000" cy="12785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sz="2800" b="1" dirty="0" err="1">
                <a:latin typeface="Arial" pitchFamily="34" charset="0"/>
                <a:cs typeface="Arial" pitchFamily="34" charset="0"/>
              </a:rPr>
              <a:t>Mavzu</a:t>
            </a:r>
            <a:r>
              <a:rPr sz="2800" b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endParaRPr sz="2800" b="1" dirty="0">
              <a:latin typeface="Arial" pitchFamily="34" charset="0"/>
              <a:cs typeface="Arial" pitchFamily="34" charset="0"/>
            </a:endParaRPr>
          </a:p>
          <a:p>
            <a:pPr marL="12700"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NUTQIY USLUBLAR </a:t>
            </a:r>
          </a:p>
          <a:p>
            <a:pPr marL="12700"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VA TIL VOSITALARI</a:t>
            </a:r>
            <a:endParaRPr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924206" y="249024"/>
            <a:ext cx="244694" cy="26225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sz="1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17457" y="541953"/>
            <a:ext cx="427643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en-US" sz="1300" spc="-5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b="1" spc="-5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sinf</a:t>
            </a:r>
            <a:endParaRPr sz="13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351125" y="318378"/>
            <a:ext cx="437515" cy="419100"/>
            <a:chOff x="351125" y="318378"/>
            <a:chExt cx="437515" cy="419100"/>
          </a:xfrm>
        </p:grpSpPr>
        <p:sp>
          <p:nvSpPr>
            <p:cNvPr id="33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361" y="1194130"/>
            <a:ext cx="1549016" cy="1485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en-US" sz="2800" dirty="0" smtClean="0"/>
              <a:t>BILIB OLING!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6"/>
            <a:ext cx="5486400" cy="2585323"/>
          </a:xfrm>
        </p:spPr>
        <p:txBody>
          <a:bodyPr/>
          <a:lstStyle/>
          <a:p>
            <a:pPr algn="just"/>
            <a:r>
              <a:rPr lang="en-US" sz="1400" b="1" dirty="0" smtClean="0"/>
              <a:t>      </a:t>
            </a:r>
            <a:r>
              <a:rPr lang="en-US" sz="1400" b="1" dirty="0" err="1" smtClean="0"/>
              <a:t>Nutqiy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uslublarning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barchasida</a:t>
            </a:r>
            <a:r>
              <a:rPr lang="en-US" sz="1400" b="1" dirty="0" smtClean="0"/>
              <a:t> </a:t>
            </a:r>
            <a:r>
              <a:rPr lang="en-US" sz="1400" b="1" dirty="0" err="1" smtClean="0">
                <a:solidFill>
                  <a:srgbClr val="0070C0"/>
                </a:solidFill>
              </a:rPr>
              <a:t>erkin</a:t>
            </a:r>
            <a:r>
              <a:rPr lang="en-US" sz="1400" b="1" dirty="0" smtClean="0">
                <a:solidFill>
                  <a:srgbClr val="0070C0"/>
                </a:solidFill>
              </a:rPr>
              <a:t> </a:t>
            </a:r>
            <a:r>
              <a:rPr lang="en-US" sz="1400" b="1" dirty="0" err="1">
                <a:solidFill>
                  <a:srgbClr val="0070C0"/>
                </a:solidFill>
              </a:rPr>
              <a:t>qo‘llanadigan</a:t>
            </a:r>
            <a:r>
              <a:rPr lang="en-US" sz="1400" b="1" dirty="0">
                <a:solidFill>
                  <a:srgbClr val="0070C0"/>
                </a:solidFill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</a:rPr>
              <a:t>birliklar</a:t>
            </a:r>
            <a:r>
              <a:rPr lang="en-US" sz="1400" b="1" dirty="0" smtClean="0">
                <a:solidFill>
                  <a:srgbClr val="0070C0"/>
                </a:solidFill>
              </a:rPr>
              <a:t> </a:t>
            </a:r>
            <a:r>
              <a:rPr lang="en-US" sz="1400" b="1" dirty="0" err="1" smtClean="0"/>
              <a:t>mavjud</a:t>
            </a:r>
            <a:r>
              <a:rPr lang="en-US" sz="1400" b="1" dirty="0" smtClean="0"/>
              <a:t>. </a:t>
            </a:r>
            <a:r>
              <a:rPr lang="en-US" sz="1400" b="1" dirty="0" err="1" smtClean="0"/>
              <a:t>Ular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ma’lum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bir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uslubga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tegishli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emas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ya’ni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biron</a:t>
            </a:r>
            <a:r>
              <a:rPr lang="en-US" sz="1400" b="1" dirty="0" smtClean="0"/>
              <a:t> </a:t>
            </a:r>
            <a:r>
              <a:rPr lang="en-US" sz="1400" b="1" dirty="0" err="1" smtClean="0">
                <a:solidFill>
                  <a:srgbClr val="0070C0"/>
                </a:solidFill>
              </a:rPr>
              <a:t>bir</a:t>
            </a:r>
            <a:r>
              <a:rPr lang="en-US" sz="1400" b="1" dirty="0" smtClean="0">
                <a:solidFill>
                  <a:srgbClr val="0070C0"/>
                </a:solidFill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</a:rPr>
              <a:t>uslubga</a:t>
            </a:r>
            <a:r>
              <a:rPr lang="en-US" sz="1400" b="1" dirty="0" smtClean="0">
                <a:solidFill>
                  <a:srgbClr val="0070C0"/>
                </a:solidFill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</a:rPr>
              <a:t>xoslanmagan</a:t>
            </a:r>
            <a:r>
              <a:rPr lang="en-US" sz="1400" b="1" dirty="0" smtClean="0"/>
              <a:t>. </a:t>
            </a:r>
          </a:p>
          <a:p>
            <a:pPr algn="just"/>
            <a:r>
              <a:rPr lang="en-US" sz="1400" b="1" dirty="0"/>
              <a:t> </a:t>
            </a:r>
            <a:r>
              <a:rPr lang="en-US" sz="1400" b="1" dirty="0" smtClean="0"/>
              <a:t>    </a:t>
            </a:r>
            <a:r>
              <a:rPr lang="en-US" sz="1400" b="1" dirty="0" err="1" smtClean="0"/>
              <a:t>Masalan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ishlamoq</a:t>
            </a:r>
            <a:r>
              <a:rPr lang="en-US" sz="1400" b="1" dirty="0" smtClean="0"/>
              <a:t>, </a:t>
            </a:r>
            <a:r>
              <a:rPr lang="en-US" sz="1400" b="1" dirty="0" err="1"/>
              <a:t>o‘qimoq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yurmoq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kitob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uy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suv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katta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kichik</a:t>
            </a:r>
            <a:r>
              <a:rPr lang="en-US" sz="1400" b="1" dirty="0" smtClean="0"/>
              <a:t>, kun </a:t>
            </a:r>
            <a:r>
              <a:rPr lang="en-US" sz="1400" b="1" dirty="0" err="1" smtClean="0"/>
              <a:t>kabi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birliklarni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barcha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uslublarda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ko‘rishimiz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mumkin</a:t>
            </a:r>
            <a:r>
              <a:rPr lang="en-US" sz="1400" b="1" dirty="0" smtClean="0"/>
              <a:t>.</a:t>
            </a:r>
          </a:p>
          <a:p>
            <a:pPr algn="just"/>
            <a:r>
              <a:rPr lang="en-US" sz="1400" b="1" dirty="0" smtClean="0"/>
              <a:t>     </a:t>
            </a:r>
            <a:r>
              <a:rPr lang="en-US" sz="1400" b="1" dirty="0" err="1" smtClean="0"/>
              <a:t>Tilda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shunday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birliklar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borki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ular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muayyan</a:t>
            </a:r>
            <a:r>
              <a:rPr lang="en-US" sz="1400" b="1" dirty="0" smtClean="0"/>
              <a:t> </a:t>
            </a:r>
            <a:r>
              <a:rPr lang="en-US" sz="1400" b="1" dirty="0" err="1" smtClean="0">
                <a:solidFill>
                  <a:srgbClr val="0070C0"/>
                </a:solidFill>
              </a:rPr>
              <a:t>bir</a:t>
            </a:r>
            <a:r>
              <a:rPr lang="en-US" sz="1400" b="1" dirty="0" smtClean="0">
                <a:solidFill>
                  <a:srgbClr val="0070C0"/>
                </a:solidFill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</a:rPr>
              <a:t>uslubga</a:t>
            </a:r>
            <a:r>
              <a:rPr lang="en-US" sz="1400" b="1" dirty="0" smtClean="0">
                <a:solidFill>
                  <a:srgbClr val="0070C0"/>
                </a:solidFill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</a:rPr>
              <a:t>xoslangan</a:t>
            </a:r>
            <a:r>
              <a:rPr lang="en-US" sz="1400" b="1" dirty="0" smtClean="0"/>
              <a:t> </a:t>
            </a:r>
            <a:r>
              <a:rPr lang="en-US" sz="1400" b="1" dirty="0" err="1"/>
              <a:t>bo‘ladi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aynan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shu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uslubda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qo‘llanadi</a:t>
            </a:r>
            <a:r>
              <a:rPr lang="en-US" sz="1400" b="1" dirty="0" smtClean="0"/>
              <a:t>.</a:t>
            </a:r>
          </a:p>
          <a:p>
            <a:pPr algn="just"/>
            <a:r>
              <a:rPr lang="en-US" sz="1400" b="1" dirty="0"/>
              <a:t> </a:t>
            </a:r>
            <a:r>
              <a:rPr lang="en-US" sz="1400" b="1" dirty="0" smtClean="0"/>
              <a:t>    </a:t>
            </a:r>
            <a:r>
              <a:rPr lang="en-US" sz="1400" b="1" dirty="0" err="1" smtClean="0"/>
              <a:t>Masalan</a:t>
            </a:r>
            <a:r>
              <a:rPr lang="en-US" sz="1400" b="1" dirty="0" smtClean="0"/>
              <a:t>: </a:t>
            </a:r>
            <a:r>
              <a:rPr lang="en-US" sz="1400" b="1" dirty="0" err="1" smtClean="0">
                <a:solidFill>
                  <a:srgbClr val="0070C0"/>
                </a:solidFill>
              </a:rPr>
              <a:t>qaror</a:t>
            </a:r>
            <a:r>
              <a:rPr lang="en-US" sz="1400" b="1" dirty="0" smtClean="0">
                <a:solidFill>
                  <a:srgbClr val="0070C0"/>
                </a:solidFill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</a:rPr>
              <a:t>qilindi</a:t>
            </a:r>
            <a:r>
              <a:rPr lang="en-US" sz="1400" b="1" dirty="0" smtClean="0">
                <a:solidFill>
                  <a:srgbClr val="0070C0"/>
                </a:solidFill>
              </a:rPr>
              <a:t>, </a:t>
            </a:r>
            <a:r>
              <a:rPr lang="en-US" sz="1400" b="1" dirty="0" err="1" smtClean="0">
                <a:solidFill>
                  <a:srgbClr val="0070C0"/>
                </a:solidFill>
              </a:rPr>
              <a:t>ijro</a:t>
            </a:r>
            <a:r>
              <a:rPr lang="en-US" sz="1400" b="1" dirty="0" smtClean="0">
                <a:solidFill>
                  <a:srgbClr val="0070C0"/>
                </a:solidFill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</a:rPr>
              <a:t>uchun</a:t>
            </a:r>
            <a:r>
              <a:rPr lang="en-US" sz="1400" b="1" dirty="0" smtClean="0">
                <a:solidFill>
                  <a:srgbClr val="0070C0"/>
                </a:solidFill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</a:rPr>
              <a:t>qabul</a:t>
            </a:r>
            <a:r>
              <a:rPr lang="en-US" sz="1400" b="1" dirty="0" smtClean="0">
                <a:solidFill>
                  <a:srgbClr val="0070C0"/>
                </a:solidFill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</a:rPr>
              <a:t>qilinsin</a:t>
            </a:r>
            <a:r>
              <a:rPr lang="en-US" sz="1400" b="1" dirty="0" smtClean="0">
                <a:solidFill>
                  <a:srgbClr val="0070C0"/>
                </a:solidFill>
              </a:rPr>
              <a:t>, </a:t>
            </a:r>
            <a:r>
              <a:rPr lang="en-US" sz="1400" b="1" dirty="0" err="1" smtClean="0">
                <a:solidFill>
                  <a:srgbClr val="0070C0"/>
                </a:solidFill>
              </a:rPr>
              <a:t>yuklatilsin</a:t>
            </a:r>
            <a:r>
              <a:rPr lang="en-US" sz="1400" b="1" dirty="0" smtClean="0">
                <a:solidFill>
                  <a:srgbClr val="0070C0"/>
                </a:solidFill>
              </a:rPr>
              <a:t> </a:t>
            </a:r>
            <a:r>
              <a:rPr lang="en-US" sz="1400" b="1" dirty="0" err="1" smtClean="0"/>
              <a:t>kabi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so‘zlarni</a:t>
            </a:r>
            <a:r>
              <a:rPr lang="en-US" sz="1400" b="1" dirty="0" smtClean="0"/>
              <a:t> biz </a:t>
            </a:r>
            <a:r>
              <a:rPr lang="en-US" sz="1400" b="1" dirty="0" err="1" smtClean="0"/>
              <a:t>faqat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rasmiy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uslubda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ko‘rishimiz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mumkin</a:t>
            </a:r>
            <a:r>
              <a:rPr lang="en-US" sz="1400" b="1" dirty="0" smtClean="0"/>
              <a:t>. </a:t>
            </a:r>
            <a:r>
              <a:rPr lang="en-US" sz="1400" b="1" dirty="0" err="1" smtClean="0"/>
              <a:t>Demak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bu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birliklar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faqat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rasmiy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uslubga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xoslangan</a:t>
            </a:r>
            <a:r>
              <a:rPr lang="en-US" sz="1400" b="1" dirty="0" smtClean="0"/>
              <a:t>.    </a:t>
            </a:r>
          </a:p>
          <a:p>
            <a:pPr algn="l"/>
            <a:r>
              <a:rPr lang="en-US" sz="1400" b="1" dirty="0" smtClean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20416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en-US" sz="2400" dirty="0" smtClean="0"/>
              <a:t>NUTQ  USLUBLARI</a:t>
            </a:r>
            <a:endParaRPr lang="ru-RU" sz="2400" dirty="0"/>
          </a:p>
        </p:txBody>
      </p:sp>
      <p:sp>
        <p:nvSpPr>
          <p:cNvPr id="5" name="Объек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  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4294967295"/>
          </p:nvPr>
        </p:nvSpPr>
        <p:spPr>
          <a:xfrm>
            <a:off x="215900" y="631825"/>
            <a:ext cx="5334000" cy="2154436"/>
          </a:xfrm>
        </p:spPr>
        <p:txBody>
          <a:bodyPr/>
          <a:lstStyle/>
          <a:p>
            <a:pPr algn="ctr"/>
            <a:r>
              <a:rPr lang="en-US" sz="2800" dirty="0" smtClean="0"/>
              <a:t> </a:t>
            </a:r>
            <a:r>
              <a:rPr lang="en-US" sz="2800" b="1" dirty="0" err="1"/>
              <a:t>So‘zlar</a:t>
            </a:r>
            <a:r>
              <a:rPr lang="en-US" sz="2800" b="1" dirty="0"/>
              <a:t> </a:t>
            </a:r>
            <a:r>
              <a:rPr lang="en-US" sz="2800" b="1" dirty="0" err="1" smtClean="0"/>
              <a:t>ma’lum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nutq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uslubiga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xoslanish-xoslanmaslik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belgisiga</a:t>
            </a:r>
            <a:r>
              <a:rPr lang="en-US" sz="2800" b="1" dirty="0" smtClean="0"/>
              <a:t> </a:t>
            </a:r>
            <a:r>
              <a:rPr lang="en-US" sz="2800" b="1" dirty="0" err="1"/>
              <a:t>ko‘ra</a:t>
            </a:r>
            <a:r>
              <a:rPr lang="en-US" sz="2800" b="1" dirty="0"/>
              <a:t> </a:t>
            </a:r>
            <a:endParaRPr lang="en-US" sz="2800" b="1" dirty="0" smtClean="0"/>
          </a:p>
          <a:p>
            <a:pPr algn="ctr"/>
            <a:r>
              <a:rPr lang="en-US" sz="2800" b="1" dirty="0" err="1" smtClean="0">
                <a:solidFill>
                  <a:srgbClr val="0070C0"/>
                </a:solidFill>
              </a:rPr>
              <a:t>uslubiy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xoslangan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/>
              <a:t>va</a:t>
            </a:r>
            <a:r>
              <a:rPr lang="en-US" sz="2800" b="1" dirty="0" smtClean="0"/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uslubiy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betaraf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so</a:t>
            </a:r>
            <a:r>
              <a:rPr lang="en-US" sz="2800" b="1" dirty="0" err="1">
                <a:solidFill>
                  <a:srgbClr val="0070C0"/>
                </a:solidFill>
              </a:rPr>
              <a:t>‘</a:t>
            </a:r>
            <a:r>
              <a:rPr lang="en-US" sz="2800" b="1" dirty="0" err="1" smtClean="0">
                <a:solidFill>
                  <a:srgbClr val="0070C0"/>
                </a:solidFill>
              </a:rPr>
              <a:t>zlar</a:t>
            </a:r>
            <a:r>
              <a:rPr lang="en-US" sz="2800" b="1" dirty="0" err="1" smtClean="0"/>
              <a:t>ga</a:t>
            </a:r>
            <a:r>
              <a:rPr lang="en-US" sz="2800" b="1" dirty="0"/>
              <a:t> </a:t>
            </a:r>
            <a:r>
              <a:rPr lang="en-US" sz="2800" b="1" dirty="0" err="1"/>
              <a:t>bo‘linadi</a:t>
            </a:r>
            <a:r>
              <a:rPr lang="en-US" sz="2800" b="1" dirty="0" smtClean="0"/>
              <a:t>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2046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12-MASHQ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type="body" idx="1"/>
          </p:nvPr>
        </p:nvSpPr>
        <p:spPr>
          <a:xfrm>
            <a:off x="2654300" y="708026"/>
            <a:ext cx="2895599" cy="2154436"/>
          </a:xfrm>
        </p:spPr>
        <p:txBody>
          <a:bodyPr/>
          <a:lstStyle/>
          <a:p>
            <a:pPr algn="ctr"/>
            <a:r>
              <a:rPr lang="en-US" sz="2000" b="1" dirty="0" err="1" smtClean="0"/>
              <a:t>Matnni</a:t>
            </a:r>
            <a:r>
              <a:rPr lang="en-US" sz="2000" b="1" dirty="0" smtClean="0"/>
              <a:t> </a:t>
            </a:r>
            <a:r>
              <a:rPr lang="en-US" sz="2000" b="1" dirty="0" err="1"/>
              <a:t>o‘qing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Najmiddin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Kubroning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mashhur</a:t>
            </a:r>
            <a:r>
              <a:rPr lang="en-US" sz="2000" b="1" dirty="0" smtClean="0"/>
              <a:t> “</a:t>
            </a:r>
            <a:r>
              <a:rPr lang="en-US" sz="2000" b="1" dirty="0" err="1" smtClean="0"/>
              <a:t>Yo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Vatan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yo</a:t>
            </a:r>
            <a:r>
              <a:rPr lang="en-US" sz="2000" b="1" dirty="0" smtClean="0"/>
              <a:t> </a:t>
            </a:r>
            <a:r>
              <a:rPr lang="en-US" sz="2000" b="1" dirty="0" err="1"/>
              <a:t>o‘lim</a:t>
            </a:r>
            <a:r>
              <a:rPr lang="en-US" sz="2000" b="1" dirty="0" smtClean="0"/>
              <a:t>!” </a:t>
            </a:r>
            <a:r>
              <a:rPr lang="en-US" sz="2000" b="1" dirty="0" err="1" smtClean="0"/>
              <a:t>degan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gaplarini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eslang</a:t>
            </a:r>
            <a:r>
              <a:rPr lang="en-US" sz="2000" b="1" dirty="0" smtClean="0"/>
              <a:t>. </a:t>
            </a:r>
          </a:p>
          <a:p>
            <a:pPr algn="ctr"/>
            <a:r>
              <a:rPr lang="en-US" sz="2000" b="1" dirty="0" err="1" smtClean="0"/>
              <a:t>Matnning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uslubiga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diqqat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qiling</a:t>
            </a:r>
            <a:r>
              <a:rPr lang="en-US" sz="2000" b="1" dirty="0" smtClean="0"/>
              <a:t>.</a:t>
            </a:r>
            <a:endParaRPr lang="ru-RU" sz="2000" b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708024"/>
            <a:ext cx="2209800" cy="226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904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en-US" sz="2400" dirty="0" smtClean="0"/>
              <a:t>“</a:t>
            </a:r>
            <a:r>
              <a:rPr lang="en-US" sz="2400" dirty="0" err="1" smtClean="0"/>
              <a:t>Yo</a:t>
            </a:r>
            <a:r>
              <a:rPr lang="en-US" sz="2400" dirty="0" smtClean="0"/>
              <a:t> </a:t>
            </a:r>
            <a:r>
              <a:rPr lang="en-US" sz="2400" dirty="0" err="1"/>
              <a:t>Vatan</a:t>
            </a:r>
            <a:r>
              <a:rPr lang="en-US" sz="2400" dirty="0"/>
              <a:t>, </a:t>
            </a:r>
            <a:r>
              <a:rPr lang="en-US" sz="2400" dirty="0" err="1"/>
              <a:t>yo</a:t>
            </a:r>
            <a:r>
              <a:rPr lang="en-US" sz="2400" dirty="0"/>
              <a:t> </a:t>
            </a:r>
            <a:r>
              <a:rPr lang="en-US" sz="2400" dirty="0" err="1" smtClean="0"/>
              <a:t>sharofatli</a:t>
            </a:r>
            <a:r>
              <a:rPr lang="en-US" sz="2400" dirty="0" smtClean="0"/>
              <a:t> </a:t>
            </a:r>
            <a:r>
              <a:rPr lang="en-US" sz="2400" dirty="0" err="1" smtClean="0"/>
              <a:t>o‘lim</a:t>
            </a:r>
            <a:r>
              <a:rPr lang="en-US" sz="2800" dirty="0" smtClean="0"/>
              <a:t>”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631825"/>
            <a:ext cx="3429000" cy="2446081"/>
          </a:xfrm>
        </p:spPr>
        <p:txBody>
          <a:bodyPr/>
          <a:lstStyle/>
          <a:p>
            <a:r>
              <a:rPr lang="en-US" sz="1100" dirty="0" smtClean="0"/>
              <a:t>      </a:t>
            </a:r>
            <a:r>
              <a:rPr lang="en-US" sz="1100" b="1" dirty="0" smtClean="0"/>
              <a:t>1221-yilning </a:t>
            </a:r>
            <a:r>
              <a:rPr lang="en-US" sz="1100" b="1" dirty="0" err="1" smtClean="0"/>
              <a:t>boshlarida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Chingizxon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qo‘shinlarining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Urganchga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yurishi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boshlandi</a:t>
            </a:r>
            <a:r>
              <a:rPr lang="en-US" sz="1100" b="1" dirty="0" smtClean="0"/>
              <a:t>. </a:t>
            </a:r>
            <a:r>
              <a:rPr lang="en-US" sz="1100" b="1" dirty="0" err="1" smtClean="0"/>
              <a:t>Urganchliklar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yetti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oy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mobaynida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mudofaa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qildilar</a:t>
            </a:r>
            <a:r>
              <a:rPr lang="en-US" sz="1100" b="1" dirty="0" smtClean="0"/>
              <a:t>. Bu </a:t>
            </a:r>
            <a:r>
              <a:rPr lang="en-US" sz="1100" b="1" dirty="0" err="1" smtClean="0"/>
              <a:t>janglarda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buyuk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alloma</a:t>
            </a:r>
            <a:r>
              <a:rPr lang="en-US" sz="1100" b="1" dirty="0" smtClean="0"/>
              <a:t>, </a:t>
            </a:r>
            <a:r>
              <a:rPr lang="en-US" sz="1100" b="1" dirty="0" err="1" smtClean="0"/>
              <a:t>shayx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Najmiddin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Kubro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o‘z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shogirdlari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va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izdoshlari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bilan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ishtirok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etdi</a:t>
            </a:r>
            <a:r>
              <a:rPr lang="en-US" sz="1100" b="1" dirty="0" smtClean="0"/>
              <a:t>. Bu </a:t>
            </a:r>
            <a:r>
              <a:rPr lang="en-US" sz="1100" b="1" dirty="0" err="1" smtClean="0"/>
              <a:t>paytda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shayx</a:t>
            </a:r>
            <a:r>
              <a:rPr lang="en-US" sz="1100" b="1" dirty="0" smtClean="0"/>
              <a:t> 76 </a:t>
            </a:r>
            <a:r>
              <a:rPr lang="en-US" sz="1100" b="1" dirty="0" err="1" smtClean="0"/>
              <a:t>yoshda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edi</a:t>
            </a:r>
            <a:r>
              <a:rPr lang="en-US" sz="1100" b="1" dirty="0" smtClean="0"/>
              <a:t>. U </a:t>
            </a:r>
            <a:r>
              <a:rPr lang="en-US" sz="1100" b="1" dirty="0" err="1" smtClean="0"/>
              <a:t>o‘z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muridlarini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yovga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qarshi</a:t>
            </a:r>
            <a:r>
              <a:rPr lang="en-US" sz="1100" b="1" dirty="0" smtClean="0"/>
              <a:t> </a:t>
            </a:r>
            <a:r>
              <a:rPr lang="en-US" sz="1100" b="1" dirty="0" smtClean="0">
                <a:solidFill>
                  <a:srgbClr val="0070C0"/>
                </a:solidFill>
              </a:rPr>
              <a:t>“</a:t>
            </a:r>
            <a:r>
              <a:rPr lang="en-US" sz="1100" b="1" dirty="0" err="1" smtClean="0">
                <a:solidFill>
                  <a:srgbClr val="0070C0"/>
                </a:solidFill>
              </a:rPr>
              <a:t>Yo</a:t>
            </a:r>
            <a:r>
              <a:rPr lang="en-US" sz="1100" b="1" dirty="0" smtClean="0">
                <a:solidFill>
                  <a:srgbClr val="0070C0"/>
                </a:solidFill>
              </a:rPr>
              <a:t> </a:t>
            </a:r>
            <a:r>
              <a:rPr lang="en-US" sz="1100" b="1" dirty="0" err="1" smtClean="0">
                <a:solidFill>
                  <a:srgbClr val="0070C0"/>
                </a:solidFill>
              </a:rPr>
              <a:t>Vatan</a:t>
            </a:r>
            <a:r>
              <a:rPr lang="en-US" sz="1100" b="1" dirty="0" smtClean="0">
                <a:solidFill>
                  <a:srgbClr val="0070C0"/>
                </a:solidFill>
              </a:rPr>
              <a:t>, </a:t>
            </a:r>
            <a:r>
              <a:rPr lang="en-US" sz="1100" b="1" dirty="0" err="1" smtClean="0">
                <a:solidFill>
                  <a:srgbClr val="0070C0"/>
                </a:solidFill>
              </a:rPr>
              <a:t>yo</a:t>
            </a:r>
            <a:r>
              <a:rPr lang="en-US" sz="1100" b="1" dirty="0" smtClean="0">
                <a:solidFill>
                  <a:srgbClr val="0070C0"/>
                </a:solidFill>
              </a:rPr>
              <a:t> </a:t>
            </a:r>
            <a:r>
              <a:rPr lang="en-US" sz="1100" b="1" dirty="0" err="1" smtClean="0">
                <a:solidFill>
                  <a:srgbClr val="0070C0"/>
                </a:solidFill>
              </a:rPr>
              <a:t>sharofatli</a:t>
            </a:r>
            <a:r>
              <a:rPr lang="en-US" sz="1100" b="1" dirty="0" smtClean="0">
                <a:solidFill>
                  <a:srgbClr val="0070C0"/>
                </a:solidFill>
              </a:rPr>
              <a:t> </a:t>
            </a:r>
            <a:r>
              <a:rPr lang="en-US" sz="1100" b="1" dirty="0" err="1" smtClean="0">
                <a:solidFill>
                  <a:srgbClr val="0070C0"/>
                </a:solidFill>
              </a:rPr>
              <a:t>o‘lim</a:t>
            </a:r>
            <a:r>
              <a:rPr lang="en-US" sz="1100" b="1" dirty="0" smtClean="0">
                <a:solidFill>
                  <a:srgbClr val="0070C0"/>
                </a:solidFill>
              </a:rPr>
              <a:t>!“ </a:t>
            </a:r>
            <a:r>
              <a:rPr lang="en-US" sz="1100" b="1" dirty="0" smtClean="0"/>
              <a:t>deb </a:t>
            </a:r>
            <a:r>
              <a:rPr lang="en-US" sz="1100" b="1" dirty="0" err="1" smtClean="0"/>
              <a:t>aytgan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xitoblari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bilan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ilhomlantirib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turdi</a:t>
            </a:r>
            <a:r>
              <a:rPr lang="en-US" sz="1100" b="1" dirty="0" smtClean="0"/>
              <a:t>. </a:t>
            </a:r>
            <a:r>
              <a:rPr lang="en-US" sz="1100" b="1" dirty="0" err="1" smtClean="0"/>
              <a:t>Chingizxon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Najmiddin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Kubroga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ahli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a’yonlari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bilan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shaharni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tashlab</a:t>
            </a:r>
            <a:r>
              <a:rPr lang="en-US" sz="1100" b="1" dirty="0" smtClean="0"/>
              <a:t>, </a:t>
            </a:r>
            <a:r>
              <a:rPr lang="en-US" sz="1100" b="1" dirty="0" err="1" smtClean="0"/>
              <a:t>jon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saqlashni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taklif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etdi</a:t>
            </a:r>
            <a:r>
              <a:rPr lang="en-US" sz="1100" b="1" dirty="0" smtClean="0"/>
              <a:t>. </a:t>
            </a:r>
            <a:r>
              <a:rPr lang="en-US" sz="1100" b="1" dirty="0" err="1" smtClean="0"/>
              <a:t>Lekin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shayx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taklifni</a:t>
            </a:r>
            <a:r>
              <a:rPr lang="en-US" sz="1100" b="1" dirty="0" smtClean="0"/>
              <a:t> rad </a:t>
            </a:r>
            <a:r>
              <a:rPr lang="en-US" sz="1100" b="1" dirty="0" err="1" smtClean="0"/>
              <a:t>etdi</a:t>
            </a:r>
            <a:r>
              <a:rPr lang="en-US" sz="1100" b="1" dirty="0" smtClean="0"/>
              <a:t>. </a:t>
            </a:r>
            <a:r>
              <a:rPr lang="en-US" sz="1100" b="1" dirty="0" err="1" smtClean="0"/>
              <a:t>Jangda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Najmiddin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Kubro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og‘ir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yaralandi</a:t>
            </a:r>
            <a:r>
              <a:rPr lang="en-US" sz="1100" b="1" dirty="0" smtClean="0"/>
              <a:t>, </a:t>
            </a:r>
            <a:r>
              <a:rPr lang="en-US" sz="1100" b="1" dirty="0" err="1" smtClean="0"/>
              <a:t>qahramonlarcha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halok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bo‘ldi</a:t>
            </a:r>
            <a:r>
              <a:rPr lang="en-US" sz="1100" b="1" dirty="0" smtClean="0"/>
              <a:t>. </a:t>
            </a:r>
            <a:r>
              <a:rPr lang="en-US" sz="1100" b="1" dirty="0" err="1" smtClean="0"/>
              <a:t>Jonsiz</a:t>
            </a:r>
            <a:r>
              <a:rPr lang="en-US" sz="1100" b="1" dirty="0" smtClean="0"/>
              <a:t>  </a:t>
            </a:r>
            <a:r>
              <a:rPr lang="en-US" sz="1100" b="1" dirty="0" err="1" smtClean="0"/>
              <a:t>shayx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qo‘lidan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bayroqni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dushmanlar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tortib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ololmadilar</a:t>
            </a:r>
            <a:r>
              <a:rPr lang="en-US" sz="1100" b="1" dirty="0" smtClean="0"/>
              <a:t>.</a:t>
            </a:r>
            <a:endParaRPr lang="ru-RU" sz="11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100" y="708025"/>
            <a:ext cx="1828800" cy="2206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4049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84803"/>
          </a:xfrm>
        </p:spPr>
        <p:txBody>
          <a:bodyPr/>
          <a:lstStyle/>
          <a:p>
            <a:r>
              <a:rPr lang="en-US" sz="2400" dirty="0" smtClean="0"/>
              <a:t>   </a:t>
            </a:r>
            <a:r>
              <a:rPr lang="en-US" sz="2400" dirty="0" err="1" smtClean="0"/>
              <a:t>Matnning</a:t>
            </a:r>
            <a:r>
              <a:rPr lang="en-US" sz="2400" dirty="0" smtClean="0"/>
              <a:t> </a:t>
            </a:r>
            <a:r>
              <a:rPr lang="en-US" sz="2400" dirty="0" err="1"/>
              <a:t>uslubiga</a:t>
            </a:r>
            <a:r>
              <a:rPr lang="en-US" sz="2400" dirty="0"/>
              <a:t> </a:t>
            </a:r>
            <a:r>
              <a:rPr lang="en-US" sz="2400" dirty="0" err="1"/>
              <a:t>diqqat</a:t>
            </a:r>
            <a:r>
              <a:rPr lang="en-US" sz="2400" dirty="0"/>
              <a:t> </a:t>
            </a:r>
            <a:r>
              <a:rPr lang="en-US" sz="2400" dirty="0" err="1" smtClean="0"/>
              <a:t>qiling</a:t>
            </a:r>
            <a:r>
              <a:rPr lang="ru-RU" sz="2400" dirty="0"/>
              <a:t/>
            </a:r>
            <a:br>
              <a:rPr lang="ru-RU" sz="2400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215900" y="631826"/>
            <a:ext cx="2971800" cy="2954655"/>
          </a:xfrm>
        </p:spPr>
        <p:txBody>
          <a:bodyPr/>
          <a:lstStyle/>
          <a:p>
            <a:pPr algn="ctr"/>
            <a:r>
              <a:rPr lang="en-US" sz="1600" b="1" dirty="0" smtClean="0">
                <a:solidFill>
                  <a:srgbClr val="0070C0"/>
                </a:solidFill>
              </a:rPr>
              <a:t>BADIIY USLUB </a:t>
            </a:r>
            <a:r>
              <a:rPr lang="en-US" sz="1600" b="1" dirty="0" smtClean="0"/>
              <a:t>- </a:t>
            </a:r>
            <a:r>
              <a:rPr lang="en-US" sz="1600" b="1" dirty="0" err="1" smtClean="0"/>
              <a:t>badiiy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asarlar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uslubi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badiiylik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ifodaviylik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ta’sirchanlik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uslubning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eng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asosiy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xususiyati</a:t>
            </a:r>
            <a:r>
              <a:rPr lang="en-US" sz="1600" b="1" dirty="0" smtClean="0"/>
              <a:t>.</a:t>
            </a:r>
          </a:p>
          <a:p>
            <a:pPr algn="ctr"/>
            <a:endParaRPr lang="en-US" sz="1600" b="1" dirty="0" smtClean="0"/>
          </a:p>
          <a:p>
            <a:pPr algn="ctr"/>
            <a:r>
              <a:rPr lang="en-US" sz="1600" b="1" dirty="0" smtClean="0">
                <a:solidFill>
                  <a:srgbClr val="0070C0"/>
                </a:solidFill>
              </a:rPr>
              <a:t>ESKIRGAN </a:t>
            </a:r>
            <a:r>
              <a:rPr lang="en-US" sz="1600" b="1" dirty="0">
                <a:solidFill>
                  <a:srgbClr val="0070C0"/>
                </a:solidFill>
              </a:rPr>
              <a:t>SO‘ZLAR</a:t>
            </a:r>
            <a:endParaRPr lang="en-US" sz="1600" b="1" dirty="0" smtClean="0">
              <a:solidFill>
                <a:srgbClr val="0070C0"/>
              </a:solidFill>
            </a:endParaRPr>
          </a:p>
          <a:p>
            <a:pPr algn="ctr"/>
            <a:endParaRPr lang="en-US" sz="1600" b="1" dirty="0" smtClean="0">
              <a:solidFill>
                <a:srgbClr val="0070C0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0070C0"/>
                </a:solidFill>
              </a:rPr>
              <a:t>TARIXIY </a:t>
            </a:r>
            <a:r>
              <a:rPr lang="en-US" sz="1600" b="1" dirty="0">
                <a:solidFill>
                  <a:srgbClr val="0070C0"/>
                </a:solidFill>
              </a:rPr>
              <a:t>SO‘ZLAR</a:t>
            </a:r>
            <a:endParaRPr lang="en-US" sz="1600" b="1" dirty="0" smtClean="0">
              <a:solidFill>
                <a:srgbClr val="0070C0"/>
              </a:solidFill>
            </a:endParaRPr>
          </a:p>
          <a:p>
            <a:pPr algn="ctr"/>
            <a:endParaRPr lang="en-US" sz="1600" b="1" dirty="0" smtClean="0">
              <a:solidFill>
                <a:srgbClr val="0070C0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0070C0"/>
                </a:solidFill>
              </a:rPr>
              <a:t>SHEVAGA XOS </a:t>
            </a:r>
            <a:r>
              <a:rPr lang="en-US" sz="1600" b="1" dirty="0">
                <a:solidFill>
                  <a:srgbClr val="0070C0"/>
                </a:solidFill>
              </a:rPr>
              <a:t>SO‘ZLAR</a:t>
            </a:r>
            <a:endParaRPr lang="en-US" sz="1600" b="1" dirty="0" smtClean="0">
              <a:solidFill>
                <a:srgbClr val="0070C0"/>
              </a:solidFill>
            </a:endParaRPr>
          </a:p>
          <a:p>
            <a:endParaRPr lang="en-US" sz="1600" dirty="0" smtClean="0"/>
          </a:p>
          <a:p>
            <a:endParaRPr lang="ru-RU" sz="16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900" y="711623"/>
            <a:ext cx="2286000" cy="2206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109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en-US" dirty="0" smtClean="0"/>
              <a:t>“</a:t>
            </a:r>
            <a:r>
              <a:rPr lang="en-US" sz="2000" dirty="0" smtClean="0"/>
              <a:t>O</a:t>
            </a:r>
            <a:r>
              <a:rPr lang="en-US" sz="2000" dirty="0"/>
              <a:t>‘</a:t>
            </a:r>
            <a:r>
              <a:rPr lang="en-US" sz="2000" dirty="0" smtClean="0"/>
              <a:t>ZBEK TILINING IZOHLI LUG</a:t>
            </a:r>
            <a:r>
              <a:rPr lang="en-US" sz="2000" dirty="0"/>
              <a:t>‘</a:t>
            </a:r>
            <a:r>
              <a:rPr lang="en-US" sz="2000" dirty="0" smtClean="0"/>
              <a:t>ATI</a:t>
            </a:r>
            <a:r>
              <a:rPr lang="en-US" sz="2000" dirty="0" smtClean="0"/>
              <a:t>” DAN</a:t>
            </a:r>
            <a:endParaRPr lang="ru-RU" sz="2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88290" y="631825"/>
            <a:ext cx="2508123" cy="1107996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YOG</a:t>
            </a:r>
            <a:r>
              <a:rPr lang="en-US" sz="2400" b="1" dirty="0">
                <a:solidFill>
                  <a:srgbClr val="0070C0"/>
                </a:solidFill>
              </a:rPr>
              <a:t>‘</a:t>
            </a:r>
            <a:r>
              <a:rPr lang="en-US" sz="2400" b="1" dirty="0" smtClean="0">
                <a:solidFill>
                  <a:srgbClr val="0070C0"/>
                </a:solidFill>
              </a:rPr>
              <a:t>IY </a:t>
            </a:r>
          </a:p>
          <a:p>
            <a:pPr algn="ctr"/>
            <a:r>
              <a:rPr lang="en-US" sz="2400" b="1" dirty="0" smtClean="0"/>
              <a:t>DUSHMAN, </a:t>
            </a:r>
            <a:r>
              <a:rPr lang="en-US" sz="2400" b="1" dirty="0"/>
              <a:t>G‘ANIM</a:t>
            </a:r>
            <a:endParaRPr lang="ru-RU" sz="2400" b="1" dirty="0"/>
          </a:p>
        </p:txBody>
      </p:sp>
      <p:sp>
        <p:nvSpPr>
          <p:cNvPr id="5" name="Объект 4"/>
          <p:cNvSpPr>
            <a:spLocks noGrp="1"/>
          </p:cNvSpPr>
          <p:nvPr>
            <p:ph sz="half" idx="3"/>
          </p:nvPr>
        </p:nvSpPr>
        <p:spPr>
          <a:xfrm>
            <a:off x="2969387" y="631825"/>
            <a:ext cx="2508123" cy="1107996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G‘O</a:t>
            </a:r>
            <a:r>
              <a:rPr lang="en-US" sz="2400" b="1" dirty="0">
                <a:solidFill>
                  <a:srgbClr val="0070C0"/>
                </a:solidFill>
              </a:rPr>
              <a:t>‘</a:t>
            </a:r>
            <a:r>
              <a:rPr lang="en-US" sz="2400" b="1" dirty="0" smtClean="0">
                <a:solidFill>
                  <a:srgbClr val="0070C0"/>
                </a:solidFill>
              </a:rPr>
              <a:t>CH </a:t>
            </a:r>
            <a:r>
              <a:rPr lang="en-US" sz="2400" b="1" dirty="0" smtClean="0"/>
              <a:t>(SHEVADA)  MARD, BOTIR</a:t>
            </a:r>
            <a:endParaRPr lang="ru-RU" sz="24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100" y="1774825"/>
            <a:ext cx="2971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3513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en-US" dirty="0"/>
              <a:t>“</a:t>
            </a:r>
            <a:r>
              <a:rPr lang="en-US" sz="2000" dirty="0" smtClean="0"/>
              <a:t>O</a:t>
            </a:r>
            <a:r>
              <a:rPr lang="en-US" sz="2000" dirty="0"/>
              <a:t>‘</a:t>
            </a:r>
            <a:r>
              <a:rPr lang="en-US" sz="2000" dirty="0" smtClean="0"/>
              <a:t>ZBEK </a:t>
            </a:r>
            <a:r>
              <a:rPr lang="en-US" sz="2000" dirty="0"/>
              <a:t>TILINING IZOHLI </a:t>
            </a:r>
            <a:r>
              <a:rPr lang="en-US" sz="2000" dirty="0" smtClean="0"/>
              <a:t>LUG‘ATI</a:t>
            </a:r>
            <a:r>
              <a:rPr lang="en-US" sz="2000" dirty="0" smtClean="0"/>
              <a:t>” DAN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88291" y="746316"/>
            <a:ext cx="1680210" cy="2246769"/>
          </a:xfrm>
        </p:spPr>
        <p:txBody>
          <a:bodyPr/>
          <a:lstStyle/>
          <a:p>
            <a:pPr algn="ctr"/>
            <a:r>
              <a:rPr lang="en-US" sz="1600" b="1" dirty="0" smtClean="0">
                <a:solidFill>
                  <a:srgbClr val="0070C0"/>
                </a:solidFill>
              </a:rPr>
              <a:t>ISNOD</a:t>
            </a:r>
            <a:r>
              <a:rPr lang="en-US" sz="1600" b="1" dirty="0" smtClean="0"/>
              <a:t> </a:t>
            </a:r>
          </a:p>
          <a:p>
            <a:pPr algn="ctr"/>
            <a:r>
              <a:rPr lang="en-US" sz="1600" b="1" dirty="0" smtClean="0"/>
              <a:t> </a:t>
            </a:r>
            <a:r>
              <a:rPr lang="en-US" sz="1600" b="1" dirty="0" smtClean="0">
                <a:solidFill>
                  <a:srgbClr val="00B050"/>
                </a:solidFill>
              </a:rPr>
              <a:t>UYAT YOKI TA’NAGA QOLDIRADIGAN, NOMIGA </a:t>
            </a:r>
            <a:r>
              <a:rPr lang="en-US" sz="1600" b="1" dirty="0">
                <a:solidFill>
                  <a:srgbClr val="00B050"/>
                </a:solidFill>
              </a:rPr>
              <a:t>DOG‘ </a:t>
            </a:r>
            <a:r>
              <a:rPr lang="en-US" sz="1600" b="1" dirty="0" smtClean="0">
                <a:solidFill>
                  <a:srgbClr val="00B050"/>
                </a:solidFill>
              </a:rPr>
              <a:t>TUSHIRADIGAN ISH, UYATLI HOLAT</a:t>
            </a:r>
          </a:p>
          <a:p>
            <a:pPr algn="ctr"/>
            <a:endParaRPr lang="ru-RU" sz="18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797300" y="746315"/>
            <a:ext cx="1680210" cy="1723549"/>
          </a:xfrm>
        </p:spPr>
        <p:txBody>
          <a:bodyPr/>
          <a:lstStyle/>
          <a:p>
            <a:pPr algn="ctr"/>
            <a:r>
              <a:rPr lang="en-US" sz="1600" b="1" dirty="0" smtClean="0">
                <a:solidFill>
                  <a:srgbClr val="0070C0"/>
                </a:solidFill>
              </a:rPr>
              <a:t>MURID</a:t>
            </a:r>
            <a:r>
              <a:rPr lang="en-US" sz="1600" b="1" dirty="0" smtClean="0"/>
              <a:t> </a:t>
            </a:r>
          </a:p>
          <a:p>
            <a:pPr algn="ctr"/>
            <a:r>
              <a:rPr lang="en-US" sz="1600" b="1" dirty="0" smtClean="0"/>
              <a:t> </a:t>
            </a:r>
            <a:r>
              <a:rPr lang="en-US" sz="1600" b="1" dirty="0" smtClean="0">
                <a:solidFill>
                  <a:srgbClr val="00B050"/>
                </a:solidFill>
              </a:rPr>
              <a:t>PIR YOKI ESHONGA </a:t>
            </a:r>
            <a:r>
              <a:rPr lang="en-US" sz="1600" b="1" dirty="0">
                <a:solidFill>
                  <a:srgbClr val="00B050"/>
                </a:solidFill>
              </a:rPr>
              <a:t>QO‘L </a:t>
            </a:r>
            <a:r>
              <a:rPr lang="en-US" sz="1600" b="1" dirty="0" smtClean="0">
                <a:solidFill>
                  <a:srgbClr val="00B050"/>
                </a:solidFill>
              </a:rPr>
              <a:t>BERIB, </a:t>
            </a:r>
            <a:r>
              <a:rPr lang="en-US" sz="1600" b="1" dirty="0">
                <a:solidFill>
                  <a:srgbClr val="00B050"/>
                </a:solidFill>
              </a:rPr>
              <a:t>SO‘FIYLIK YO‘LIGA </a:t>
            </a:r>
            <a:r>
              <a:rPr lang="en-US" sz="1600" b="1" dirty="0" smtClean="0">
                <a:solidFill>
                  <a:srgbClr val="00B050"/>
                </a:solidFill>
              </a:rPr>
              <a:t>KIRGAN SHAXS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44700" y="1022261"/>
            <a:ext cx="1676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MURSHID </a:t>
            </a:r>
          </a:p>
          <a:p>
            <a:pPr algn="ctr"/>
            <a:r>
              <a:rPr lang="en-US" b="1" dirty="0"/>
              <a:t> TARIQAT ODOBLARIDAN SABOQ BERUVCHI, PIR, SHAYX VA USTOZ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812638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07777"/>
          </a:xfrm>
        </p:spPr>
        <p:txBody>
          <a:bodyPr/>
          <a:lstStyle/>
          <a:p>
            <a:r>
              <a:rPr lang="en-US" sz="2000" dirty="0"/>
              <a:t>“</a:t>
            </a:r>
            <a:r>
              <a:rPr lang="en-US" sz="2000" dirty="0" smtClean="0"/>
              <a:t>O</a:t>
            </a:r>
            <a:r>
              <a:rPr lang="en-US" sz="2000" dirty="0"/>
              <a:t>‘</a:t>
            </a:r>
            <a:r>
              <a:rPr lang="en-US" sz="2000" dirty="0" smtClean="0"/>
              <a:t>ZBEK </a:t>
            </a:r>
            <a:r>
              <a:rPr lang="en-US" sz="2000" dirty="0"/>
              <a:t>TILINING IZOHLI </a:t>
            </a:r>
            <a:r>
              <a:rPr lang="en-US" sz="2000" dirty="0" smtClean="0"/>
              <a:t>LUG‘ATI” DAN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2273300" y="708026"/>
            <a:ext cx="3276600" cy="2133599"/>
          </a:xfrm>
        </p:spPr>
        <p:txBody>
          <a:bodyPr/>
          <a:lstStyle/>
          <a:p>
            <a:pPr algn="ctr"/>
            <a:r>
              <a:rPr lang="en-US" sz="2400" b="1" dirty="0">
                <a:solidFill>
                  <a:srgbClr val="0070C0"/>
                </a:solidFill>
              </a:rPr>
              <a:t>SHAYX</a:t>
            </a:r>
            <a:r>
              <a:rPr lang="en-US" sz="2400" b="1" dirty="0"/>
              <a:t> </a:t>
            </a:r>
          </a:p>
          <a:p>
            <a:pPr algn="ctr"/>
            <a:r>
              <a:rPr lang="en-US" sz="1600" b="1" dirty="0"/>
              <a:t> ISLOM DINI TARQALGAN MAMLAKATLARDA BILIMDON KISHILARGA, ULAMO VA FAQIHLARGA BERILGAN NOM, KEYINCHALIK MUQADDAS JOYLARNING MUTASADDILARI HAM SHAYX </a:t>
            </a:r>
            <a:r>
              <a:rPr lang="en-US" sz="1600" b="1" dirty="0" smtClean="0"/>
              <a:t>DEB YURITILGAN.</a:t>
            </a:r>
            <a:endParaRPr lang="ru-RU" sz="20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4294967295"/>
          </p:nvPr>
        </p:nvSpPr>
        <p:spPr>
          <a:xfrm>
            <a:off x="3257550" y="708025"/>
            <a:ext cx="2508250" cy="215900"/>
          </a:xfrm>
        </p:spPr>
        <p:txBody>
          <a:bodyPr/>
          <a:lstStyle/>
          <a:p>
            <a:pPr algn="ctr"/>
            <a:r>
              <a:rPr lang="en-US" sz="1400" b="1" dirty="0" smtClean="0"/>
              <a:t> </a:t>
            </a:r>
            <a:endParaRPr lang="ru-RU" sz="1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674369"/>
            <a:ext cx="1828800" cy="2243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8322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en-US" dirty="0"/>
              <a:t>“</a:t>
            </a:r>
            <a:r>
              <a:rPr lang="en-US" sz="2000" dirty="0" smtClean="0"/>
              <a:t>O‘ZBEK </a:t>
            </a:r>
            <a:r>
              <a:rPr lang="en-US" sz="2000" dirty="0"/>
              <a:t>TILINING IZOHLI </a:t>
            </a:r>
            <a:r>
              <a:rPr lang="en-US" sz="2000" dirty="0" smtClean="0"/>
              <a:t>LUG‘ATI” DAN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88290" y="708025"/>
            <a:ext cx="2670810" cy="2254281"/>
          </a:xfrm>
        </p:spPr>
        <p:txBody>
          <a:bodyPr/>
          <a:lstStyle/>
          <a:p>
            <a:pPr algn="ctr"/>
            <a:r>
              <a:rPr lang="en-US" sz="1800" b="1" dirty="0" smtClean="0">
                <a:solidFill>
                  <a:srgbClr val="0070C0"/>
                </a:solidFill>
              </a:rPr>
              <a:t>XONOQOH  </a:t>
            </a:r>
          </a:p>
          <a:p>
            <a:pPr algn="ctr"/>
            <a:r>
              <a:rPr lang="en-US" sz="1400" b="1" dirty="0" smtClean="0"/>
              <a:t>1.MASJIDNING NAMOZ </a:t>
            </a:r>
            <a:r>
              <a:rPr lang="en-US" sz="1400" b="1" dirty="0" smtClean="0"/>
              <a:t>O‘QILADIGAN, </a:t>
            </a:r>
            <a:r>
              <a:rPr lang="en-US" sz="1400" b="1" dirty="0" smtClean="0"/>
              <a:t>KENG VA KATTA XONASI </a:t>
            </a:r>
          </a:p>
          <a:p>
            <a:pPr algn="ctr"/>
            <a:r>
              <a:rPr lang="en-US" sz="1400" b="1" dirty="0" smtClean="0"/>
              <a:t>2. </a:t>
            </a:r>
            <a:r>
              <a:rPr lang="en-US" sz="1400" b="1" dirty="0"/>
              <a:t>SO‘FIYLAR MASHG‘ULOTLARINI O‘TKAZISH </a:t>
            </a:r>
            <a:r>
              <a:rPr lang="en-US" sz="1400" b="1" dirty="0" smtClean="0"/>
              <a:t>UCHUN </a:t>
            </a:r>
            <a:r>
              <a:rPr lang="en-US" sz="1400" b="1" dirty="0"/>
              <a:t>MO‘LJALLANGAN </a:t>
            </a:r>
            <a:r>
              <a:rPr lang="en-US" sz="1400" b="1" dirty="0" smtClean="0"/>
              <a:t>KATTA XONA VA UNING ATROFIDAGI HUJRALAR </a:t>
            </a:r>
            <a:endParaRPr lang="ru-RU" sz="1400" b="1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300" y="631825"/>
            <a:ext cx="25082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300" y="1841077"/>
            <a:ext cx="2514600" cy="1186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90453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752" y="102424"/>
            <a:ext cx="5164295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sz="2800" spc="15" dirty="0" err="1">
                <a:latin typeface="Arial" pitchFamily="34" charset="0"/>
                <a:cs typeface="Arial" pitchFamily="34" charset="0"/>
              </a:rPr>
              <a:t>Savollar</a:t>
            </a:r>
            <a:endParaRPr sz="2800" spc="1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1892300" y="631825"/>
            <a:ext cx="3733800" cy="2431435"/>
          </a:xfrm>
        </p:spPr>
        <p:txBody>
          <a:bodyPr/>
          <a:lstStyle/>
          <a:p>
            <a:pPr algn="l"/>
            <a:r>
              <a:rPr lang="en-US" dirty="0"/>
              <a:t> </a:t>
            </a:r>
            <a:endParaRPr lang="en-US" dirty="0" smtClean="0"/>
          </a:p>
          <a:p>
            <a:pPr marL="266700" indent="-266700" algn="l"/>
            <a:r>
              <a:rPr lang="en-US" sz="1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Nutq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uslublarining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600" b="1" dirty="0" err="1"/>
              <a:t>‘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ziga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xos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belgilari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nimalarni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600" b="1" dirty="0" err="1"/>
              <a:t>‘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rgandingiz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66700" indent="-266700" algn="l"/>
            <a: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2.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Nutq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uslublarida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til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vositalaridan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foydalaniladi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66700" indent="-266700" algn="l"/>
            <a: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3.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</a:t>
            </a:r>
            <a:r>
              <a:rPr lang="en-US" sz="1600" b="1" dirty="0" err="1"/>
              <a:t>‘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stlaringiz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suhbatlashayotganda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uslubdan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foydalanasiz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F:\__\photo\photo_2020-09-01_19-13-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723477"/>
            <a:ext cx="15240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861774"/>
          </a:xfrm>
        </p:spPr>
        <p:txBody>
          <a:bodyPr/>
          <a:lstStyle/>
          <a:p>
            <a:pPr algn="ctr"/>
            <a:r>
              <a:rPr lang="en-US" sz="2800" dirty="0"/>
              <a:t>ABDURAHMON  JOMIY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2100" y="708026"/>
            <a:ext cx="3200400" cy="2209799"/>
          </a:xfrm>
        </p:spPr>
        <p:txBody>
          <a:bodyPr/>
          <a:lstStyle/>
          <a:p>
            <a:pPr algn="ctr"/>
            <a:r>
              <a:rPr lang="en-US" sz="2400" b="1" dirty="0" smtClean="0"/>
              <a:t>BOSHI </a:t>
            </a:r>
            <a:r>
              <a:rPr lang="en-US" sz="2400" b="1" dirty="0"/>
              <a:t>BILAN SHO‘NG‘IB KIRMASA HAR DAM,</a:t>
            </a:r>
          </a:p>
          <a:p>
            <a:pPr algn="ctr"/>
            <a:r>
              <a:rPr lang="en-US" sz="2400" b="1" dirty="0"/>
              <a:t>SUV OSTIDAN DURNI TOPARMI ODAM</a:t>
            </a:r>
            <a:r>
              <a:rPr lang="en-US" sz="2400" b="1" dirty="0" smtClean="0"/>
              <a:t>?</a:t>
            </a:r>
          </a:p>
          <a:p>
            <a:pPr algn="ctr"/>
            <a:endParaRPr lang="en-US" sz="2000" b="1" dirty="0" smtClean="0"/>
          </a:p>
          <a:p>
            <a:endParaRPr lang="ru-RU" sz="2000" dirty="0"/>
          </a:p>
        </p:txBody>
      </p:sp>
      <p:pic>
        <p:nvPicPr>
          <p:cNvPr id="1026" name="Picture 2" descr="C:\Users\Нигора\Desktop\photo\20200913_1046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4899" y="782743"/>
            <a:ext cx="1811549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934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752" y="102424"/>
            <a:ext cx="5164295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1800" spc="15" dirty="0" smtClean="0">
                <a:latin typeface="Arial" pitchFamily="34" charset="0"/>
                <a:cs typeface="Arial" pitchFamily="34" charset="0"/>
              </a:rPr>
              <a:t>MUSTAQIL BAJARISH UCHUN </a:t>
            </a:r>
            <a:r>
              <a:rPr lang="en-US" sz="1800" spc="15" dirty="0" smtClean="0">
                <a:latin typeface="Arial" pitchFamily="34" charset="0"/>
                <a:cs typeface="Arial" pitchFamily="34" charset="0"/>
              </a:rPr>
              <a:t>TOPSHIRIQ:</a:t>
            </a:r>
            <a:endParaRPr sz="1800" spc="1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288291" y="746315"/>
            <a:ext cx="1985010" cy="2585323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13-MASHQ</a:t>
            </a:r>
          </a:p>
          <a:p>
            <a:pPr algn="ctr"/>
            <a:r>
              <a:rPr lang="en-US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Shukur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Qurbonning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she’rini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yod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oling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badiiy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uslubga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xoslangan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1800" b="1" dirty="0" err="1"/>
              <a:t>‘</a:t>
            </a:r>
            <a:r>
              <a:rPr lang="en-US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1800" b="1" dirty="0" err="1"/>
              <a:t>‘</a:t>
            </a:r>
            <a:r>
              <a:rPr lang="en-US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shakllarini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aniqlang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3"/>
          </p:nvPr>
        </p:nvSpPr>
        <p:spPr>
          <a:xfrm>
            <a:off x="3416300" y="746315"/>
            <a:ext cx="2133600" cy="1754326"/>
          </a:xfrm>
        </p:spPr>
        <p:txBody>
          <a:bodyPr/>
          <a:lstStyle/>
          <a:p>
            <a:pPr algn="ctr"/>
            <a:r>
              <a:rPr lang="en-US" sz="2400" b="1" dirty="0" smtClean="0"/>
              <a:t>14-MASHQ</a:t>
            </a:r>
          </a:p>
          <a:p>
            <a:pPr algn="ctr"/>
            <a:r>
              <a:rPr lang="en-US" sz="1800" b="1" dirty="0" err="1" smtClean="0"/>
              <a:t>Matndagi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ajratib</a:t>
            </a:r>
            <a:r>
              <a:rPr lang="en-US" sz="1800" b="1" dirty="0" smtClean="0"/>
              <a:t> </a:t>
            </a:r>
            <a:r>
              <a:rPr lang="en-US" sz="1800" b="1" dirty="0" err="1"/>
              <a:t>ko‘rsatilgan</a:t>
            </a:r>
            <a:r>
              <a:rPr lang="en-US" sz="1800" b="1" dirty="0"/>
              <a:t> </a:t>
            </a:r>
            <a:r>
              <a:rPr lang="en-US" sz="1800" b="1" dirty="0" err="1"/>
              <a:t>so‘z</a:t>
            </a:r>
            <a:r>
              <a:rPr lang="en-US" sz="1800" b="1" dirty="0"/>
              <a:t> </a:t>
            </a:r>
            <a:r>
              <a:rPr lang="en-US" sz="1800" b="1" dirty="0" err="1" smtClean="0"/>
              <a:t>va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ifodalarning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qaysi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uslubga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xosligini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aniqlang</a:t>
            </a:r>
            <a:r>
              <a:rPr lang="en-US" sz="1800" b="1" dirty="0" smtClean="0"/>
              <a:t>.</a:t>
            </a:r>
            <a:endParaRPr lang="ru-RU" sz="1800" b="1" dirty="0"/>
          </a:p>
        </p:txBody>
      </p:sp>
      <p:pic>
        <p:nvPicPr>
          <p:cNvPr id="6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0900" y="784225"/>
            <a:ext cx="1447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r>
              <a:rPr lang="en-US" sz="2000" dirty="0" smtClean="0"/>
              <a:t>                               </a:t>
            </a:r>
            <a:r>
              <a:rPr lang="en-US" sz="2800" dirty="0" smtClean="0"/>
              <a:t>TEST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sz="half" idx="2"/>
          </p:nvPr>
        </p:nvSpPr>
        <p:spPr>
          <a:xfrm>
            <a:off x="288290" y="631825"/>
            <a:ext cx="2899410" cy="2708434"/>
          </a:xfrm>
        </p:spPr>
        <p:txBody>
          <a:bodyPr/>
          <a:lstStyle/>
          <a:p>
            <a:r>
              <a:rPr lang="en-US" sz="1600" b="1" dirty="0" smtClean="0"/>
              <a:t>   </a:t>
            </a:r>
            <a:r>
              <a:rPr lang="en-US" sz="1600" b="1" dirty="0" err="1" smtClean="0"/>
              <a:t>Har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bir</a:t>
            </a:r>
            <a:r>
              <a:rPr lang="en-US" sz="1600" b="1" dirty="0" smtClean="0"/>
              <a:t> fan </a:t>
            </a:r>
            <a:r>
              <a:rPr lang="en-US" sz="1600" b="1" dirty="0" err="1" smtClean="0"/>
              <a:t>sohasining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o‘ziga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xos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atamalariga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tayanuvchi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fikrni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aniq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va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ixcham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shaklda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bayon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qiluvchi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uslub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qanday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nomlanadi</a:t>
            </a:r>
            <a:r>
              <a:rPr lang="en-US" sz="1600" b="1" dirty="0" smtClean="0"/>
              <a:t>?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A) </a:t>
            </a:r>
            <a:r>
              <a:rPr lang="en-US" sz="1600" b="1" dirty="0" err="1" smtClean="0">
                <a:solidFill>
                  <a:srgbClr val="0070C0"/>
                </a:solidFill>
              </a:rPr>
              <a:t>publitsistik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uslub</a:t>
            </a:r>
            <a:r>
              <a:rPr lang="en-US" sz="1600" b="1" dirty="0" smtClean="0">
                <a:solidFill>
                  <a:srgbClr val="0070C0"/>
                </a:solidFill>
              </a:rPr>
              <a:t>  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B) </a:t>
            </a:r>
            <a:r>
              <a:rPr lang="en-US" sz="1600" b="1" dirty="0" err="1" smtClean="0">
                <a:solidFill>
                  <a:srgbClr val="0070C0"/>
                </a:solidFill>
              </a:rPr>
              <a:t>badiiy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uslub</a:t>
            </a:r>
            <a:endParaRPr lang="en-US" sz="1600" b="1" dirty="0" smtClean="0">
              <a:solidFill>
                <a:srgbClr val="0070C0"/>
              </a:solidFill>
            </a:endParaRPr>
          </a:p>
          <a:p>
            <a:r>
              <a:rPr lang="en-US" sz="1600" b="1" dirty="0" smtClean="0">
                <a:solidFill>
                  <a:srgbClr val="0070C0"/>
                </a:solidFill>
              </a:rPr>
              <a:t>C) </a:t>
            </a:r>
            <a:r>
              <a:rPr lang="en-US" sz="1600" b="1" dirty="0" err="1" smtClean="0">
                <a:solidFill>
                  <a:srgbClr val="0070C0"/>
                </a:solidFill>
              </a:rPr>
              <a:t>ilmiy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uslub</a:t>
            </a:r>
            <a:endParaRPr lang="en-US" sz="1600" b="1" dirty="0" smtClean="0">
              <a:solidFill>
                <a:srgbClr val="0070C0"/>
              </a:solidFill>
            </a:endParaRPr>
          </a:p>
          <a:p>
            <a:r>
              <a:rPr lang="en-US" sz="1600" b="1" dirty="0" smtClean="0">
                <a:solidFill>
                  <a:srgbClr val="0070C0"/>
                </a:solidFill>
              </a:rPr>
              <a:t>D) </a:t>
            </a:r>
            <a:r>
              <a:rPr lang="en-US" sz="1600" b="1" dirty="0" err="1" smtClean="0">
                <a:solidFill>
                  <a:srgbClr val="0070C0"/>
                </a:solidFill>
              </a:rPr>
              <a:t>rasmiy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uslub</a:t>
            </a:r>
            <a:endParaRPr lang="en-US" sz="1600" b="1" dirty="0">
              <a:solidFill>
                <a:srgbClr val="0070C0"/>
              </a:solidFill>
            </a:endParaRPr>
          </a:p>
          <a:p>
            <a:endParaRPr lang="ru-RU" sz="1600" b="1" dirty="0"/>
          </a:p>
        </p:txBody>
      </p:sp>
      <p:pic>
        <p:nvPicPr>
          <p:cNvPr id="5" name="Picture 6" descr="F:\__\photo\photo_2020-09-01_19-53-45.jpg"/>
          <p:cNvPicPr>
            <a:picLocks noGrp="1" noChangeAspect="1" noChangeArrowheads="1"/>
          </p:cNvPicPr>
          <p:nvPr>
            <p:ph sz="half" idx="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300" y="708025"/>
            <a:ext cx="20574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278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en-US" sz="1800" dirty="0"/>
              <a:t> </a:t>
            </a:r>
            <a:r>
              <a:rPr lang="en-US" sz="2800" dirty="0"/>
              <a:t>TEST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3051810" cy="2215991"/>
          </a:xfrm>
        </p:spPr>
        <p:txBody>
          <a:bodyPr/>
          <a:lstStyle/>
          <a:p>
            <a:r>
              <a:rPr lang="en-US" dirty="0" smtClean="0"/>
              <a:t>   </a:t>
            </a:r>
            <a:r>
              <a:rPr lang="en-US" sz="1800" b="1" dirty="0" err="1" smtClean="0"/>
              <a:t>Ichi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qora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haqqi</a:t>
            </a:r>
            <a:r>
              <a:rPr lang="en-US" sz="1800" b="1" dirty="0" smtClean="0"/>
              <a:t> </a:t>
            </a:r>
            <a:r>
              <a:rPr lang="en-US" sz="1800" b="1" dirty="0" err="1"/>
              <a:t>yo‘q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mazza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kabi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birliklar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qaysi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uslubga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xos</a:t>
            </a:r>
            <a:r>
              <a:rPr lang="en-US" sz="1800" b="1" dirty="0" smtClean="0"/>
              <a:t>?</a:t>
            </a:r>
            <a:endParaRPr lang="uz-Cyrl-UZ" sz="1800" b="1" dirty="0" smtClean="0"/>
          </a:p>
          <a:p>
            <a:endParaRPr lang="en-US" sz="1800" b="1" dirty="0" smtClean="0"/>
          </a:p>
          <a:p>
            <a:pPr marL="228600" indent="-228600">
              <a:buAutoNum type="alphaUcParenR"/>
            </a:pPr>
            <a:r>
              <a:rPr lang="uz-Cyrl-UZ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dirty="0" err="1" smtClean="0">
                <a:solidFill>
                  <a:srgbClr val="0070C0"/>
                </a:solidFill>
              </a:rPr>
              <a:t>so‘zlashuv</a:t>
            </a: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dirty="0" err="1" smtClean="0">
                <a:solidFill>
                  <a:srgbClr val="0070C0"/>
                </a:solidFill>
              </a:rPr>
              <a:t>uslubiga</a:t>
            </a:r>
            <a:endParaRPr lang="en-US" sz="1800" b="1" dirty="0" smtClean="0">
              <a:solidFill>
                <a:srgbClr val="0070C0"/>
              </a:solidFill>
            </a:endParaRPr>
          </a:p>
          <a:p>
            <a:pPr marL="228600" indent="-228600">
              <a:buAutoNum type="alphaUcParenR"/>
            </a:pPr>
            <a:r>
              <a:rPr lang="uz-Cyrl-UZ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dirty="0" err="1" smtClean="0">
                <a:solidFill>
                  <a:srgbClr val="0070C0"/>
                </a:solidFill>
              </a:rPr>
              <a:t>publitsistik</a:t>
            </a: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dirty="0" err="1" smtClean="0">
                <a:solidFill>
                  <a:srgbClr val="0070C0"/>
                </a:solidFill>
              </a:rPr>
              <a:t>uslubiga</a:t>
            </a:r>
            <a:endParaRPr lang="en-US" sz="1800" b="1" dirty="0" smtClean="0">
              <a:solidFill>
                <a:srgbClr val="0070C0"/>
              </a:solidFill>
            </a:endParaRPr>
          </a:p>
          <a:p>
            <a:pPr marL="228600" indent="-228600">
              <a:buAutoNum type="alphaUcParenR"/>
            </a:pP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dirty="0" err="1" smtClean="0">
                <a:solidFill>
                  <a:srgbClr val="0070C0"/>
                </a:solidFill>
              </a:rPr>
              <a:t>badiiy</a:t>
            </a: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dirty="0" err="1" smtClean="0">
                <a:solidFill>
                  <a:srgbClr val="0070C0"/>
                </a:solidFill>
              </a:rPr>
              <a:t>uslubiga</a:t>
            </a:r>
            <a:endParaRPr lang="en-US" sz="1800" b="1" dirty="0" smtClean="0">
              <a:solidFill>
                <a:srgbClr val="0070C0"/>
              </a:solidFill>
            </a:endParaRPr>
          </a:p>
          <a:p>
            <a:pPr marL="228600" indent="-228600">
              <a:buAutoNum type="alphaUcParenR"/>
            </a:pP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dirty="0" err="1" smtClean="0">
                <a:solidFill>
                  <a:srgbClr val="0070C0"/>
                </a:solidFill>
              </a:rPr>
              <a:t>rasmiy</a:t>
            </a: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dirty="0" err="1" smtClean="0">
                <a:solidFill>
                  <a:srgbClr val="0070C0"/>
                </a:solidFill>
              </a:rPr>
              <a:t>uslubiga</a:t>
            </a: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endParaRPr lang="ru-RU" sz="1800" b="1" dirty="0">
              <a:solidFill>
                <a:srgbClr val="0070C0"/>
              </a:solidFill>
            </a:endParaRPr>
          </a:p>
        </p:txBody>
      </p:sp>
      <p:pic>
        <p:nvPicPr>
          <p:cNvPr id="5" name="Picture 7" descr="F:\__\photo\photo_2020-09-01_19-53-39.jpg"/>
          <p:cNvPicPr>
            <a:picLocks noGrp="1" noChangeAspect="1" noChangeArrowheads="1"/>
          </p:cNvPicPr>
          <p:nvPr>
            <p:ph sz="half" idx="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300" y="784225"/>
            <a:ext cx="20574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392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en-US" sz="2800" dirty="0"/>
              <a:t>TEST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00752" y="746315"/>
            <a:ext cx="2886948" cy="2247710"/>
          </a:xfrm>
        </p:spPr>
        <p:txBody>
          <a:bodyPr/>
          <a:lstStyle/>
          <a:p>
            <a:r>
              <a:rPr lang="en-US" b="1" dirty="0" smtClean="0"/>
              <a:t>    </a:t>
            </a:r>
            <a:r>
              <a:rPr lang="en-US" sz="1800" b="1" dirty="0" err="1"/>
              <a:t>Ommaviy</a:t>
            </a:r>
            <a:r>
              <a:rPr lang="en-US" sz="1800" b="1" dirty="0"/>
              <a:t> </a:t>
            </a:r>
            <a:r>
              <a:rPr lang="en-US" sz="1800" b="1" dirty="0" err="1"/>
              <a:t>axborot</a:t>
            </a:r>
            <a:r>
              <a:rPr lang="en-US" sz="1800" b="1" dirty="0"/>
              <a:t> </a:t>
            </a:r>
            <a:r>
              <a:rPr lang="en-US" sz="1800" b="1" dirty="0" err="1"/>
              <a:t>vositalari</a:t>
            </a:r>
            <a:r>
              <a:rPr lang="en-US" sz="1800" b="1" dirty="0"/>
              <a:t> </a:t>
            </a:r>
            <a:r>
              <a:rPr lang="en-US" sz="1800" b="1" dirty="0" err="1"/>
              <a:t>uslubi</a:t>
            </a:r>
            <a:r>
              <a:rPr lang="en-US" sz="1800" b="1" dirty="0"/>
              <a:t> </a:t>
            </a:r>
            <a:r>
              <a:rPr lang="en-US" sz="1800" b="1" dirty="0" err="1"/>
              <a:t>qanday</a:t>
            </a:r>
            <a:r>
              <a:rPr lang="en-US" sz="1800" b="1" dirty="0"/>
              <a:t> </a:t>
            </a:r>
            <a:r>
              <a:rPr lang="en-US" sz="1800" b="1" dirty="0" err="1"/>
              <a:t>uslub</a:t>
            </a:r>
            <a:r>
              <a:rPr lang="en-US" sz="1800" b="1" dirty="0"/>
              <a:t> </a:t>
            </a:r>
            <a:r>
              <a:rPr lang="en-US" sz="1800" b="1" dirty="0" err="1"/>
              <a:t>sanaladi</a:t>
            </a:r>
            <a:r>
              <a:rPr lang="en-US" sz="1800" b="1" dirty="0"/>
              <a:t>?</a:t>
            </a:r>
          </a:p>
          <a:p>
            <a:pPr marL="228600" indent="-228600">
              <a:buAutoNum type="alphaUcParenR"/>
            </a:pP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dirty="0" err="1" smtClean="0">
                <a:solidFill>
                  <a:srgbClr val="0070C0"/>
                </a:solidFill>
              </a:rPr>
              <a:t>badiiy</a:t>
            </a: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dirty="0" err="1">
                <a:solidFill>
                  <a:srgbClr val="0070C0"/>
                </a:solidFill>
              </a:rPr>
              <a:t>uslub</a:t>
            </a:r>
            <a:endParaRPr lang="en-US" sz="1800" b="1" dirty="0">
              <a:solidFill>
                <a:srgbClr val="0070C0"/>
              </a:solidFill>
            </a:endParaRPr>
          </a:p>
          <a:p>
            <a:pPr marL="228600" indent="-228600">
              <a:buAutoNum type="alphaUcParenR"/>
            </a:pP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dirty="0" err="1" smtClean="0">
                <a:solidFill>
                  <a:srgbClr val="0070C0"/>
                </a:solidFill>
              </a:rPr>
              <a:t>ilmiy</a:t>
            </a: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dirty="0" err="1">
                <a:solidFill>
                  <a:srgbClr val="0070C0"/>
                </a:solidFill>
              </a:rPr>
              <a:t>uslub</a:t>
            </a:r>
            <a:endParaRPr lang="en-US" sz="1800" b="1" dirty="0">
              <a:solidFill>
                <a:srgbClr val="0070C0"/>
              </a:solidFill>
            </a:endParaRPr>
          </a:p>
          <a:p>
            <a:pPr marL="228600" indent="-228600">
              <a:buAutoNum type="alphaUcParenR"/>
            </a:pP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dirty="0" err="1" smtClean="0">
                <a:solidFill>
                  <a:srgbClr val="0070C0"/>
                </a:solidFill>
              </a:rPr>
              <a:t>publitsistik</a:t>
            </a: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dirty="0" err="1">
                <a:solidFill>
                  <a:srgbClr val="0070C0"/>
                </a:solidFill>
              </a:rPr>
              <a:t>uslub</a:t>
            </a:r>
            <a:endParaRPr lang="en-US" sz="1800" b="1" dirty="0">
              <a:solidFill>
                <a:srgbClr val="0070C0"/>
              </a:solidFill>
            </a:endParaRPr>
          </a:p>
          <a:p>
            <a:pPr marL="228600" indent="-228600">
              <a:buAutoNum type="alphaUcParenR"/>
            </a:pP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dirty="0" err="1" smtClean="0">
                <a:solidFill>
                  <a:srgbClr val="0070C0"/>
                </a:solidFill>
              </a:rPr>
              <a:t>rasmiy</a:t>
            </a: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dirty="0" err="1">
                <a:solidFill>
                  <a:srgbClr val="0070C0"/>
                </a:solidFill>
              </a:rPr>
              <a:t>uslub</a:t>
            </a:r>
            <a:endParaRPr lang="ru-RU" sz="1800" b="1" dirty="0">
              <a:solidFill>
                <a:srgbClr val="0070C0"/>
              </a:solidFill>
            </a:endParaRPr>
          </a:p>
          <a:p>
            <a:endParaRPr lang="ru-RU" sz="1800" dirty="0"/>
          </a:p>
        </p:txBody>
      </p:sp>
      <p:pic>
        <p:nvPicPr>
          <p:cNvPr id="5" name="Picture 4" descr="F:\__\photo\photo_2020-09-01_19-12-53.jpg"/>
          <p:cNvPicPr>
            <a:picLocks noGrp="1" noChangeAspect="1" noChangeArrowheads="1"/>
          </p:cNvPicPr>
          <p:nvPr>
            <p:ph sz="half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900" y="784225"/>
            <a:ext cx="2212975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555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00" y="102424"/>
            <a:ext cx="5702300" cy="307777"/>
          </a:xfrm>
        </p:spPr>
        <p:txBody>
          <a:bodyPr/>
          <a:lstStyle/>
          <a:p>
            <a:pPr algn="ctr"/>
            <a:r>
              <a:rPr lang="en-US" sz="2000" dirty="0" smtClean="0"/>
              <a:t> </a:t>
            </a:r>
            <a:r>
              <a:rPr lang="en-US" sz="1800" dirty="0" smtClean="0"/>
              <a:t>1-TOPSHIRIQ</a:t>
            </a:r>
            <a:r>
              <a:rPr lang="en-US" sz="1800" dirty="0" smtClean="0"/>
              <a:t>: MATNNING USLUBINI ANIQLANG</a:t>
            </a:r>
            <a:endParaRPr lang="ru-RU" sz="1800" dirty="0"/>
          </a:p>
        </p:txBody>
      </p:sp>
      <p:pic>
        <p:nvPicPr>
          <p:cNvPr id="2050" name="Picture 2" descr="F:\__\photo\photo_2020-08-31_20-09-39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0" y="784225"/>
            <a:ext cx="1752600" cy="2141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Текст 4"/>
          <p:cNvSpPr>
            <a:spLocks noGrp="1"/>
          </p:cNvSpPr>
          <p:nvPr>
            <p:ph sz="half" idx="4294967295"/>
          </p:nvPr>
        </p:nvSpPr>
        <p:spPr>
          <a:xfrm>
            <a:off x="0" y="746125"/>
            <a:ext cx="2508250" cy="200025"/>
          </a:xfrm>
        </p:spPr>
        <p:txBody>
          <a:bodyPr/>
          <a:lstStyle/>
          <a:p>
            <a:pPr algn="l"/>
            <a:r>
              <a:rPr lang="en-US" sz="1300" dirty="0" smtClean="0"/>
              <a:t>      </a:t>
            </a:r>
            <a:endParaRPr lang="ru-RU" sz="13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44700" y="-2111375"/>
            <a:ext cx="35814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1300" b="1" kern="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lvl="0"/>
            <a:endParaRPr lang="en-US" sz="1300" b="1" kern="0" dirty="0">
              <a:solidFill>
                <a:srgbClr val="231F20"/>
              </a:solidFill>
              <a:latin typeface="Arial"/>
              <a:cs typeface="Arial"/>
            </a:endParaRPr>
          </a:p>
          <a:p>
            <a:pPr lvl="0"/>
            <a:endParaRPr lang="en-US" sz="1300" b="1" kern="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lvl="0"/>
            <a:endParaRPr lang="en-US" sz="1300" b="1" kern="0" dirty="0">
              <a:solidFill>
                <a:srgbClr val="231F20"/>
              </a:solidFill>
              <a:latin typeface="Arial"/>
              <a:cs typeface="Arial"/>
            </a:endParaRPr>
          </a:p>
          <a:p>
            <a:pPr lvl="0"/>
            <a:endParaRPr lang="en-US" sz="1300" b="1" kern="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lvl="0"/>
            <a:endParaRPr lang="en-US" sz="1300" b="1" kern="0" dirty="0">
              <a:solidFill>
                <a:srgbClr val="231F20"/>
              </a:solidFill>
              <a:latin typeface="Arial"/>
              <a:cs typeface="Arial"/>
            </a:endParaRPr>
          </a:p>
          <a:p>
            <a:pPr lvl="0"/>
            <a:endParaRPr lang="en-US" sz="1300" b="1" kern="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lvl="0"/>
            <a:endParaRPr lang="en-US" sz="1300" b="1" kern="0" dirty="0">
              <a:solidFill>
                <a:srgbClr val="231F20"/>
              </a:solidFill>
              <a:latin typeface="Arial"/>
              <a:cs typeface="Arial"/>
            </a:endParaRPr>
          </a:p>
          <a:p>
            <a:pPr lvl="0"/>
            <a:endParaRPr lang="en-US" sz="1300" b="1" kern="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lvl="0"/>
            <a:endParaRPr lang="en-US" sz="1300" b="1" kern="0" dirty="0">
              <a:solidFill>
                <a:srgbClr val="231F20"/>
              </a:solidFill>
              <a:latin typeface="Arial"/>
              <a:cs typeface="Arial"/>
            </a:endParaRPr>
          </a:p>
          <a:p>
            <a:pPr lvl="0"/>
            <a:endParaRPr lang="en-US" sz="1300" b="1" kern="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lvl="0"/>
            <a:endParaRPr lang="en-US" sz="1300" b="1" kern="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lvl="0"/>
            <a:endParaRPr lang="en-US" sz="1300" b="1" kern="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lvl="0"/>
            <a:r>
              <a:rPr lang="en-US" sz="1300" b="1" kern="0" dirty="0" smtClean="0">
                <a:solidFill>
                  <a:srgbClr val="231F20"/>
                </a:solidFill>
                <a:latin typeface="Arial"/>
                <a:cs typeface="Arial"/>
              </a:rPr>
              <a:t>      </a:t>
            </a:r>
          </a:p>
          <a:p>
            <a:pPr lvl="0" algn="just"/>
            <a:r>
              <a:rPr lang="en-US" sz="1300" b="1" kern="0" dirty="0" smtClean="0">
                <a:solidFill>
                  <a:srgbClr val="231F20"/>
                </a:solidFill>
                <a:latin typeface="Arial"/>
                <a:cs typeface="Arial"/>
              </a:rPr>
              <a:t>     </a:t>
            </a:r>
            <a:r>
              <a:rPr lang="en-US" sz="1300" b="1" kern="0" dirty="0" err="1" smtClean="0">
                <a:solidFill>
                  <a:srgbClr val="231F20"/>
                </a:solidFill>
                <a:latin typeface="Arial"/>
                <a:cs typeface="Arial"/>
              </a:rPr>
              <a:t>Go</a:t>
            </a:r>
            <a:r>
              <a:rPr lang="en-US" sz="1300" b="1" dirty="0" err="1" smtClean="0"/>
              <a:t>‘</a:t>
            </a:r>
            <a:r>
              <a:rPr lang="en-US" sz="1300" b="1" kern="0" dirty="0" err="1" smtClean="0">
                <a:solidFill>
                  <a:srgbClr val="231F20"/>
                </a:solidFill>
                <a:latin typeface="Arial"/>
                <a:cs typeface="Arial"/>
              </a:rPr>
              <a:t>dakning</a:t>
            </a:r>
            <a:r>
              <a:rPr lang="en-US" sz="1300" b="1" kern="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tili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chiqqanda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, ilk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aytgan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 smtClean="0">
                <a:solidFill>
                  <a:srgbClr val="231F20"/>
                </a:solidFill>
                <a:latin typeface="Arial"/>
                <a:cs typeface="Arial"/>
              </a:rPr>
              <a:t>so</a:t>
            </a:r>
            <a:r>
              <a:rPr lang="en-US" sz="1300" b="1" dirty="0" err="1"/>
              <a:t>‘</a:t>
            </a:r>
            <a:r>
              <a:rPr lang="en-US" sz="1300" b="1" kern="0" dirty="0" err="1" smtClean="0">
                <a:solidFill>
                  <a:srgbClr val="231F20"/>
                </a:solidFill>
                <a:latin typeface="Arial"/>
                <a:cs typeface="Arial"/>
              </a:rPr>
              <a:t>zi</a:t>
            </a:r>
            <a:r>
              <a:rPr lang="en-US" sz="1300" b="1" kern="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“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ona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” </a:t>
            </a:r>
            <a:r>
              <a:rPr lang="en-US" sz="1300" b="1" kern="0" dirty="0" err="1" smtClean="0">
                <a:solidFill>
                  <a:srgbClr val="231F20"/>
                </a:solidFill>
                <a:latin typeface="Arial"/>
                <a:cs typeface="Arial"/>
              </a:rPr>
              <a:t>bo‘ladi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.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Xalqimiz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bu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 smtClean="0">
                <a:solidFill>
                  <a:srgbClr val="231F20"/>
                </a:solidFill>
                <a:latin typeface="Arial"/>
                <a:cs typeface="Arial"/>
              </a:rPr>
              <a:t>mo‘tabar</a:t>
            </a:r>
            <a:r>
              <a:rPr lang="en-US" sz="1300" b="1" kern="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kalomga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uyqash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tarzda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“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Vatan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” </a:t>
            </a:r>
            <a:r>
              <a:rPr lang="en-US" sz="1300" b="1" kern="0" dirty="0" err="1" smtClean="0">
                <a:solidFill>
                  <a:srgbClr val="231F20"/>
                </a:solidFill>
                <a:latin typeface="Arial"/>
                <a:cs typeface="Arial"/>
              </a:rPr>
              <a:t>so</a:t>
            </a:r>
            <a:r>
              <a:rPr lang="en-US" sz="1300" b="1" dirty="0" err="1"/>
              <a:t>‘</a:t>
            </a:r>
            <a:r>
              <a:rPr lang="en-US" sz="1300" b="1" kern="0" dirty="0" err="1" smtClean="0">
                <a:solidFill>
                  <a:srgbClr val="231F20"/>
                </a:solidFill>
                <a:latin typeface="Arial"/>
                <a:cs typeface="Arial"/>
              </a:rPr>
              <a:t>zini</a:t>
            </a:r>
            <a:r>
              <a:rPr lang="en-US" sz="1300" b="1" kern="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 smtClean="0">
                <a:solidFill>
                  <a:srgbClr val="231F20"/>
                </a:solidFill>
                <a:latin typeface="Arial"/>
                <a:cs typeface="Arial"/>
              </a:rPr>
              <a:t>bog</a:t>
            </a:r>
            <a:r>
              <a:rPr lang="en-US" sz="1300" b="1" dirty="0" err="1"/>
              <a:t>‘</a:t>
            </a:r>
            <a:r>
              <a:rPr lang="en-US" sz="1300" b="1" kern="0" dirty="0" err="1" smtClean="0">
                <a:solidFill>
                  <a:srgbClr val="231F20"/>
                </a:solidFill>
                <a:latin typeface="Arial"/>
                <a:cs typeface="Arial"/>
              </a:rPr>
              <a:t>lab</a:t>
            </a:r>
            <a:r>
              <a:rPr lang="en-US" sz="1300" b="1" kern="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aytadi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: “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Ona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Vatan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”.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Millatimiz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tili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ham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bizda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shunday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yuksak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mehr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va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e’zoz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bilan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ifodalanadi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: “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Ona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tilim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”.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Istiqlol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bizga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ona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tilimizni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 smtClean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lang="en-US" sz="1300" b="1" dirty="0" err="1"/>
              <a:t>‘</a:t>
            </a:r>
            <a:r>
              <a:rPr lang="en-US" sz="1300" b="1" kern="0" dirty="0" err="1" smtClean="0">
                <a:solidFill>
                  <a:srgbClr val="231F20"/>
                </a:solidFill>
                <a:latin typeface="Arial"/>
                <a:cs typeface="Arial"/>
              </a:rPr>
              <a:t>zining</a:t>
            </a:r>
            <a:r>
              <a:rPr lang="en-US" sz="1300" b="1" kern="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butun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boyliklari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bilan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qaytarib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berdi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,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ezilgan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mavqe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va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 smtClean="0">
                <a:solidFill>
                  <a:srgbClr val="231F20"/>
                </a:solidFill>
                <a:latin typeface="Arial"/>
                <a:cs typeface="Arial"/>
              </a:rPr>
              <a:t>martabasini</a:t>
            </a:r>
            <a:r>
              <a:rPr lang="en-US" sz="1300" b="1" kern="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tikladi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.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Millat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birligi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va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birdamligi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timsoli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 smtClean="0">
                <a:solidFill>
                  <a:srgbClr val="231F20"/>
                </a:solidFill>
                <a:latin typeface="Arial"/>
                <a:cs typeface="Arial"/>
              </a:rPr>
              <a:t>bo</a:t>
            </a:r>
            <a:r>
              <a:rPr lang="en-US" sz="1300" b="1" dirty="0" err="1"/>
              <a:t>‘</a:t>
            </a:r>
            <a:r>
              <a:rPr lang="en-US" sz="1300" b="1" kern="0" dirty="0" err="1" smtClean="0">
                <a:solidFill>
                  <a:srgbClr val="231F20"/>
                </a:solidFill>
                <a:latin typeface="Arial"/>
                <a:cs typeface="Arial"/>
              </a:rPr>
              <a:t>lmish</a:t>
            </a:r>
            <a:r>
              <a:rPr lang="en-US" sz="1300" b="1" kern="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tilimizning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ravnaqi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uchun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keng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imkoniyatlar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eshigini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300" b="1" kern="0" dirty="0" err="1">
                <a:solidFill>
                  <a:srgbClr val="231F20"/>
                </a:solidFill>
                <a:latin typeface="Arial"/>
                <a:cs typeface="Arial"/>
              </a:rPr>
              <a:t>ochdi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. </a:t>
            </a:r>
            <a:r>
              <a:rPr lang="en-US" sz="1300" b="1" kern="0" dirty="0" smtClean="0">
                <a:solidFill>
                  <a:srgbClr val="231F20"/>
                </a:solidFill>
                <a:latin typeface="Arial"/>
                <a:cs typeface="Arial"/>
              </a:rPr>
              <a:t>	                    (</a:t>
            </a:r>
            <a:r>
              <a:rPr lang="en-US" sz="1300" b="1" kern="0" dirty="0" err="1" smtClean="0">
                <a:solidFill>
                  <a:srgbClr val="231F20"/>
                </a:solidFill>
                <a:latin typeface="Arial"/>
                <a:cs typeface="Arial"/>
              </a:rPr>
              <a:t>A.Abduazimov</a:t>
            </a:r>
            <a:r>
              <a:rPr lang="en-US" sz="1300" b="1" kern="0" dirty="0">
                <a:solidFill>
                  <a:srgbClr val="231F20"/>
                </a:solidFill>
                <a:latin typeface="Arial"/>
                <a:cs typeface="Arial"/>
              </a:rPr>
              <a:t>) </a:t>
            </a:r>
            <a:endParaRPr lang="ru-RU" sz="1300" b="1" kern="0" dirty="0">
              <a:solidFill>
                <a:srgbClr val="231F2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5109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98425"/>
            <a:ext cx="5164295" cy="642809"/>
          </a:xfrm>
        </p:spPr>
        <p:txBody>
          <a:bodyPr/>
          <a:lstStyle/>
          <a:p>
            <a:pPr algn="ctr"/>
            <a:r>
              <a:rPr lang="en-US" sz="1400" dirty="0" smtClean="0"/>
              <a:t>2-TOPSHIRIQ: MATNDAN ILMIY USLUBGA XOSLANGAN BIRLIKLARNI ANIQLANG VA IZOHLANG. 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215900" y="631826"/>
            <a:ext cx="5334000" cy="2215991"/>
          </a:xfrm>
        </p:spPr>
        <p:txBody>
          <a:bodyPr/>
          <a:lstStyle/>
          <a:p>
            <a:pPr algn="just"/>
            <a:r>
              <a:rPr lang="en-US" b="1" dirty="0" smtClean="0"/>
              <a:t>     </a:t>
            </a:r>
            <a:r>
              <a:rPr lang="en-US" sz="1600" b="1" dirty="0" err="1" smtClean="0"/>
              <a:t>Mamlakatimizdagi</a:t>
            </a:r>
            <a:r>
              <a:rPr lang="en-US" sz="1600" b="1" dirty="0" smtClean="0"/>
              <a:t> joy </a:t>
            </a:r>
            <a:r>
              <a:rPr lang="en-US" sz="1600" b="1" dirty="0" err="1" smtClean="0"/>
              <a:t>nomlari</a:t>
            </a:r>
            <a:r>
              <a:rPr lang="en-US" sz="1600" b="1" dirty="0" smtClean="0"/>
              <a:t> – </a:t>
            </a:r>
            <a:r>
              <a:rPr lang="en-US" sz="1600" b="1" dirty="0" err="1" smtClean="0">
                <a:solidFill>
                  <a:srgbClr val="0070C0"/>
                </a:solidFill>
              </a:rPr>
              <a:t>toponim</a:t>
            </a:r>
            <a:r>
              <a:rPr lang="en-US" sz="1600" b="1" dirty="0" err="1" smtClean="0"/>
              <a:t>larni</a:t>
            </a:r>
            <a:r>
              <a:rPr lang="en-US" sz="1600" b="1" dirty="0" smtClean="0"/>
              <a:t> </a:t>
            </a:r>
            <a:r>
              <a:rPr lang="en-US" sz="1600" b="1" dirty="0" err="1"/>
              <a:t>to‘plash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ularning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rivojlanish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va</a:t>
            </a:r>
            <a:r>
              <a:rPr lang="en-US" sz="1600" b="1" dirty="0" smtClean="0"/>
              <a:t> </a:t>
            </a:r>
            <a:r>
              <a:rPr lang="en-US" sz="1600" b="1" dirty="0" err="1"/>
              <a:t>o‘zgarish</a:t>
            </a:r>
            <a:r>
              <a:rPr lang="en-US" sz="1600" b="1" dirty="0"/>
              <a:t> </a:t>
            </a:r>
            <a:r>
              <a:rPr lang="en-US" sz="1600" b="1" dirty="0" err="1" smtClean="0"/>
              <a:t>tamoyillarini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aniqlash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nomlarning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muhim</a:t>
            </a:r>
            <a:r>
              <a:rPr lang="en-US" sz="1600" b="1" dirty="0" smtClean="0"/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leksik-semantik</a:t>
            </a:r>
            <a:r>
              <a:rPr lang="en-US" sz="1600" b="1" dirty="0" smtClean="0"/>
              <a:t>, </a:t>
            </a:r>
            <a:r>
              <a:rPr lang="en-US" sz="1600" b="1" dirty="0" err="1" smtClean="0">
                <a:solidFill>
                  <a:srgbClr val="0070C0"/>
                </a:solidFill>
              </a:rPr>
              <a:t>grammatik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xususiyatlari</a:t>
            </a:r>
            <a:r>
              <a:rPr lang="en-US" sz="1600" b="1" dirty="0" err="1" smtClean="0"/>
              <a:t>ni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yoritish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ularning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kelib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chiqishini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o‘rganish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va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har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bir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hudud</a:t>
            </a:r>
            <a:r>
              <a:rPr lang="en-US" sz="1600" b="1" dirty="0" smtClean="0"/>
              <a:t> </a:t>
            </a:r>
            <a:r>
              <a:rPr lang="en-US" sz="1600" b="1" dirty="0" err="1"/>
              <a:t>bo‘yicha</a:t>
            </a:r>
            <a:r>
              <a:rPr lang="en-US" sz="1600" b="1" dirty="0"/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toponimik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lug</a:t>
            </a:r>
            <a:r>
              <a:rPr lang="en-US" sz="1600" b="1" dirty="0" err="1">
                <a:solidFill>
                  <a:srgbClr val="0070C0"/>
                </a:solidFill>
              </a:rPr>
              <a:t>‘</a:t>
            </a:r>
            <a:r>
              <a:rPr lang="en-US" sz="1600" b="1" dirty="0" err="1" smtClean="0">
                <a:solidFill>
                  <a:srgbClr val="0070C0"/>
                </a:solidFill>
              </a:rPr>
              <a:t>atlar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/>
              <a:t>tuzish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ma’naviyatimiz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va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azaliy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qadriyatlarimiz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tiklanayotgan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hozirgi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paytda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alohida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ahamiyat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kasb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etmoqda</a:t>
            </a:r>
            <a:r>
              <a:rPr lang="en-US" sz="1600" b="1" dirty="0" smtClean="0"/>
              <a:t>. </a:t>
            </a:r>
            <a:r>
              <a:rPr lang="en-US" sz="1600" b="1" dirty="0" err="1" smtClean="0"/>
              <a:t>Chunki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toponimlar</a:t>
            </a:r>
            <a:r>
              <a:rPr lang="en-US" sz="1600" b="1" dirty="0" smtClean="0"/>
              <a:t> </a:t>
            </a:r>
            <a:r>
              <a:rPr lang="en-US" sz="1600" b="1" dirty="0" err="1"/>
              <a:t>ko‘p</a:t>
            </a:r>
            <a:r>
              <a:rPr lang="en-US" sz="1600" b="1" dirty="0"/>
              <a:t> </a:t>
            </a:r>
            <a:r>
              <a:rPr lang="en-US" sz="1600" b="1" dirty="0" err="1" smtClean="0"/>
              <a:t>ming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yillik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tariximizning</a:t>
            </a:r>
            <a:r>
              <a:rPr lang="en-US" sz="1600" b="1" dirty="0" smtClean="0"/>
              <a:t> “</a:t>
            </a:r>
            <a:r>
              <a:rPr lang="en-US" sz="1600" b="1" dirty="0" err="1" smtClean="0"/>
              <a:t>tilsiz</a:t>
            </a:r>
            <a:r>
              <a:rPr lang="en-US" sz="1600" b="1" dirty="0" smtClean="0"/>
              <a:t>” </a:t>
            </a:r>
            <a:r>
              <a:rPr lang="en-US" sz="1600" b="1" dirty="0" err="1" smtClean="0"/>
              <a:t>guvohlaridir</a:t>
            </a:r>
            <a:r>
              <a:rPr lang="en-US" sz="1600" b="1" dirty="0" smtClean="0"/>
              <a:t>.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166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07777"/>
          </a:xfrm>
        </p:spPr>
        <p:txBody>
          <a:bodyPr/>
          <a:lstStyle/>
          <a:p>
            <a:pPr algn="ctr"/>
            <a:r>
              <a:rPr lang="en-US" sz="2000" dirty="0" smtClean="0"/>
              <a:t>ILMIY USLUBGA XOSLANGAN BIRLIKLAR</a:t>
            </a:r>
            <a:endParaRPr lang="ru-RU" sz="20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215900" y="631826"/>
            <a:ext cx="5410200" cy="2954655"/>
          </a:xfrm>
        </p:spPr>
        <p:txBody>
          <a:bodyPr/>
          <a:lstStyle/>
          <a:p>
            <a:r>
              <a:rPr lang="en-US" sz="1600" b="1" dirty="0">
                <a:solidFill>
                  <a:srgbClr val="0070C0"/>
                </a:solidFill>
              </a:rPr>
              <a:t>TOPONIM</a:t>
            </a:r>
            <a:r>
              <a:rPr lang="en-US" sz="1600" b="1" dirty="0"/>
              <a:t> </a:t>
            </a:r>
            <a:r>
              <a:rPr lang="en-US" sz="1600" b="1" dirty="0" smtClean="0"/>
              <a:t>– </a:t>
            </a:r>
            <a:r>
              <a:rPr lang="en-US" sz="1600" b="1" dirty="0" err="1" smtClean="0"/>
              <a:t>yunoncha</a:t>
            </a:r>
            <a:r>
              <a:rPr lang="en-US" sz="1600" b="1" dirty="0" smtClean="0"/>
              <a:t> “</a:t>
            </a:r>
            <a:r>
              <a:rPr lang="en-US" sz="1600" b="1" dirty="0" err="1" smtClean="0"/>
              <a:t>topos</a:t>
            </a:r>
            <a:r>
              <a:rPr lang="en-US" sz="1600" b="1" dirty="0" smtClean="0"/>
              <a:t>” – joy, “</a:t>
            </a:r>
            <a:r>
              <a:rPr lang="en-US" sz="1600" b="1" dirty="0" err="1" smtClean="0"/>
              <a:t>onoma</a:t>
            </a:r>
            <a:r>
              <a:rPr lang="en-US" sz="1600" b="1" dirty="0" smtClean="0"/>
              <a:t>”- nom </a:t>
            </a:r>
            <a:r>
              <a:rPr lang="en-US" sz="1600" b="1" dirty="0" err="1"/>
              <a:t>so‘zlaridan</a:t>
            </a:r>
            <a:r>
              <a:rPr lang="en-US" sz="1600" b="1" dirty="0"/>
              <a:t> </a:t>
            </a:r>
            <a:r>
              <a:rPr lang="en-US" sz="1600" b="1" dirty="0" err="1" smtClean="0"/>
              <a:t>olingan</a:t>
            </a:r>
            <a:r>
              <a:rPr lang="en-US" sz="1600" b="1" dirty="0" smtClean="0"/>
              <a:t> </a:t>
            </a:r>
            <a:r>
              <a:rPr lang="en-US" sz="1600" b="1" dirty="0" err="1"/>
              <a:t>bo‘lib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alohida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olingan</a:t>
            </a:r>
            <a:r>
              <a:rPr lang="en-US" sz="1600" b="1" dirty="0" smtClean="0"/>
              <a:t> joy </a:t>
            </a:r>
            <a:r>
              <a:rPr lang="en-US" sz="1600" b="1" dirty="0" err="1" smtClean="0"/>
              <a:t>degan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ma’noni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bildiradi</a:t>
            </a:r>
            <a:r>
              <a:rPr lang="en-US" sz="1600" b="1" dirty="0" smtClean="0"/>
              <a:t>. </a:t>
            </a:r>
          </a:p>
          <a:p>
            <a:endParaRPr lang="en-US" sz="1600" b="1" dirty="0"/>
          </a:p>
          <a:p>
            <a:r>
              <a:rPr lang="en-US" sz="1600" b="1" dirty="0">
                <a:solidFill>
                  <a:srgbClr val="0070C0"/>
                </a:solidFill>
              </a:rPr>
              <a:t>LEKSIK-SEMANTIK</a:t>
            </a:r>
            <a:r>
              <a:rPr lang="en-US" sz="1600" b="1" dirty="0"/>
              <a:t> </a:t>
            </a:r>
            <a:r>
              <a:rPr lang="en-US" sz="1600" b="1" dirty="0" smtClean="0"/>
              <a:t>– </a:t>
            </a:r>
            <a:r>
              <a:rPr lang="en-US" sz="1600" b="1" dirty="0" err="1" smtClean="0"/>
              <a:t>til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birliklari</a:t>
            </a:r>
            <a:r>
              <a:rPr lang="en-US" sz="1600" b="1" dirty="0" smtClean="0"/>
              <a:t> </a:t>
            </a:r>
            <a:r>
              <a:rPr lang="en-US" sz="1600" b="1" dirty="0" err="1"/>
              <a:t>to‘plami</a:t>
            </a:r>
            <a:endParaRPr lang="en-US" sz="1600" b="1" dirty="0" smtClean="0"/>
          </a:p>
          <a:p>
            <a:endParaRPr lang="en-US" sz="1600" b="1" dirty="0"/>
          </a:p>
          <a:p>
            <a:r>
              <a:rPr lang="en-US" sz="1600" b="1" dirty="0">
                <a:solidFill>
                  <a:srgbClr val="0070C0"/>
                </a:solidFill>
              </a:rPr>
              <a:t>GRAMMATIK</a:t>
            </a:r>
            <a:r>
              <a:rPr lang="en-US" sz="1600" b="1" dirty="0"/>
              <a:t> </a:t>
            </a:r>
            <a:r>
              <a:rPr lang="en-US" sz="1600" b="1" dirty="0" smtClean="0"/>
              <a:t>– </a:t>
            </a:r>
            <a:r>
              <a:rPr lang="en-US" sz="1600" b="1" dirty="0" err="1" smtClean="0"/>
              <a:t>grammatik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vosita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bildiruvchi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grammatik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ma’no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ifodalovchi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til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shakli</a:t>
            </a:r>
            <a:endParaRPr lang="en-US" sz="1600" b="1" dirty="0" smtClean="0"/>
          </a:p>
          <a:p>
            <a:endParaRPr lang="en-US" sz="1600" b="1" dirty="0"/>
          </a:p>
          <a:p>
            <a:r>
              <a:rPr lang="en-US" sz="1600" b="1" dirty="0">
                <a:solidFill>
                  <a:srgbClr val="0070C0"/>
                </a:solidFill>
              </a:rPr>
              <a:t>TOPONIMIK </a:t>
            </a:r>
            <a:r>
              <a:rPr lang="en-US" sz="1600" b="1" dirty="0" smtClean="0">
                <a:solidFill>
                  <a:srgbClr val="0070C0"/>
                </a:solidFill>
              </a:rPr>
              <a:t>LUG</a:t>
            </a:r>
            <a:r>
              <a:rPr lang="en-US" sz="1600" b="1" dirty="0">
                <a:solidFill>
                  <a:srgbClr val="0070C0"/>
                </a:solidFill>
              </a:rPr>
              <a:t>‘</a:t>
            </a:r>
            <a:r>
              <a:rPr lang="en-US" sz="1600" b="1" dirty="0" smtClean="0">
                <a:solidFill>
                  <a:srgbClr val="0070C0"/>
                </a:solidFill>
              </a:rPr>
              <a:t>ATLAR </a:t>
            </a:r>
            <a:r>
              <a:rPr lang="en-US" sz="1600" b="1" dirty="0"/>
              <a:t>– </a:t>
            </a:r>
            <a:r>
              <a:rPr lang="en-US" sz="1600" b="1" dirty="0" smtClean="0"/>
              <a:t>joy </a:t>
            </a:r>
            <a:r>
              <a:rPr lang="en-US" sz="1600" b="1" dirty="0" err="1" smtClean="0"/>
              <a:t>nomlari</a:t>
            </a:r>
            <a:r>
              <a:rPr lang="en-US" sz="1600" b="1" dirty="0" smtClean="0"/>
              <a:t> </a:t>
            </a:r>
            <a:r>
              <a:rPr lang="en-US" sz="1600" b="1" dirty="0" err="1"/>
              <a:t>lug‘ati</a:t>
            </a:r>
            <a:endParaRPr lang="en-US" sz="1600" b="1" dirty="0"/>
          </a:p>
          <a:p>
            <a:endParaRPr lang="ru-RU" sz="1600" b="1" dirty="0"/>
          </a:p>
          <a:p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377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5900" y="98425"/>
            <a:ext cx="5392895" cy="931024"/>
          </a:xfrm>
        </p:spPr>
        <p:txBody>
          <a:bodyPr/>
          <a:lstStyle/>
          <a:p>
            <a:r>
              <a:rPr lang="en-US" sz="2000" dirty="0" smtClean="0"/>
              <a:t>   </a:t>
            </a:r>
            <a:r>
              <a:rPr lang="en-US" sz="2000" dirty="0" err="1" smtClean="0"/>
              <a:t>O‘zbek</a:t>
            </a:r>
            <a:r>
              <a:rPr lang="en-US" sz="2000" dirty="0" smtClean="0"/>
              <a:t> </a:t>
            </a:r>
            <a:r>
              <a:rPr lang="en-US" sz="2000" dirty="0" err="1"/>
              <a:t>adabiy</a:t>
            </a:r>
            <a:r>
              <a:rPr lang="en-US" sz="2000" dirty="0"/>
              <a:t> </a:t>
            </a:r>
            <a:r>
              <a:rPr lang="en-US" sz="2000" dirty="0" err="1"/>
              <a:t>tilida</a:t>
            </a:r>
            <a:r>
              <a:rPr lang="en-US" sz="2000" dirty="0"/>
              <a:t> </a:t>
            </a:r>
            <a:r>
              <a:rPr lang="en-US" sz="2000" dirty="0" err="1"/>
              <a:t>asosiy</a:t>
            </a:r>
            <a:r>
              <a:rPr lang="en-US" sz="2000" dirty="0"/>
              <a:t> </a:t>
            </a:r>
            <a:r>
              <a:rPr lang="en-US" sz="2000" dirty="0" err="1"/>
              <a:t>nutq</a:t>
            </a:r>
            <a:r>
              <a:rPr lang="en-US" sz="2000" dirty="0"/>
              <a:t> </a:t>
            </a:r>
            <a:r>
              <a:rPr lang="en-US" sz="2000" dirty="0" err="1"/>
              <a:t>uslublari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dirty="0"/>
              <a:t> </a:t>
            </a:r>
            <a:br>
              <a:rPr lang="en-US" sz="2000" dirty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15278" y="631826"/>
            <a:ext cx="4935243" cy="2769989"/>
          </a:xfrm>
        </p:spPr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</a:rPr>
              <a:t>1</a:t>
            </a:r>
            <a:r>
              <a:rPr lang="en-US" sz="3200" dirty="0" smtClean="0">
                <a:solidFill>
                  <a:schemeClr val="tx1"/>
                </a:solidFill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</a:rPr>
              <a:t>So‘zlashuv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uslubi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r>
              <a:rPr lang="en-US" sz="3200" dirty="0">
                <a:solidFill>
                  <a:schemeClr val="tx1"/>
                </a:solidFill>
              </a:rPr>
              <a:t>2</a:t>
            </a:r>
            <a:r>
              <a:rPr lang="en-US" sz="3200" dirty="0" smtClean="0">
                <a:solidFill>
                  <a:schemeClr val="tx1"/>
                </a:solidFill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</a:rPr>
              <a:t>Badiiy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uslub</a:t>
            </a:r>
            <a:endParaRPr lang="en-US" sz="3200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3</a:t>
            </a:r>
            <a:r>
              <a:rPr lang="en-US" sz="3200" dirty="0" smtClean="0">
                <a:solidFill>
                  <a:schemeClr val="tx1"/>
                </a:solidFill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</a:rPr>
              <a:t>Rasmiy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uslub</a:t>
            </a:r>
            <a:endParaRPr lang="en-US" sz="3200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4</a:t>
            </a:r>
            <a:r>
              <a:rPr lang="en-US" sz="3200" dirty="0" smtClean="0">
                <a:solidFill>
                  <a:schemeClr val="tx1"/>
                </a:solidFill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</a:rPr>
              <a:t>Publitsistik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uslub</a:t>
            </a:r>
            <a:endParaRPr lang="en-US" sz="3200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5</a:t>
            </a:r>
            <a:r>
              <a:rPr lang="en-US" sz="3200" dirty="0" smtClean="0">
                <a:solidFill>
                  <a:schemeClr val="tx1"/>
                </a:solidFill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</a:rPr>
              <a:t>Ilmiy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uslub</a:t>
            </a:r>
            <a:endParaRPr lang="en-US" sz="3200" dirty="0">
              <a:solidFill>
                <a:schemeClr val="tx1"/>
              </a:solidFill>
            </a:endParaRPr>
          </a:p>
          <a:p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Нигора\Desktop\photo\photo_2020-08-31_20-10-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5900" y="1165225"/>
            <a:ext cx="1571625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390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2006</TotalTime>
  <Words>816</Words>
  <Application>Microsoft Office PowerPoint</Application>
  <PresentationFormat>Произвольный</PresentationFormat>
  <Paragraphs>114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Office Theme</vt:lpstr>
      <vt:lpstr>Ona tili</vt:lpstr>
      <vt:lpstr>ABDURAHMON  JOMIY </vt:lpstr>
      <vt:lpstr>                               TEST</vt:lpstr>
      <vt:lpstr> TEST</vt:lpstr>
      <vt:lpstr>TEST</vt:lpstr>
      <vt:lpstr> 1-TOPSHIRIQ: MATNNING USLUBINI ANIQLANG</vt:lpstr>
      <vt:lpstr>2-TOPSHIRIQ: MATNDAN ILMIY USLUBGA XOSLANGAN BIRLIKLARNI ANIQLANG VA IZOHLANG. </vt:lpstr>
      <vt:lpstr>ILMIY USLUBGA XOSLANGAN BIRLIKLAR</vt:lpstr>
      <vt:lpstr>   O‘zbek adabiy tilida asosiy nutq uslublari    </vt:lpstr>
      <vt:lpstr>BILIB OLING!</vt:lpstr>
      <vt:lpstr>NUTQ  USLUBLARI</vt:lpstr>
      <vt:lpstr>12-MASHQ</vt:lpstr>
      <vt:lpstr>“Yo Vatan, yo sharofatli o‘lim”</vt:lpstr>
      <vt:lpstr>   Matnning uslubiga diqqat qiling </vt:lpstr>
      <vt:lpstr>“O‘ZBEK TILINING IZOHLI LUG‘ATI” DAN</vt:lpstr>
      <vt:lpstr>“O‘ZBEK TILINING IZOHLI LUG‘ATI” DAN</vt:lpstr>
      <vt:lpstr>“O‘ZBEK TILINING IZOHLI LUG‘ATI” DAN</vt:lpstr>
      <vt:lpstr>“O‘ZBEK TILINING IZOHLI LUG‘ATI” DAN</vt:lpstr>
      <vt:lpstr>Savollar</vt:lpstr>
      <vt:lpstr>MUSTAQIL BAJARISH UCHUN TOPSHIRIQ: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cp:lastModifiedBy>Учетная запись Майкрософт</cp:lastModifiedBy>
  <cp:revision>1072</cp:revision>
  <dcterms:created xsi:type="dcterms:W3CDTF">2020-04-13T08:06:06Z</dcterms:created>
  <dcterms:modified xsi:type="dcterms:W3CDTF">2020-09-14T09:48:32Z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