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08" r:id="rId3"/>
    <p:sldId id="409" r:id="rId4"/>
    <p:sldId id="347" r:id="rId5"/>
    <p:sldId id="417" r:id="rId6"/>
    <p:sldId id="418" r:id="rId7"/>
    <p:sldId id="405" r:id="rId8"/>
    <p:sldId id="415" r:id="rId9"/>
    <p:sldId id="416" r:id="rId10"/>
    <p:sldId id="410" r:id="rId11"/>
    <p:sldId id="419" r:id="rId12"/>
    <p:sldId id="420" r:id="rId13"/>
    <p:sldId id="412" r:id="rId14"/>
    <p:sldId id="421" r:id="rId15"/>
    <p:sldId id="422" r:id="rId16"/>
    <p:sldId id="414" r:id="rId17"/>
    <p:sldId id="260"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4660"/>
  </p:normalViewPr>
  <p:slideViewPr>
    <p:cSldViewPr snapToGrid="0" showGuides="1">
      <p:cViewPr varScale="1">
        <p:scale>
          <a:sx n="89" d="100"/>
          <a:sy n="8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19.07.2022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19.07.2022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19.07.2022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78423" y="2030506"/>
            <a:ext cx="9286803" cy="3657600"/>
          </a:xfrm>
        </p:spPr>
        <p:txBody>
          <a:bodyPr>
            <a:normAutofit fontScale="25000" lnSpcReduction="20000"/>
          </a:bodyPr>
          <a:lstStyle/>
          <a:p>
            <a:endParaRPr lang="en-US" sz="5000" b="1" dirty="0">
              <a:solidFill>
                <a:srgbClr val="00B050"/>
              </a:solidFill>
              <a:latin typeface="Arial" panose="020B0604020202020204" pitchFamily="34" charset="0"/>
              <a:cs typeface="Arial" panose="020B0604020202020204" pitchFamily="34" charset="0"/>
            </a:endParaRPr>
          </a:p>
          <a:p>
            <a:r>
              <a:rPr lang="en-US" sz="19200" b="1" dirty="0">
                <a:solidFill>
                  <a:srgbClr val="00B050"/>
                </a:solidFill>
                <a:latin typeface="Arial" panose="020B0604020202020204" pitchFamily="34" charset="0"/>
                <a:cs typeface="Arial" panose="020B0604020202020204" pitchFamily="34" charset="0"/>
              </a:rPr>
              <a:t>DAS </a:t>
            </a:r>
            <a:r>
              <a:rPr lang="de-DE" sz="19200" b="1" dirty="0">
                <a:solidFill>
                  <a:srgbClr val="00B050"/>
                </a:solidFill>
                <a:latin typeface="Arial" panose="020B0604020202020204" pitchFamily="34" charset="0"/>
                <a:cs typeface="Arial" panose="020B0604020202020204" pitchFamily="34" charset="0"/>
              </a:rPr>
              <a:t>THEMA DER STUNDE</a:t>
            </a:r>
          </a:p>
          <a:p>
            <a:r>
              <a:rPr lang="de-DE" sz="14800" b="1" dirty="0">
                <a:solidFill>
                  <a:schemeClr val="accent5">
                    <a:lumMod val="75000"/>
                  </a:schemeClr>
                </a:solidFill>
                <a:latin typeface="Arial" panose="020B0604020202020204" pitchFamily="34" charset="0"/>
                <a:cs typeface="Arial" panose="020B0604020202020204" pitchFamily="34" charset="0"/>
              </a:rPr>
              <a:t>          </a:t>
            </a:r>
          </a:p>
          <a:p>
            <a:r>
              <a:rPr lang="de-AT" sz="21600" b="1" dirty="0">
                <a:solidFill>
                  <a:schemeClr val="accent5">
                    <a:lumMod val="75000"/>
                  </a:schemeClr>
                </a:solidFill>
                <a:latin typeface="Arial" panose="020B0604020202020204" pitchFamily="34" charset="0"/>
                <a:cs typeface="Arial" panose="020B0604020202020204" pitchFamily="34" charset="0"/>
              </a:rPr>
              <a:t>„Das Ausfüllen von Bewerbungsformularen“</a:t>
            </a:r>
            <a:endParaRPr lang="de-DE" sz="216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r>
              <a:rPr lang="de-DE" sz="6500" b="1" dirty="0">
                <a:solidFill>
                  <a:schemeClr val="accent5">
                    <a:lumMod val="75000"/>
                  </a:schemeClr>
                </a:solidFill>
                <a:latin typeface="Arial" panose="020B0604020202020204" pitchFamily="34" charset="0"/>
                <a:cs typeface="Arial" panose="020B0604020202020204" pitchFamily="34" charset="0"/>
              </a:rPr>
              <a:t> </a:t>
            </a:r>
          </a:p>
          <a:p>
            <a:r>
              <a:rPr lang="de-DE" sz="6500" b="1" dirty="0">
                <a:solidFill>
                  <a:schemeClr val="accent5">
                    <a:lumMod val="75000"/>
                  </a:schemeClr>
                </a:solidFill>
                <a:latin typeface="Arial" panose="020B0604020202020204" pitchFamily="34" charset="0"/>
                <a:cs typeface="Arial" panose="020B0604020202020204" pitchFamily="34" charset="0"/>
              </a:rPr>
              <a:t>               </a:t>
            </a:r>
            <a:r>
              <a:rPr lang="de-DE" sz="4600" b="1" dirty="0">
                <a:solidFill>
                  <a:srgbClr val="00B050"/>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endParaRPr lang="de-DE" sz="4600" dirty="0">
              <a:latin typeface="Arial" panose="020B0604020202020204" pitchFamily="34" charset="0"/>
              <a:cs typeface="Arial" panose="020B0604020202020204" pitchFamily="34" charset="0"/>
            </a:endParaRPr>
          </a:p>
          <a:p>
            <a:r>
              <a:rPr lang="de-DE" sz="3600" dirty="0">
                <a:latin typeface="Arial" panose="020B0604020202020204" pitchFamily="34" charset="0"/>
                <a:cs typeface="Arial" panose="020B0604020202020204" pitchFamily="34" charset="0"/>
              </a:rPr>
              <a:t>                            </a:t>
            </a:r>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10.</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645459" y="2062891"/>
            <a:ext cx="1332395" cy="338316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884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985247" y="998807"/>
            <a:ext cx="6831106" cy="1421664"/>
          </a:xfrm>
        </p:spPr>
        <p:txBody>
          <a:bodyPr>
            <a:noAutofit/>
          </a:bodyPr>
          <a:lstStyle/>
          <a:p>
            <a:pPr marL="0" indent="0" algn="ctr">
              <a:buNone/>
            </a:pPr>
            <a:r>
              <a:rPr lang="de-AT" sz="5400" dirty="0"/>
              <a:t>Infinitiv </a:t>
            </a:r>
            <a:r>
              <a:rPr lang="de-AT" sz="5400" b="1" dirty="0">
                <a:solidFill>
                  <a:srgbClr val="FF0000"/>
                </a:solidFill>
              </a:rPr>
              <a:t>mit ZU </a:t>
            </a:r>
            <a:r>
              <a:rPr lang="de-AT" sz="5400" dirty="0"/>
              <a:t>und </a:t>
            </a:r>
            <a:r>
              <a:rPr lang="de-AT" sz="5400" b="1" dirty="0">
                <a:solidFill>
                  <a:srgbClr val="FF0000"/>
                </a:solidFill>
              </a:rPr>
              <a:t>ohne ZU</a:t>
            </a:r>
            <a:endParaRPr lang="ru-RU" sz="5400" b="1" dirty="0">
              <a:solidFill>
                <a:srgbClr val="FF0000"/>
              </a:solidFill>
            </a:endParaRPr>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868312"/>
            <a:ext cx="12056012" cy="2841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ru-RU" sz="3300" dirty="0"/>
          </a:p>
        </p:txBody>
      </p:sp>
      <p:sp>
        <p:nvSpPr>
          <p:cNvPr id="8" name="Объект 4"/>
          <p:cNvSpPr txBox="1">
            <a:spLocks/>
          </p:cNvSpPr>
          <p:nvPr/>
        </p:nvSpPr>
        <p:spPr>
          <a:xfrm>
            <a:off x="2922495" y="3612019"/>
            <a:ext cx="6831106" cy="14216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5400" dirty="0"/>
              <a:t>lernen oder </a:t>
            </a:r>
            <a:r>
              <a:rPr lang="de-AT" sz="5400" dirty="0">
                <a:solidFill>
                  <a:srgbClr val="FF0000"/>
                </a:solidFill>
              </a:rPr>
              <a:t>zu</a:t>
            </a:r>
            <a:r>
              <a:rPr lang="de-AT" sz="5400" dirty="0"/>
              <a:t> lernen ???</a:t>
            </a:r>
            <a:endParaRPr lang="ru-RU" sz="5400" b="1" dirty="0">
              <a:solidFill>
                <a:srgbClr val="FF0000"/>
              </a:solidFill>
            </a:endParaRPr>
          </a:p>
        </p:txBody>
      </p:sp>
    </p:spTree>
    <p:extLst>
      <p:ext uri="{BB962C8B-B14F-4D97-AF65-F5344CB8AC3E}">
        <p14:creationId xmlns:p14="http://schemas.microsoft.com/office/powerpoint/2010/main" val="404658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985247" y="998807"/>
            <a:ext cx="6831106" cy="870334"/>
          </a:xfrm>
        </p:spPr>
        <p:txBody>
          <a:bodyPr>
            <a:noAutofit/>
          </a:bodyPr>
          <a:lstStyle/>
          <a:p>
            <a:pPr marL="0" indent="0" algn="ctr">
              <a:buNone/>
            </a:pPr>
            <a:r>
              <a:rPr lang="de-AT" sz="5400" b="1" dirty="0">
                <a:solidFill>
                  <a:srgbClr val="FF0000"/>
                </a:solidFill>
              </a:rPr>
              <a:t>ohne ZU</a:t>
            </a:r>
            <a:endParaRPr lang="ru-RU" sz="5400" b="1" dirty="0">
              <a:solidFill>
                <a:srgbClr val="FF0000"/>
              </a:solidFill>
            </a:endParaRPr>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868312"/>
            <a:ext cx="12056012" cy="2841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ru-RU" sz="3300" dirty="0"/>
          </a:p>
        </p:txBody>
      </p:sp>
      <p:sp>
        <p:nvSpPr>
          <p:cNvPr id="8" name="Объект 4"/>
          <p:cNvSpPr txBox="1">
            <a:spLocks/>
          </p:cNvSpPr>
          <p:nvPr/>
        </p:nvSpPr>
        <p:spPr>
          <a:xfrm>
            <a:off x="0" y="2124635"/>
            <a:ext cx="6293224" cy="43433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4000" dirty="0"/>
              <a:t>nach den </a:t>
            </a:r>
            <a:r>
              <a:rPr lang="de-AT" sz="4000" u="sng" dirty="0"/>
              <a:t>Modalverben</a:t>
            </a:r>
          </a:p>
          <a:p>
            <a:pPr marL="0" indent="0" algn="ctr">
              <a:buFont typeface="Arial" panose="020B0604020202020204" pitchFamily="34" charset="0"/>
              <a:buNone/>
            </a:pPr>
            <a:r>
              <a:rPr lang="de-AT" sz="4000" dirty="0"/>
              <a:t>nach den </a:t>
            </a:r>
            <a:r>
              <a:rPr lang="de-AT" sz="4000" u="sng" dirty="0"/>
              <a:t>Bewegungsverben</a:t>
            </a:r>
          </a:p>
          <a:p>
            <a:pPr marL="0" indent="0" algn="ctr">
              <a:buFont typeface="Arial" panose="020B0604020202020204" pitchFamily="34" charset="0"/>
              <a:buNone/>
            </a:pPr>
            <a:r>
              <a:rPr lang="de-AT" sz="4000" dirty="0"/>
              <a:t>nach den Verben: </a:t>
            </a:r>
            <a:r>
              <a:rPr lang="de-AT" sz="4000" dirty="0">
                <a:solidFill>
                  <a:srgbClr val="FF0000"/>
                </a:solidFill>
              </a:rPr>
              <a:t>sehen, hören, fühlen</a:t>
            </a:r>
          </a:p>
          <a:p>
            <a:pPr marL="0" indent="0" algn="ctr">
              <a:buFont typeface="Arial" panose="020B0604020202020204" pitchFamily="34" charset="0"/>
              <a:buNone/>
            </a:pPr>
            <a:r>
              <a:rPr lang="de-AT" sz="4000" dirty="0"/>
              <a:t>nach den Verben: </a:t>
            </a:r>
            <a:r>
              <a:rPr lang="de-AT" sz="4000" dirty="0">
                <a:solidFill>
                  <a:srgbClr val="FF0000"/>
                </a:solidFill>
              </a:rPr>
              <a:t>lernen, lehren, helfen, lassen, bleiben</a:t>
            </a:r>
          </a:p>
          <a:p>
            <a:pPr marL="0" indent="0" algn="ctr">
              <a:buFont typeface="Arial" panose="020B0604020202020204" pitchFamily="34" charset="0"/>
              <a:buNone/>
            </a:pPr>
            <a:endParaRPr lang="ru-RU" sz="4000" dirty="0"/>
          </a:p>
        </p:txBody>
      </p:sp>
      <p:sp>
        <p:nvSpPr>
          <p:cNvPr id="9" name="Объект 4"/>
          <p:cNvSpPr txBox="1">
            <a:spLocks/>
          </p:cNvSpPr>
          <p:nvPr/>
        </p:nvSpPr>
        <p:spPr>
          <a:xfrm>
            <a:off x="5898776" y="2156012"/>
            <a:ext cx="6293224" cy="43433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4000" dirty="0"/>
              <a:t>Ich </a:t>
            </a:r>
            <a:r>
              <a:rPr lang="de-AT" sz="4000" dirty="0">
                <a:solidFill>
                  <a:srgbClr val="FF0000"/>
                </a:solidFill>
              </a:rPr>
              <a:t>will</a:t>
            </a:r>
            <a:r>
              <a:rPr lang="de-AT" sz="4000" dirty="0"/>
              <a:t> Deutsch </a:t>
            </a:r>
            <a:r>
              <a:rPr lang="de-AT" sz="4000" dirty="0">
                <a:solidFill>
                  <a:srgbClr val="FF0000"/>
                </a:solidFill>
              </a:rPr>
              <a:t>lernen</a:t>
            </a:r>
            <a:r>
              <a:rPr lang="de-AT" sz="4000" dirty="0"/>
              <a:t>.</a:t>
            </a:r>
            <a:endParaRPr lang="de-AT" sz="4000" u="sng" dirty="0"/>
          </a:p>
          <a:p>
            <a:pPr marL="0" indent="0" algn="ctr">
              <a:buFont typeface="Arial" panose="020B0604020202020204" pitchFamily="34" charset="0"/>
              <a:buNone/>
            </a:pPr>
            <a:r>
              <a:rPr lang="de-AT" sz="4000" dirty="0"/>
              <a:t>Ich </a:t>
            </a:r>
            <a:r>
              <a:rPr lang="de-AT" sz="4000" dirty="0">
                <a:solidFill>
                  <a:srgbClr val="FF0000"/>
                </a:solidFill>
              </a:rPr>
              <a:t>gehe</a:t>
            </a:r>
            <a:r>
              <a:rPr lang="de-AT" sz="4000" dirty="0"/>
              <a:t> Deutsch </a:t>
            </a:r>
            <a:r>
              <a:rPr lang="de-AT" sz="4000" dirty="0">
                <a:solidFill>
                  <a:srgbClr val="FF0000"/>
                </a:solidFill>
              </a:rPr>
              <a:t>lernen</a:t>
            </a:r>
            <a:r>
              <a:rPr lang="de-AT" sz="4000" dirty="0"/>
              <a:t>.</a:t>
            </a:r>
          </a:p>
          <a:p>
            <a:pPr marL="0" indent="0" algn="ctr">
              <a:buFont typeface="Arial" panose="020B0604020202020204" pitchFamily="34" charset="0"/>
              <a:buNone/>
            </a:pPr>
            <a:r>
              <a:rPr lang="de-AT" sz="4000" dirty="0"/>
              <a:t>Ich</a:t>
            </a:r>
            <a:r>
              <a:rPr lang="de-AT" sz="4000" dirty="0">
                <a:solidFill>
                  <a:srgbClr val="FF0000"/>
                </a:solidFill>
              </a:rPr>
              <a:t> höre </a:t>
            </a:r>
            <a:r>
              <a:rPr lang="de-AT" sz="4000" dirty="0"/>
              <a:t>ihn Deutsch </a:t>
            </a:r>
            <a:r>
              <a:rPr lang="de-AT" sz="4000" dirty="0">
                <a:solidFill>
                  <a:srgbClr val="FF0000"/>
                </a:solidFill>
              </a:rPr>
              <a:t>lernen.</a:t>
            </a:r>
          </a:p>
          <a:p>
            <a:pPr marL="0" indent="0" algn="ctr">
              <a:buFont typeface="Arial" panose="020B0604020202020204" pitchFamily="34" charset="0"/>
              <a:buNone/>
            </a:pPr>
            <a:endParaRPr lang="de-AT" sz="4000" dirty="0"/>
          </a:p>
          <a:p>
            <a:pPr marL="0" indent="0" algn="ctr">
              <a:buFont typeface="Arial" panose="020B0604020202020204" pitchFamily="34" charset="0"/>
              <a:buNone/>
            </a:pPr>
            <a:r>
              <a:rPr lang="de-AT" sz="4000" dirty="0"/>
              <a:t>Er </a:t>
            </a:r>
            <a:r>
              <a:rPr lang="de-AT" sz="4000" dirty="0">
                <a:solidFill>
                  <a:srgbClr val="FF0000"/>
                </a:solidFill>
              </a:rPr>
              <a:t>ließ</a:t>
            </a:r>
            <a:r>
              <a:rPr lang="de-AT" sz="4000" dirty="0"/>
              <a:t> Deutsch </a:t>
            </a:r>
            <a:r>
              <a:rPr lang="de-AT" sz="4000" dirty="0">
                <a:solidFill>
                  <a:srgbClr val="FF0000"/>
                </a:solidFill>
              </a:rPr>
              <a:t>lernen</a:t>
            </a:r>
            <a:r>
              <a:rPr lang="de-AT" sz="4000" dirty="0"/>
              <a:t>.</a:t>
            </a:r>
            <a:endParaRPr lang="ru-RU" sz="4000" dirty="0"/>
          </a:p>
        </p:txBody>
      </p:sp>
    </p:spTree>
    <p:extLst>
      <p:ext uri="{BB962C8B-B14F-4D97-AF65-F5344CB8AC3E}">
        <p14:creationId xmlns:p14="http://schemas.microsoft.com/office/powerpoint/2010/main" val="1628946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p:cTn id="2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1" end="1"/>
                                            </p:txEl>
                                          </p:spTgt>
                                        </p:tgtEl>
                                        <p:attrNameLst>
                                          <p:attrName>style.visibility</p:attrName>
                                        </p:attrNameLst>
                                      </p:cBhvr>
                                      <p:to>
                                        <p:strVal val="visible"/>
                                      </p:to>
                                    </p:set>
                                    <p:anim calcmode="lin" valueType="num">
                                      <p:cBhvr>
                                        <p:cTn id="28"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8">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 calcmode="lin" valueType="num">
                                      <p:cBhvr>
                                        <p:cTn id="35"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37" dur="500"/>
                                        <p:tgtEl>
                                          <p:spTgt spid="9">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2" end="2"/>
                                            </p:txEl>
                                          </p:spTgt>
                                        </p:tgtEl>
                                        <p:attrNameLst>
                                          <p:attrName>style.visibility</p:attrName>
                                        </p:attrNameLst>
                                      </p:cBhvr>
                                      <p:to>
                                        <p:strVal val="visible"/>
                                      </p:to>
                                    </p:set>
                                    <p:anim calcmode="lin" valueType="num">
                                      <p:cBhvr>
                                        <p:cTn id="42"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44" dur="500"/>
                                        <p:tgtEl>
                                          <p:spTgt spid="8">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anim calcmode="lin" valueType="num">
                                      <p:cBhvr>
                                        <p:cTn id="49"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2" end="2"/>
                                            </p:txEl>
                                          </p:spTgt>
                                        </p:tgtEl>
                                        <p:attrNameLst>
                                          <p:attrName>ppt_h</p:attrName>
                                        </p:attrNameLst>
                                      </p:cBhvr>
                                      <p:tavLst>
                                        <p:tav tm="0">
                                          <p:val>
                                            <p:fltVal val="0"/>
                                          </p:val>
                                        </p:tav>
                                        <p:tav tm="100000">
                                          <p:val>
                                            <p:strVal val="#ppt_h"/>
                                          </p:val>
                                        </p:tav>
                                      </p:tavLst>
                                    </p:anim>
                                    <p:animEffect transition="in" filter="fade">
                                      <p:cBhvr>
                                        <p:cTn id="51" dur="500"/>
                                        <p:tgtEl>
                                          <p:spTgt spid="9">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8">
                                            <p:txEl>
                                              <p:pRg st="3" end="3"/>
                                            </p:txEl>
                                          </p:spTgt>
                                        </p:tgtEl>
                                        <p:attrNameLst>
                                          <p:attrName>style.visibility</p:attrName>
                                        </p:attrNameLst>
                                      </p:cBhvr>
                                      <p:to>
                                        <p:strVal val="visible"/>
                                      </p:to>
                                    </p:set>
                                    <p:anim calcmode="lin" valueType="num">
                                      <p:cBhvr>
                                        <p:cTn id="56"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57"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58" dur="500"/>
                                        <p:tgtEl>
                                          <p:spTgt spid="8">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9">
                                            <p:txEl>
                                              <p:pRg st="4" end="4"/>
                                            </p:txEl>
                                          </p:spTgt>
                                        </p:tgtEl>
                                        <p:attrNameLst>
                                          <p:attrName>style.visibility</p:attrName>
                                        </p:attrNameLst>
                                      </p:cBhvr>
                                      <p:to>
                                        <p:strVal val="visible"/>
                                      </p:to>
                                    </p:set>
                                    <p:anim calcmode="lin" valueType="num">
                                      <p:cBhvr>
                                        <p:cTn id="63"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64"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65"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985247" y="998807"/>
            <a:ext cx="6831106" cy="870334"/>
          </a:xfrm>
        </p:spPr>
        <p:txBody>
          <a:bodyPr>
            <a:noAutofit/>
          </a:bodyPr>
          <a:lstStyle/>
          <a:p>
            <a:pPr marL="0" indent="0" algn="ctr">
              <a:buNone/>
            </a:pPr>
            <a:r>
              <a:rPr lang="de-AT" sz="5400" b="1" dirty="0">
                <a:solidFill>
                  <a:srgbClr val="FF0000"/>
                </a:solidFill>
              </a:rPr>
              <a:t>mit ZU</a:t>
            </a:r>
            <a:endParaRPr lang="ru-RU" sz="5400" b="1" dirty="0">
              <a:solidFill>
                <a:srgbClr val="FF0000"/>
              </a:solidFill>
            </a:endParaRPr>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868312"/>
            <a:ext cx="12056012" cy="2841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ru-RU" sz="3300" dirty="0"/>
          </a:p>
        </p:txBody>
      </p:sp>
      <p:sp>
        <p:nvSpPr>
          <p:cNvPr id="8" name="Объект 4"/>
          <p:cNvSpPr txBox="1">
            <a:spLocks/>
          </p:cNvSpPr>
          <p:nvPr/>
        </p:nvSpPr>
        <p:spPr>
          <a:xfrm>
            <a:off x="0" y="2124635"/>
            <a:ext cx="6293224" cy="47333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4000" dirty="0"/>
              <a:t>nach anderen Verben</a:t>
            </a:r>
            <a:endParaRPr lang="de-AT" sz="4000" u="sng" dirty="0"/>
          </a:p>
          <a:p>
            <a:pPr marL="0" indent="0" algn="ctr">
              <a:buFont typeface="Arial" panose="020B0604020202020204" pitchFamily="34" charset="0"/>
              <a:buNone/>
            </a:pPr>
            <a:endParaRPr lang="de-AT" sz="4000" dirty="0"/>
          </a:p>
          <a:p>
            <a:pPr marL="0" indent="0" algn="ctr">
              <a:buFont typeface="Arial" panose="020B0604020202020204" pitchFamily="34" charset="0"/>
              <a:buNone/>
            </a:pPr>
            <a:endParaRPr lang="de-AT" sz="4000" dirty="0"/>
          </a:p>
          <a:p>
            <a:pPr marL="0" indent="0" algn="ctr">
              <a:buFont typeface="Arial" panose="020B0604020202020204" pitchFamily="34" charset="0"/>
              <a:buNone/>
            </a:pPr>
            <a:r>
              <a:rPr lang="de-AT" sz="4000" dirty="0"/>
              <a:t>nach </a:t>
            </a:r>
            <a:r>
              <a:rPr lang="de-AT" sz="4000" dirty="0">
                <a:solidFill>
                  <a:srgbClr val="FF0000"/>
                </a:solidFill>
              </a:rPr>
              <a:t>es ist (war)+ Adjektiv</a:t>
            </a:r>
          </a:p>
          <a:p>
            <a:pPr marL="0" indent="0" algn="ctr">
              <a:buFont typeface="Arial" panose="020B0604020202020204" pitchFamily="34" charset="0"/>
              <a:buNone/>
            </a:pPr>
            <a:endParaRPr lang="de-AT" sz="4000" dirty="0">
              <a:solidFill>
                <a:srgbClr val="FF0000"/>
              </a:solidFill>
            </a:endParaRPr>
          </a:p>
          <a:p>
            <a:pPr marL="0" indent="0" algn="ctr">
              <a:buFont typeface="Arial" panose="020B0604020202020204" pitchFamily="34" charset="0"/>
              <a:buNone/>
            </a:pPr>
            <a:r>
              <a:rPr lang="de-AT" sz="4000" dirty="0"/>
              <a:t>andere</a:t>
            </a:r>
            <a:r>
              <a:rPr lang="de-AT" sz="4000" dirty="0">
                <a:solidFill>
                  <a:srgbClr val="FF0000"/>
                </a:solidFill>
              </a:rPr>
              <a:t> Infinitivkonstruktionen</a:t>
            </a:r>
            <a:endParaRPr lang="ru-RU" sz="4000" dirty="0">
              <a:solidFill>
                <a:srgbClr val="FF0000"/>
              </a:solidFill>
            </a:endParaRPr>
          </a:p>
        </p:txBody>
      </p:sp>
      <p:sp>
        <p:nvSpPr>
          <p:cNvPr id="9" name="Объект 4"/>
          <p:cNvSpPr txBox="1">
            <a:spLocks/>
          </p:cNvSpPr>
          <p:nvPr/>
        </p:nvSpPr>
        <p:spPr>
          <a:xfrm>
            <a:off x="5898776" y="2156012"/>
            <a:ext cx="6293224" cy="43433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4000" dirty="0"/>
              <a:t>Ich </a:t>
            </a:r>
            <a:r>
              <a:rPr lang="de-AT" sz="4000" dirty="0">
                <a:solidFill>
                  <a:srgbClr val="FF0000"/>
                </a:solidFill>
              </a:rPr>
              <a:t>habe beschlossen, </a:t>
            </a:r>
            <a:r>
              <a:rPr lang="de-AT" sz="4000" dirty="0"/>
              <a:t>Deutsch</a:t>
            </a:r>
            <a:r>
              <a:rPr lang="de-AT" sz="4000" dirty="0">
                <a:solidFill>
                  <a:srgbClr val="FF0000"/>
                </a:solidFill>
              </a:rPr>
              <a:t> zu lernen</a:t>
            </a:r>
            <a:r>
              <a:rPr lang="de-AT" sz="4000" dirty="0"/>
              <a:t>.</a:t>
            </a:r>
          </a:p>
          <a:p>
            <a:pPr marL="0" indent="0" algn="ctr">
              <a:buFont typeface="Arial" panose="020B0604020202020204" pitchFamily="34" charset="0"/>
              <a:buNone/>
            </a:pPr>
            <a:endParaRPr lang="de-AT" sz="4000" u="sng" dirty="0"/>
          </a:p>
          <a:p>
            <a:pPr marL="0" indent="0" algn="ctr">
              <a:buFont typeface="Arial" panose="020B0604020202020204" pitchFamily="34" charset="0"/>
              <a:buNone/>
            </a:pPr>
            <a:r>
              <a:rPr lang="de-AT" sz="4000" dirty="0">
                <a:solidFill>
                  <a:srgbClr val="FF0000"/>
                </a:solidFill>
              </a:rPr>
              <a:t>Es ist </a:t>
            </a:r>
            <a:r>
              <a:rPr lang="de-AT" sz="4000" u="sng" dirty="0"/>
              <a:t>schwer</a:t>
            </a:r>
            <a:r>
              <a:rPr lang="de-AT" sz="4000" dirty="0"/>
              <a:t>, Deutsch </a:t>
            </a:r>
            <a:r>
              <a:rPr lang="de-AT" sz="4000" dirty="0">
                <a:solidFill>
                  <a:srgbClr val="FF0000"/>
                </a:solidFill>
              </a:rPr>
              <a:t>zu lernen.</a:t>
            </a:r>
          </a:p>
          <a:p>
            <a:pPr marL="0" indent="0" algn="ctr">
              <a:buFont typeface="Arial" panose="020B0604020202020204" pitchFamily="34" charset="0"/>
              <a:buNone/>
            </a:pPr>
            <a:r>
              <a:rPr lang="de-AT" sz="4000" dirty="0">
                <a:solidFill>
                  <a:srgbClr val="FF0000"/>
                </a:solidFill>
              </a:rPr>
              <a:t>Ich habe keine Zeit, </a:t>
            </a:r>
            <a:r>
              <a:rPr lang="de-AT" sz="4000" dirty="0"/>
              <a:t>Deutsch</a:t>
            </a:r>
            <a:r>
              <a:rPr lang="de-AT" sz="4000" dirty="0">
                <a:solidFill>
                  <a:srgbClr val="FF0000"/>
                </a:solidFill>
              </a:rPr>
              <a:t> zu lernen</a:t>
            </a:r>
          </a:p>
        </p:txBody>
      </p:sp>
    </p:spTree>
    <p:extLst>
      <p:ext uri="{BB962C8B-B14F-4D97-AF65-F5344CB8AC3E}">
        <p14:creationId xmlns:p14="http://schemas.microsoft.com/office/powerpoint/2010/main" val="974551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p:cTn id="2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9">
                                            <p:txEl>
                                              <p:pRg st="2" end="2"/>
                                            </p:txEl>
                                          </p:spTgt>
                                        </p:tgtEl>
                                        <p:attrNameLst>
                                          <p:attrName>style.visibility</p:attrName>
                                        </p:attrNameLst>
                                      </p:cBhvr>
                                      <p:to>
                                        <p:strVal val="visible"/>
                                      </p:to>
                                    </p:set>
                                    <p:anim calcmode="lin" valueType="num">
                                      <p:cBhvr>
                                        <p:cTn id="35"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5" end="5"/>
                                            </p:txEl>
                                          </p:spTgt>
                                        </p:tgtEl>
                                        <p:attrNameLst>
                                          <p:attrName>style.visibility</p:attrName>
                                        </p:attrNameLst>
                                      </p:cBhvr>
                                      <p:to>
                                        <p:strVal val="visible"/>
                                      </p:to>
                                    </p:set>
                                    <p:anim calcmode="lin" valueType="num">
                                      <p:cBhvr>
                                        <p:cTn id="42"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8">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9">
                                            <p:txEl>
                                              <p:pRg st="3" end="3"/>
                                            </p:txEl>
                                          </p:spTgt>
                                        </p:tgtEl>
                                        <p:attrNameLst>
                                          <p:attrName>style.visibility</p:attrName>
                                        </p:attrNameLst>
                                      </p:cBhvr>
                                      <p:to>
                                        <p:strVal val="visible"/>
                                      </p:to>
                                    </p:set>
                                    <p:anim calcmode="lin" valueType="num">
                                      <p:cBhvr>
                                        <p:cTn id="49"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3" end="3"/>
                                            </p:txEl>
                                          </p:spTgt>
                                        </p:tgtEl>
                                        <p:attrNameLst>
                                          <p:attrName>ppt_h</p:attrName>
                                        </p:attrNameLst>
                                      </p:cBhvr>
                                      <p:tavLst>
                                        <p:tav tm="0">
                                          <p:val>
                                            <p:fltVal val="0"/>
                                          </p:val>
                                        </p:tav>
                                        <p:tav tm="100000">
                                          <p:val>
                                            <p:strVal val="#ppt_h"/>
                                          </p:val>
                                        </p:tav>
                                      </p:tavLst>
                                    </p:anim>
                                    <p:animEffect transition="in" filter="fade">
                                      <p:cBhvr>
                                        <p:cTn id="51"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461847" y="1294228"/>
            <a:ext cx="8032652" cy="717452"/>
          </a:xfrm>
        </p:spPr>
        <p:txBody>
          <a:bodyPr>
            <a:normAutofit fontScale="62500" lnSpcReduction="20000"/>
          </a:bodyPr>
          <a:lstStyle/>
          <a:p>
            <a:pPr marL="0" indent="0" algn="ctr">
              <a:buNone/>
            </a:pPr>
            <a:r>
              <a:rPr lang="de-AT" sz="5700" b="1" dirty="0">
                <a:solidFill>
                  <a:srgbClr val="FF0000"/>
                </a:solidFill>
              </a:rPr>
              <a:t>Infinitivkonstruktionen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135988" y="1855694"/>
            <a:ext cx="4839424" cy="4629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um …zu</a:t>
            </a:r>
          </a:p>
          <a:p>
            <a:pPr marL="0" lvl="0" indent="0">
              <a:buNone/>
            </a:pPr>
            <a:endParaRPr lang="de-DE" sz="3600" dirty="0"/>
          </a:p>
          <a:p>
            <a:pPr marL="0" lvl="0" indent="0">
              <a:buNone/>
            </a:pPr>
            <a:endParaRPr lang="de-DE" sz="3600" dirty="0"/>
          </a:p>
          <a:p>
            <a:pPr marL="0" lvl="0" indent="0">
              <a:buNone/>
            </a:pPr>
            <a:r>
              <a:rPr lang="de-DE" sz="3600" dirty="0"/>
              <a:t>ohne … zu</a:t>
            </a:r>
          </a:p>
          <a:p>
            <a:pPr marL="0" lvl="0" indent="0">
              <a:buNone/>
            </a:pPr>
            <a:endParaRPr lang="de-DE" sz="3600" dirty="0"/>
          </a:p>
          <a:p>
            <a:pPr marL="0" lvl="0" indent="0">
              <a:buNone/>
            </a:pPr>
            <a:endParaRPr lang="de-DE" sz="3600" dirty="0"/>
          </a:p>
          <a:p>
            <a:pPr marL="0" lvl="0" indent="0">
              <a:buNone/>
            </a:pPr>
            <a:r>
              <a:rPr lang="de-DE" sz="3600" dirty="0"/>
              <a:t>statt … zu </a:t>
            </a:r>
            <a:endParaRPr lang="ru-RU" sz="3600" dirty="0"/>
          </a:p>
          <a:p>
            <a:pPr marL="0" indent="0">
              <a:buNone/>
            </a:pPr>
            <a:endParaRPr lang="ru-RU" sz="3600" dirty="0"/>
          </a:p>
          <a:p>
            <a:pPr marL="0" lvl="0" indent="0">
              <a:buNone/>
            </a:pPr>
            <a:endParaRPr lang="ru-RU" sz="3600" dirty="0"/>
          </a:p>
          <a:p>
            <a:endParaRPr lang="ru-RU" sz="3300" dirty="0"/>
          </a:p>
        </p:txBody>
      </p:sp>
      <p:sp>
        <p:nvSpPr>
          <p:cNvPr id="12" name="Объект 4"/>
          <p:cNvSpPr txBox="1">
            <a:spLocks/>
          </p:cNvSpPr>
          <p:nvPr/>
        </p:nvSpPr>
        <p:spPr>
          <a:xfrm>
            <a:off x="2944906" y="1900517"/>
            <a:ext cx="7960660" cy="462951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Ich fahre nach Deutschland, </a:t>
            </a:r>
            <a:r>
              <a:rPr lang="de-DE" sz="3600" dirty="0">
                <a:solidFill>
                  <a:srgbClr val="FF0000"/>
                </a:solidFill>
              </a:rPr>
              <a:t>um</a:t>
            </a:r>
            <a:r>
              <a:rPr lang="de-DE" sz="3600" dirty="0"/>
              <a:t> Deutsch </a:t>
            </a:r>
            <a:r>
              <a:rPr lang="de-DE" sz="3600" dirty="0">
                <a:solidFill>
                  <a:srgbClr val="FF0000"/>
                </a:solidFill>
              </a:rPr>
              <a:t>zu</a:t>
            </a:r>
            <a:r>
              <a:rPr lang="de-DE" sz="3600" dirty="0"/>
              <a:t> lernen.</a:t>
            </a:r>
          </a:p>
          <a:p>
            <a:pPr marL="0" lvl="0" indent="0">
              <a:buNone/>
            </a:pPr>
            <a:endParaRPr lang="de-DE" sz="3600" dirty="0"/>
          </a:p>
          <a:p>
            <a:pPr marL="0" lvl="0" indent="0">
              <a:buNone/>
            </a:pPr>
            <a:r>
              <a:rPr lang="de-DE" sz="3600" dirty="0"/>
              <a:t>Ich gehe in die Schule, </a:t>
            </a:r>
            <a:r>
              <a:rPr lang="de-DE" sz="3600" dirty="0">
                <a:solidFill>
                  <a:srgbClr val="FF0000"/>
                </a:solidFill>
              </a:rPr>
              <a:t>ohne</a:t>
            </a:r>
            <a:r>
              <a:rPr lang="de-DE" sz="3600" dirty="0"/>
              <a:t> Deutsch </a:t>
            </a:r>
            <a:r>
              <a:rPr lang="de-DE" sz="3600" dirty="0">
                <a:solidFill>
                  <a:srgbClr val="FF0000"/>
                </a:solidFill>
              </a:rPr>
              <a:t>zu</a:t>
            </a:r>
            <a:r>
              <a:rPr lang="de-DE" sz="3600" dirty="0"/>
              <a:t> lernen.</a:t>
            </a:r>
          </a:p>
          <a:p>
            <a:pPr marL="0" lvl="0" indent="0">
              <a:buNone/>
            </a:pPr>
            <a:endParaRPr lang="de-DE" sz="3600" dirty="0"/>
          </a:p>
          <a:p>
            <a:pPr marL="0" lvl="0" indent="0">
              <a:buNone/>
            </a:pPr>
            <a:endParaRPr lang="de-DE" sz="3600" dirty="0"/>
          </a:p>
          <a:p>
            <a:pPr marL="0" lvl="0" indent="0">
              <a:buNone/>
            </a:pPr>
            <a:r>
              <a:rPr lang="de-DE" sz="3600" dirty="0"/>
              <a:t>Ich gehe ins Kino, </a:t>
            </a:r>
            <a:r>
              <a:rPr lang="de-DE" sz="3600" dirty="0">
                <a:solidFill>
                  <a:srgbClr val="FF0000"/>
                </a:solidFill>
              </a:rPr>
              <a:t>statt</a:t>
            </a:r>
            <a:r>
              <a:rPr lang="de-DE" sz="3600" dirty="0"/>
              <a:t> Deutsch </a:t>
            </a:r>
            <a:r>
              <a:rPr lang="de-DE" sz="3600" dirty="0">
                <a:solidFill>
                  <a:srgbClr val="FF0000"/>
                </a:solidFill>
              </a:rPr>
              <a:t>zu</a:t>
            </a:r>
            <a:r>
              <a:rPr lang="de-DE" sz="3600" dirty="0"/>
              <a:t> lernen. </a:t>
            </a:r>
            <a:endParaRPr lang="ru-RU" sz="3600" dirty="0"/>
          </a:p>
          <a:p>
            <a:pPr marL="0" indent="0">
              <a:buNone/>
            </a:pPr>
            <a:endParaRPr lang="ru-RU" sz="3600" dirty="0"/>
          </a:p>
          <a:p>
            <a:pPr marL="0" lvl="0" indent="0">
              <a:buNone/>
            </a:pPr>
            <a:endParaRPr lang="ru-RU" sz="3600" dirty="0"/>
          </a:p>
          <a:p>
            <a:endParaRPr lang="ru-RU" sz="3300" dirty="0"/>
          </a:p>
        </p:txBody>
      </p:sp>
    </p:spTree>
    <p:extLst>
      <p:ext uri="{BB962C8B-B14F-4D97-AF65-F5344CB8AC3E}">
        <p14:creationId xmlns:p14="http://schemas.microsoft.com/office/powerpoint/2010/main" val="361114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2">
                                            <p:txEl>
                                              <p:pRg st="2" end="2"/>
                                            </p:txEl>
                                          </p:spTgt>
                                        </p:tgtEl>
                                        <p:attrNameLst>
                                          <p:attrName>style.visibility</p:attrName>
                                        </p:attrNameLst>
                                      </p:cBhvr>
                                      <p:to>
                                        <p:strVal val="visible"/>
                                      </p:to>
                                    </p:set>
                                    <p:anim calcmode="lin" valueType="num">
                                      <p:cBhvr>
                                        <p:cTn id="14" dur="5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2">
                                            <p:txEl>
                                              <p:pRg st="5" end="5"/>
                                            </p:txEl>
                                          </p:spTgt>
                                        </p:tgtEl>
                                        <p:attrNameLst>
                                          <p:attrName>style.visibility</p:attrName>
                                        </p:attrNameLst>
                                      </p:cBhvr>
                                      <p:to>
                                        <p:strVal val="visible"/>
                                      </p:to>
                                    </p:set>
                                    <p:anim calcmode="lin" valueType="num">
                                      <p:cBhvr>
                                        <p:cTn id="21" dur="500" fill="hold"/>
                                        <p:tgtEl>
                                          <p:spTgt spid="12">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12">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448400" y="984944"/>
            <a:ext cx="8032652" cy="924537"/>
          </a:xfrm>
        </p:spPr>
        <p:txBody>
          <a:bodyPr>
            <a:normAutofit fontScale="92500" lnSpcReduction="20000"/>
          </a:bodyPr>
          <a:lstStyle/>
          <a:p>
            <a:pPr marL="0" indent="0" algn="ctr">
              <a:buNone/>
            </a:pPr>
            <a:r>
              <a:rPr lang="de-AT" sz="4600" b="1" dirty="0">
                <a:solidFill>
                  <a:srgbClr val="FF0000"/>
                </a:solidFill>
              </a:rPr>
              <a:t>Haben</a:t>
            </a:r>
            <a:r>
              <a:rPr lang="uz-Cyrl-UZ" sz="4600" b="1" dirty="0">
                <a:solidFill>
                  <a:srgbClr val="FF0000"/>
                </a:solidFill>
              </a:rPr>
              <a:t>/</a:t>
            </a:r>
            <a:r>
              <a:rPr lang="de-AT" sz="4600" b="1" dirty="0">
                <a:solidFill>
                  <a:srgbClr val="FF0000"/>
                </a:solidFill>
              </a:rPr>
              <a:t>sein + Infinitiv</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135988" y="1855694"/>
            <a:ext cx="4839424" cy="4629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Haben +</a:t>
            </a:r>
            <a:r>
              <a:rPr lang="de-DE" sz="3600" dirty="0">
                <a:solidFill>
                  <a:srgbClr val="FF0000"/>
                </a:solidFill>
              </a:rPr>
              <a:t>zu</a:t>
            </a:r>
            <a:r>
              <a:rPr lang="de-DE" sz="3600" dirty="0"/>
              <a:t> + </a:t>
            </a:r>
            <a:r>
              <a:rPr lang="de-DE" sz="3600" dirty="0" err="1"/>
              <a:t>Inf</a:t>
            </a:r>
            <a:r>
              <a:rPr lang="de-DE" sz="3600" dirty="0"/>
              <a:t> </a:t>
            </a:r>
            <a:r>
              <a:rPr lang="ru-RU" sz="3600" dirty="0"/>
              <a:t>=</a:t>
            </a:r>
            <a:r>
              <a:rPr lang="de-AT" sz="3600" dirty="0"/>
              <a:t> sollen (müssen) + </a:t>
            </a:r>
            <a:r>
              <a:rPr lang="de-AT" sz="3600" dirty="0" err="1"/>
              <a:t>Inf</a:t>
            </a:r>
            <a:endParaRPr lang="de-AT" sz="3600" dirty="0"/>
          </a:p>
          <a:p>
            <a:pPr marL="0" lvl="0" indent="0">
              <a:buNone/>
            </a:pPr>
            <a:endParaRPr lang="de-AT" sz="3600" dirty="0"/>
          </a:p>
          <a:p>
            <a:pPr marL="0" indent="0">
              <a:buNone/>
            </a:pPr>
            <a:r>
              <a:rPr lang="de-AT" sz="3600" dirty="0"/>
              <a:t>Sein +</a:t>
            </a:r>
            <a:r>
              <a:rPr lang="de-AT" sz="3600" dirty="0">
                <a:solidFill>
                  <a:srgbClr val="FF0000"/>
                </a:solidFill>
              </a:rPr>
              <a:t>zu</a:t>
            </a:r>
            <a:r>
              <a:rPr lang="de-AT" sz="3600" dirty="0"/>
              <a:t> + </a:t>
            </a:r>
            <a:r>
              <a:rPr lang="de-AT" sz="3600" dirty="0" err="1"/>
              <a:t>Inf</a:t>
            </a:r>
            <a:r>
              <a:rPr lang="de-AT" sz="3600" dirty="0"/>
              <a:t> </a:t>
            </a:r>
            <a:r>
              <a:rPr lang="ru-RU" sz="3600" dirty="0"/>
              <a:t>=</a:t>
            </a:r>
            <a:r>
              <a:rPr lang="de-AT" sz="3600" dirty="0"/>
              <a:t> sollen (müssen) + </a:t>
            </a:r>
            <a:r>
              <a:rPr lang="de-AT" sz="3600" dirty="0" err="1"/>
              <a:t>Inf</a:t>
            </a:r>
            <a:endParaRPr lang="de-AT" sz="3600" dirty="0"/>
          </a:p>
          <a:p>
            <a:endParaRPr lang="ru-RU" sz="3300" dirty="0"/>
          </a:p>
        </p:txBody>
      </p:sp>
      <p:sp>
        <p:nvSpPr>
          <p:cNvPr id="12" name="Объект 4"/>
          <p:cNvSpPr txBox="1">
            <a:spLocks/>
          </p:cNvSpPr>
          <p:nvPr/>
        </p:nvSpPr>
        <p:spPr>
          <a:xfrm>
            <a:off x="5257800" y="1873623"/>
            <a:ext cx="6158754" cy="4629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Ich habe Deutsch </a:t>
            </a:r>
            <a:r>
              <a:rPr lang="de-DE" sz="3600" dirty="0">
                <a:solidFill>
                  <a:srgbClr val="FF0000"/>
                </a:solidFill>
              </a:rPr>
              <a:t>zu</a:t>
            </a:r>
            <a:r>
              <a:rPr lang="de-DE" sz="3600" dirty="0"/>
              <a:t> lernen. – Ich muss Deutsch lernen.</a:t>
            </a:r>
          </a:p>
          <a:p>
            <a:pPr marL="0" lvl="0" indent="0">
              <a:buNone/>
            </a:pPr>
            <a:endParaRPr lang="de-DE" sz="3600" dirty="0"/>
          </a:p>
          <a:p>
            <a:pPr marL="0" lvl="0" indent="0">
              <a:buNone/>
            </a:pPr>
            <a:r>
              <a:rPr lang="de-DE" sz="3600" dirty="0"/>
              <a:t>Deutsch ist </a:t>
            </a:r>
            <a:r>
              <a:rPr lang="de-DE" sz="3600" dirty="0">
                <a:solidFill>
                  <a:srgbClr val="FF0000"/>
                </a:solidFill>
              </a:rPr>
              <a:t>zu</a:t>
            </a:r>
            <a:r>
              <a:rPr lang="de-DE" sz="3600" dirty="0"/>
              <a:t> lernen. – Deutsch muss gelernt werden. </a:t>
            </a:r>
            <a:endParaRPr lang="ru-RU" sz="3600" dirty="0"/>
          </a:p>
          <a:p>
            <a:pPr marL="0" indent="0">
              <a:buNone/>
            </a:pPr>
            <a:endParaRPr lang="ru-RU" sz="3600" dirty="0"/>
          </a:p>
          <a:p>
            <a:pPr marL="0" lvl="0" indent="0">
              <a:buNone/>
            </a:pPr>
            <a:endParaRPr lang="ru-RU" sz="3600" dirty="0"/>
          </a:p>
          <a:p>
            <a:endParaRPr lang="ru-RU" sz="3300" dirty="0"/>
          </a:p>
        </p:txBody>
      </p:sp>
    </p:spTree>
    <p:extLst>
      <p:ext uri="{BB962C8B-B14F-4D97-AF65-F5344CB8AC3E}">
        <p14:creationId xmlns:p14="http://schemas.microsoft.com/office/powerpoint/2010/main" val="333198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2">
                                            <p:txEl>
                                              <p:pRg st="2" end="2"/>
                                            </p:txEl>
                                          </p:spTgt>
                                        </p:tgtEl>
                                        <p:attrNameLst>
                                          <p:attrName>style.visibility</p:attrName>
                                        </p:attrNameLst>
                                      </p:cBhvr>
                                      <p:to>
                                        <p:strVal val="visible"/>
                                      </p:to>
                                    </p:set>
                                    <p:anim calcmode="lin" valueType="num">
                                      <p:cBhvr>
                                        <p:cTn id="14" dur="5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2448400" y="984944"/>
            <a:ext cx="8032652" cy="924537"/>
          </a:xfrm>
        </p:spPr>
        <p:txBody>
          <a:bodyPr>
            <a:normAutofit fontScale="92500" lnSpcReduction="20000"/>
          </a:bodyPr>
          <a:lstStyle/>
          <a:p>
            <a:pPr marL="0" indent="0" algn="ctr">
              <a:buNone/>
            </a:pPr>
            <a:r>
              <a:rPr lang="de-AT" sz="4600" b="1" dirty="0">
                <a:solidFill>
                  <a:srgbClr val="FF0000"/>
                </a:solidFill>
              </a:rPr>
              <a:t>Mit „zu“ oder  ohne „zu“</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12" name="Объект 4"/>
          <p:cNvSpPr txBox="1">
            <a:spLocks/>
          </p:cNvSpPr>
          <p:nvPr/>
        </p:nvSpPr>
        <p:spPr>
          <a:xfrm>
            <a:off x="605119" y="1667435"/>
            <a:ext cx="10905564" cy="48894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de-DE" sz="3600" dirty="0"/>
              <a:t>1. Wir müssen mehr Sport … treiben.</a:t>
            </a:r>
          </a:p>
          <a:p>
            <a:pPr marL="0" lvl="0" indent="0">
              <a:buNone/>
            </a:pPr>
            <a:r>
              <a:rPr lang="de-DE" sz="3600" dirty="0"/>
              <a:t>2. Du hast den Text noch … übersetzen.</a:t>
            </a:r>
          </a:p>
          <a:p>
            <a:pPr marL="0" lvl="0" indent="0">
              <a:buNone/>
            </a:pPr>
            <a:r>
              <a:rPr lang="de-DE" sz="3600" dirty="0"/>
              <a:t>3. Er begann, Medizin … studieren.</a:t>
            </a:r>
          </a:p>
          <a:p>
            <a:pPr marL="0" lvl="0" indent="0">
              <a:buNone/>
            </a:pPr>
            <a:r>
              <a:rPr lang="de-DE" sz="3600" dirty="0"/>
              <a:t>4. Es ist spät, ich muss Taxi … nehmen.</a:t>
            </a:r>
          </a:p>
          <a:p>
            <a:pPr marL="0" lvl="0" indent="0">
              <a:buNone/>
            </a:pPr>
            <a:r>
              <a:rPr lang="de-DE" sz="3600" dirty="0"/>
              <a:t>5. Ich hatte Glück dieses Buch … kaufen.</a:t>
            </a:r>
          </a:p>
          <a:p>
            <a:pPr marL="0" lvl="0" indent="0">
              <a:buNone/>
            </a:pPr>
            <a:r>
              <a:rPr lang="de-DE" sz="3600" dirty="0"/>
              <a:t>6. Es fängt an … regnen.</a:t>
            </a:r>
          </a:p>
          <a:p>
            <a:pPr marL="0" lvl="0" indent="0">
              <a:buNone/>
            </a:pPr>
            <a:r>
              <a:rPr lang="de-DE" sz="3600" dirty="0"/>
              <a:t>7. Ohne ein Wort … sagen, ging er aus dem Zimmer. </a:t>
            </a:r>
            <a:endParaRPr lang="ru-RU" sz="3600" dirty="0"/>
          </a:p>
          <a:p>
            <a:pPr marL="0" indent="0">
              <a:buNone/>
            </a:pPr>
            <a:endParaRPr lang="ru-RU" sz="3600" dirty="0"/>
          </a:p>
          <a:p>
            <a:pPr marL="0" lvl="0" indent="0">
              <a:buNone/>
            </a:pPr>
            <a:endParaRPr lang="ru-RU" sz="3600" dirty="0"/>
          </a:p>
          <a:p>
            <a:endParaRPr lang="ru-RU" sz="3300" dirty="0"/>
          </a:p>
        </p:txBody>
      </p:sp>
      <p:sp>
        <p:nvSpPr>
          <p:cNvPr id="8" name="Объект 4"/>
          <p:cNvSpPr txBox="1">
            <a:spLocks/>
          </p:cNvSpPr>
          <p:nvPr/>
        </p:nvSpPr>
        <p:spPr>
          <a:xfrm>
            <a:off x="5452059" y="1470211"/>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6000" b="1" dirty="0">
                <a:solidFill>
                  <a:srgbClr val="FF0000"/>
                </a:solidFill>
              </a:rPr>
              <a:t>-</a:t>
            </a:r>
            <a:endParaRPr lang="ru-RU" sz="6000" b="1" dirty="0">
              <a:solidFill>
                <a:srgbClr val="FF0000"/>
              </a:solidFill>
            </a:endParaRPr>
          </a:p>
        </p:txBody>
      </p:sp>
      <p:sp>
        <p:nvSpPr>
          <p:cNvPr id="10" name="Объект 4"/>
          <p:cNvSpPr txBox="1">
            <a:spLocks/>
          </p:cNvSpPr>
          <p:nvPr/>
        </p:nvSpPr>
        <p:spPr>
          <a:xfrm>
            <a:off x="4582482" y="2819400"/>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3600" b="1" dirty="0">
                <a:solidFill>
                  <a:srgbClr val="FF0000"/>
                </a:solidFill>
              </a:rPr>
              <a:t>zu</a:t>
            </a:r>
            <a:endParaRPr lang="ru-RU" sz="3600" b="1" dirty="0">
              <a:solidFill>
                <a:srgbClr val="FF0000"/>
              </a:solidFill>
            </a:endParaRPr>
          </a:p>
        </p:txBody>
      </p:sp>
      <p:sp>
        <p:nvSpPr>
          <p:cNvPr id="11" name="Объект 4"/>
          <p:cNvSpPr txBox="1">
            <a:spLocks/>
          </p:cNvSpPr>
          <p:nvPr/>
        </p:nvSpPr>
        <p:spPr>
          <a:xfrm>
            <a:off x="6106482" y="4074459"/>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3600" b="1" dirty="0">
                <a:solidFill>
                  <a:srgbClr val="FF0000"/>
                </a:solidFill>
              </a:rPr>
              <a:t>zu</a:t>
            </a:r>
            <a:endParaRPr lang="ru-RU" sz="3600" b="1" dirty="0">
              <a:solidFill>
                <a:srgbClr val="FF0000"/>
              </a:solidFill>
            </a:endParaRPr>
          </a:p>
        </p:txBody>
      </p:sp>
      <p:sp>
        <p:nvSpPr>
          <p:cNvPr id="13" name="Объект 4"/>
          <p:cNvSpPr txBox="1">
            <a:spLocks/>
          </p:cNvSpPr>
          <p:nvPr/>
        </p:nvSpPr>
        <p:spPr>
          <a:xfrm>
            <a:off x="3080894" y="4652683"/>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3600" b="1" dirty="0">
                <a:solidFill>
                  <a:srgbClr val="FF0000"/>
                </a:solidFill>
              </a:rPr>
              <a:t>zu</a:t>
            </a:r>
            <a:endParaRPr lang="ru-RU" sz="3600" b="1" dirty="0">
              <a:solidFill>
                <a:srgbClr val="FF0000"/>
              </a:solidFill>
            </a:endParaRPr>
          </a:p>
        </p:txBody>
      </p:sp>
      <p:sp>
        <p:nvSpPr>
          <p:cNvPr id="14" name="Объект 4"/>
          <p:cNvSpPr txBox="1">
            <a:spLocks/>
          </p:cNvSpPr>
          <p:nvPr/>
        </p:nvSpPr>
        <p:spPr>
          <a:xfrm>
            <a:off x="3820482" y="5311589"/>
            <a:ext cx="697730" cy="88750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3600" b="1" dirty="0">
                <a:solidFill>
                  <a:srgbClr val="FF0000"/>
                </a:solidFill>
              </a:rPr>
              <a:t>zu</a:t>
            </a:r>
            <a:endParaRPr lang="ru-RU" sz="3600" b="1" dirty="0">
              <a:solidFill>
                <a:srgbClr val="FF0000"/>
              </a:solidFill>
            </a:endParaRPr>
          </a:p>
        </p:txBody>
      </p:sp>
      <p:sp>
        <p:nvSpPr>
          <p:cNvPr id="15" name="Объект 4"/>
          <p:cNvSpPr txBox="1">
            <a:spLocks/>
          </p:cNvSpPr>
          <p:nvPr/>
        </p:nvSpPr>
        <p:spPr>
          <a:xfrm>
            <a:off x="5483435" y="3343835"/>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6000" b="1" dirty="0">
                <a:solidFill>
                  <a:srgbClr val="FF0000"/>
                </a:solidFill>
              </a:rPr>
              <a:t>-</a:t>
            </a:r>
            <a:endParaRPr lang="ru-RU" sz="6000" b="1" dirty="0">
              <a:solidFill>
                <a:srgbClr val="FF0000"/>
              </a:solidFill>
            </a:endParaRPr>
          </a:p>
        </p:txBody>
      </p:sp>
      <p:sp>
        <p:nvSpPr>
          <p:cNvPr id="16" name="Объект 4"/>
          <p:cNvSpPr txBox="1">
            <a:spLocks/>
          </p:cNvSpPr>
          <p:nvPr/>
        </p:nvSpPr>
        <p:spPr>
          <a:xfrm>
            <a:off x="5178636" y="2232211"/>
            <a:ext cx="724624" cy="8426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AT" sz="3600" b="1" dirty="0">
                <a:solidFill>
                  <a:srgbClr val="FF0000"/>
                </a:solidFill>
              </a:rPr>
              <a:t>zu</a:t>
            </a:r>
            <a:endParaRPr lang="ru-RU" sz="3600" b="1" dirty="0">
              <a:solidFill>
                <a:srgbClr val="FF0000"/>
              </a:solidFill>
            </a:endParaRPr>
          </a:p>
        </p:txBody>
      </p:sp>
    </p:spTree>
    <p:extLst>
      <p:ext uri="{BB962C8B-B14F-4D97-AF65-F5344CB8AC3E}">
        <p14:creationId xmlns:p14="http://schemas.microsoft.com/office/powerpoint/2010/main" val="6020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2">
                                            <p:txEl>
                                              <p:pRg st="1" end="1"/>
                                            </p:txEl>
                                          </p:spTgt>
                                        </p:tgtEl>
                                        <p:attrNameLst>
                                          <p:attrName>style.visibility</p:attrName>
                                        </p:attrNameLst>
                                      </p:cBhvr>
                                      <p:to>
                                        <p:strVal val="visible"/>
                                      </p:to>
                                    </p:set>
                                    <p:anim calcmode="lin" valueType="num">
                                      <p:cBhvr>
                                        <p:cTn id="14" dur="500" fill="hold"/>
                                        <p:tgtEl>
                                          <p:spTgt spid="1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2">
                                            <p:txEl>
                                              <p:pRg st="2" end="2"/>
                                            </p:txEl>
                                          </p:spTgt>
                                        </p:tgtEl>
                                        <p:attrNameLst>
                                          <p:attrName>style.visibility</p:attrName>
                                        </p:attrNameLst>
                                      </p:cBhvr>
                                      <p:to>
                                        <p:strVal val="visible"/>
                                      </p:to>
                                    </p:set>
                                    <p:anim calcmode="lin" valueType="num">
                                      <p:cBhvr>
                                        <p:cTn id="21" dur="5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2">
                                            <p:txEl>
                                              <p:pRg st="3" end="3"/>
                                            </p:txEl>
                                          </p:spTgt>
                                        </p:tgtEl>
                                        <p:attrNameLst>
                                          <p:attrName>style.visibility</p:attrName>
                                        </p:attrNameLst>
                                      </p:cBhvr>
                                      <p:to>
                                        <p:strVal val="visible"/>
                                      </p:to>
                                    </p:set>
                                    <p:anim calcmode="lin" valueType="num">
                                      <p:cBhvr>
                                        <p:cTn id="28" dur="500" fill="hold"/>
                                        <p:tgtEl>
                                          <p:spTgt spid="1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2">
                                            <p:txEl>
                                              <p:pRg st="4" end="4"/>
                                            </p:txEl>
                                          </p:spTgt>
                                        </p:tgtEl>
                                        <p:attrNameLst>
                                          <p:attrName>style.visibility</p:attrName>
                                        </p:attrNameLst>
                                      </p:cBhvr>
                                      <p:to>
                                        <p:strVal val="visible"/>
                                      </p:to>
                                    </p:set>
                                    <p:anim calcmode="lin" valueType="num">
                                      <p:cBhvr>
                                        <p:cTn id="35" dur="500" fill="hold"/>
                                        <p:tgtEl>
                                          <p:spTgt spid="12">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2">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2">
                                            <p:txEl>
                                              <p:pRg st="5" end="5"/>
                                            </p:txEl>
                                          </p:spTgt>
                                        </p:tgtEl>
                                        <p:attrNameLst>
                                          <p:attrName>style.visibility</p:attrName>
                                        </p:attrNameLst>
                                      </p:cBhvr>
                                      <p:to>
                                        <p:strVal val="visible"/>
                                      </p:to>
                                    </p:set>
                                    <p:anim calcmode="lin" valueType="num">
                                      <p:cBhvr>
                                        <p:cTn id="42" dur="500" fill="hold"/>
                                        <p:tgtEl>
                                          <p:spTgt spid="12">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12">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12">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2">
                                            <p:txEl>
                                              <p:pRg st="6" end="6"/>
                                            </p:txEl>
                                          </p:spTgt>
                                        </p:tgtEl>
                                        <p:attrNameLst>
                                          <p:attrName>style.visibility</p:attrName>
                                        </p:attrNameLst>
                                      </p:cBhvr>
                                      <p:to>
                                        <p:strVal val="visible"/>
                                      </p:to>
                                    </p:set>
                                    <p:anim calcmode="lin" valueType="num">
                                      <p:cBhvr>
                                        <p:cTn id="49" dur="500" fill="hold"/>
                                        <p:tgtEl>
                                          <p:spTgt spid="12">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12">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12">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 calcmode="lin" valueType="num">
                                      <p:cBhvr>
                                        <p:cTn id="56" dur="500" fill="hold"/>
                                        <p:tgtEl>
                                          <p:spTgt spid="8"/>
                                        </p:tgtEl>
                                        <p:attrNameLst>
                                          <p:attrName>ppt_w</p:attrName>
                                        </p:attrNameLst>
                                      </p:cBhvr>
                                      <p:tavLst>
                                        <p:tav tm="0">
                                          <p:val>
                                            <p:fltVal val="0"/>
                                          </p:val>
                                        </p:tav>
                                        <p:tav tm="100000">
                                          <p:val>
                                            <p:strVal val="#ppt_w"/>
                                          </p:val>
                                        </p:tav>
                                      </p:tavLst>
                                    </p:anim>
                                    <p:anim calcmode="lin" valueType="num">
                                      <p:cBhvr>
                                        <p:cTn id="57" dur="500" fill="hold"/>
                                        <p:tgtEl>
                                          <p:spTgt spid="8"/>
                                        </p:tgtEl>
                                        <p:attrNameLst>
                                          <p:attrName>ppt_h</p:attrName>
                                        </p:attrNameLst>
                                      </p:cBhvr>
                                      <p:tavLst>
                                        <p:tav tm="0">
                                          <p:val>
                                            <p:fltVal val="0"/>
                                          </p:val>
                                        </p:tav>
                                        <p:tav tm="100000">
                                          <p:val>
                                            <p:strVal val="#ppt_h"/>
                                          </p:val>
                                        </p:tav>
                                      </p:tavLst>
                                    </p:anim>
                                    <p:animEffect transition="in" filter="fade">
                                      <p:cBhvr>
                                        <p:cTn id="58" dur="5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p:cTn id="63" dur="500" fill="hold"/>
                                        <p:tgtEl>
                                          <p:spTgt spid="16"/>
                                        </p:tgtEl>
                                        <p:attrNameLst>
                                          <p:attrName>ppt_w</p:attrName>
                                        </p:attrNameLst>
                                      </p:cBhvr>
                                      <p:tavLst>
                                        <p:tav tm="0">
                                          <p:val>
                                            <p:fltVal val="0"/>
                                          </p:val>
                                        </p:tav>
                                        <p:tav tm="100000">
                                          <p:val>
                                            <p:strVal val="#ppt_w"/>
                                          </p:val>
                                        </p:tav>
                                      </p:tavLst>
                                    </p:anim>
                                    <p:anim calcmode="lin" valueType="num">
                                      <p:cBhvr>
                                        <p:cTn id="64" dur="500" fill="hold"/>
                                        <p:tgtEl>
                                          <p:spTgt spid="16"/>
                                        </p:tgtEl>
                                        <p:attrNameLst>
                                          <p:attrName>ppt_h</p:attrName>
                                        </p:attrNameLst>
                                      </p:cBhvr>
                                      <p:tavLst>
                                        <p:tav tm="0">
                                          <p:val>
                                            <p:fltVal val="0"/>
                                          </p:val>
                                        </p:tav>
                                        <p:tav tm="100000">
                                          <p:val>
                                            <p:strVal val="#ppt_h"/>
                                          </p:val>
                                        </p:tav>
                                      </p:tavLst>
                                    </p:anim>
                                    <p:animEffect transition="in" filter="fade">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0"/>
                                        </p:tgtEl>
                                        <p:attrNameLst>
                                          <p:attrName>style.visibility</p:attrName>
                                        </p:attrNameLst>
                                      </p:cBhvr>
                                      <p:to>
                                        <p:strVal val="visible"/>
                                      </p:to>
                                    </p:set>
                                    <p:anim calcmode="lin" valueType="num">
                                      <p:cBhvr>
                                        <p:cTn id="70" dur="500" fill="hold"/>
                                        <p:tgtEl>
                                          <p:spTgt spid="10"/>
                                        </p:tgtEl>
                                        <p:attrNameLst>
                                          <p:attrName>ppt_w</p:attrName>
                                        </p:attrNameLst>
                                      </p:cBhvr>
                                      <p:tavLst>
                                        <p:tav tm="0">
                                          <p:val>
                                            <p:fltVal val="0"/>
                                          </p:val>
                                        </p:tav>
                                        <p:tav tm="100000">
                                          <p:val>
                                            <p:strVal val="#ppt_w"/>
                                          </p:val>
                                        </p:tav>
                                      </p:tavLst>
                                    </p:anim>
                                    <p:anim calcmode="lin" valueType="num">
                                      <p:cBhvr>
                                        <p:cTn id="71" dur="500" fill="hold"/>
                                        <p:tgtEl>
                                          <p:spTgt spid="10"/>
                                        </p:tgtEl>
                                        <p:attrNameLst>
                                          <p:attrName>ppt_h</p:attrName>
                                        </p:attrNameLst>
                                      </p:cBhvr>
                                      <p:tavLst>
                                        <p:tav tm="0">
                                          <p:val>
                                            <p:fltVal val="0"/>
                                          </p:val>
                                        </p:tav>
                                        <p:tav tm="100000">
                                          <p:val>
                                            <p:strVal val="#ppt_h"/>
                                          </p:val>
                                        </p:tav>
                                      </p:tavLst>
                                    </p:anim>
                                    <p:animEffect transition="in" filter="fade">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p:cTn id="77" dur="500" fill="hold"/>
                                        <p:tgtEl>
                                          <p:spTgt spid="15"/>
                                        </p:tgtEl>
                                        <p:attrNameLst>
                                          <p:attrName>ppt_w</p:attrName>
                                        </p:attrNameLst>
                                      </p:cBhvr>
                                      <p:tavLst>
                                        <p:tav tm="0">
                                          <p:val>
                                            <p:fltVal val="0"/>
                                          </p:val>
                                        </p:tav>
                                        <p:tav tm="100000">
                                          <p:val>
                                            <p:strVal val="#ppt_w"/>
                                          </p:val>
                                        </p:tav>
                                      </p:tavLst>
                                    </p:anim>
                                    <p:anim calcmode="lin" valueType="num">
                                      <p:cBhvr>
                                        <p:cTn id="78" dur="500" fill="hold"/>
                                        <p:tgtEl>
                                          <p:spTgt spid="15"/>
                                        </p:tgtEl>
                                        <p:attrNameLst>
                                          <p:attrName>ppt_h</p:attrName>
                                        </p:attrNameLst>
                                      </p:cBhvr>
                                      <p:tavLst>
                                        <p:tav tm="0">
                                          <p:val>
                                            <p:fltVal val="0"/>
                                          </p:val>
                                        </p:tav>
                                        <p:tav tm="100000">
                                          <p:val>
                                            <p:strVal val="#ppt_h"/>
                                          </p:val>
                                        </p:tav>
                                      </p:tavLst>
                                    </p:anim>
                                    <p:animEffect transition="in" filter="fade">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 calcmode="lin" valueType="num">
                                      <p:cBhvr>
                                        <p:cTn id="84" dur="500" fill="hold"/>
                                        <p:tgtEl>
                                          <p:spTgt spid="11"/>
                                        </p:tgtEl>
                                        <p:attrNameLst>
                                          <p:attrName>ppt_w</p:attrName>
                                        </p:attrNameLst>
                                      </p:cBhvr>
                                      <p:tavLst>
                                        <p:tav tm="0">
                                          <p:val>
                                            <p:fltVal val="0"/>
                                          </p:val>
                                        </p:tav>
                                        <p:tav tm="100000">
                                          <p:val>
                                            <p:strVal val="#ppt_w"/>
                                          </p:val>
                                        </p:tav>
                                      </p:tavLst>
                                    </p:anim>
                                    <p:anim calcmode="lin" valueType="num">
                                      <p:cBhvr>
                                        <p:cTn id="85" dur="500" fill="hold"/>
                                        <p:tgtEl>
                                          <p:spTgt spid="11"/>
                                        </p:tgtEl>
                                        <p:attrNameLst>
                                          <p:attrName>ppt_h</p:attrName>
                                        </p:attrNameLst>
                                      </p:cBhvr>
                                      <p:tavLst>
                                        <p:tav tm="0">
                                          <p:val>
                                            <p:fltVal val="0"/>
                                          </p:val>
                                        </p:tav>
                                        <p:tav tm="100000">
                                          <p:val>
                                            <p:strVal val="#ppt_h"/>
                                          </p:val>
                                        </p:tav>
                                      </p:tavLst>
                                    </p:anim>
                                    <p:animEffect transition="in" filter="fade">
                                      <p:cBhvr>
                                        <p:cTn id="86" dur="500"/>
                                        <p:tgtEl>
                                          <p:spTgt spid="11"/>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3"/>
                                        </p:tgtEl>
                                        <p:attrNameLst>
                                          <p:attrName>style.visibility</p:attrName>
                                        </p:attrNameLst>
                                      </p:cBhvr>
                                      <p:to>
                                        <p:strVal val="visible"/>
                                      </p:to>
                                    </p:set>
                                    <p:anim calcmode="lin" valueType="num">
                                      <p:cBhvr>
                                        <p:cTn id="91" dur="500" fill="hold"/>
                                        <p:tgtEl>
                                          <p:spTgt spid="13"/>
                                        </p:tgtEl>
                                        <p:attrNameLst>
                                          <p:attrName>ppt_w</p:attrName>
                                        </p:attrNameLst>
                                      </p:cBhvr>
                                      <p:tavLst>
                                        <p:tav tm="0">
                                          <p:val>
                                            <p:fltVal val="0"/>
                                          </p:val>
                                        </p:tav>
                                        <p:tav tm="100000">
                                          <p:val>
                                            <p:strVal val="#ppt_w"/>
                                          </p:val>
                                        </p:tav>
                                      </p:tavLst>
                                    </p:anim>
                                    <p:anim calcmode="lin" valueType="num">
                                      <p:cBhvr>
                                        <p:cTn id="92" dur="500" fill="hold"/>
                                        <p:tgtEl>
                                          <p:spTgt spid="13"/>
                                        </p:tgtEl>
                                        <p:attrNameLst>
                                          <p:attrName>ppt_h</p:attrName>
                                        </p:attrNameLst>
                                      </p:cBhvr>
                                      <p:tavLst>
                                        <p:tav tm="0">
                                          <p:val>
                                            <p:fltVal val="0"/>
                                          </p:val>
                                        </p:tav>
                                        <p:tav tm="100000">
                                          <p:val>
                                            <p:strVal val="#ppt_h"/>
                                          </p:val>
                                        </p:tav>
                                      </p:tavLst>
                                    </p:anim>
                                    <p:animEffect transition="in" filter="fade">
                                      <p:cBhvr>
                                        <p:cTn id="93" dur="500"/>
                                        <p:tgtEl>
                                          <p:spTgt spid="13"/>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4"/>
                                        </p:tgtEl>
                                        <p:attrNameLst>
                                          <p:attrName>style.visibility</p:attrName>
                                        </p:attrNameLst>
                                      </p:cBhvr>
                                      <p:to>
                                        <p:strVal val="visible"/>
                                      </p:to>
                                    </p:set>
                                    <p:anim calcmode="lin" valueType="num">
                                      <p:cBhvr>
                                        <p:cTn id="98" dur="500" fill="hold"/>
                                        <p:tgtEl>
                                          <p:spTgt spid="14"/>
                                        </p:tgtEl>
                                        <p:attrNameLst>
                                          <p:attrName>ppt_w</p:attrName>
                                        </p:attrNameLst>
                                      </p:cBhvr>
                                      <p:tavLst>
                                        <p:tav tm="0">
                                          <p:val>
                                            <p:fltVal val="0"/>
                                          </p:val>
                                        </p:tav>
                                        <p:tav tm="100000">
                                          <p:val>
                                            <p:strVal val="#ppt_w"/>
                                          </p:val>
                                        </p:tav>
                                      </p:tavLst>
                                    </p:anim>
                                    <p:anim calcmode="lin" valueType="num">
                                      <p:cBhvr>
                                        <p:cTn id="99" dur="500" fill="hold"/>
                                        <p:tgtEl>
                                          <p:spTgt spid="14"/>
                                        </p:tgtEl>
                                        <p:attrNameLst>
                                          <p:attrName>ppt_h</p:attrName>
                                        </p:attrNameLst>
                                      </p:cBhvr>
                                      <p:tavLst>
                                        <p:tav tm="0">
                                          <p:val>
                                            <p:fltVal val="0"/>
                                          </p:val>
                                        </p:tav>
                                        <p:tav tm="100000">
                                          <p:val>
                                            <p:strVal val="#ppt_h"/>
                                          </p:val>
                                        </p:tav>
                                      </p:tavLst>
                                    </p:anim>
                                    <p:animEffect transition="in" filter="fade">
                                      <p:cBhvr>
                                        <p:cTn id="10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solidFill>
            <a:srgbClr val="0070C0"/>
          </a:solidFill>
        </p:spPr>
        <p:txBody>
          <a:bodyPr>
            <a:normAutofit/>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sz="half" idx="1"/>
          </p:nvPr>
        </p:nvSpPr>
        <p:spPr>
          <a:xfrm>
            <a:off x="253218" y="3024553"/>
            <a:ext cx="11749255" cy="2236763"/>
          </a:xfrm>
        </p:spPr>
        <p:txBody>
          <a:bodyPr>
            <a:noAutofit/>
          </a:bodyPr>
          <a:lstStyle/>
          <a:p>
            <a:pPr marL="0" indent="0" algn="ctr">
              <a:buNone/>
            </a:pPr>
            <a:r>
              <a:rPr lang="de-AT" sz="4800" b="1" dirty="0">
                <a:solidFill>
                  <a:srgbClr val="002060"/>
                </a:solidFill>
              </a:rPr>
              <a:t>Was gehört zu den Bewerbungsunterlagen? </a:t>
            </a:r>
          </a:p>
          <a:p>
            <a:pPr marL="0" indent="0" algn="ctr">
              <a:buNone/>
            </a:pPr>
            <a:r>
              <a:rPr lang="de-AT" sz="4800" b="1" dirty="0">
                <a:solidFill>
                  <a:srgbClr val="002060"/>
                </a:solidFill>
              </a:rPr>
              <a:t>S.124 Üb2</a:t>
            </a:r>
          </a:p>
        </p:txBody>
      </p:sp>
    </p:spTree>
    <p:extLst>
      <p:ext uri="{BB962C8B-B14F-4D97-AF65-F5344CB8AC3E}">
        <p14:creationId xmlns:p14="http://schemas.microsoft.com/office/powerpoint/2010/main" val="2588814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995082"/>
            <a:ext cx="4840941" cy="524436"/>
          </a:xfrm>
        </p:spPr>
        <p:txBody>
          <a:bodyPr>
            <a:normAutofit/>
          </a:bodyPr>
          <a:lstStyle/>
          <a:p>
            <a:pPr marL="0" indent="0">
              <a:buNone/>
            </a:pPr>
            <a:r>
              <a:rPr lang="de-AT" dirty="0">
                <a:solidFill>
                  <a:srgbClr val="002060"/>
                </a:solidFill>
              </a:rPr>
              <a:t>Wortschatz.</a:t>
            </a:r>
          </a:p>
          <a:p>
            <a:pPr marL="0" indent="0">
              <a:buNone/>
            </a:pP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1987358015"/>
              </p:ext>
            </p:extLst>
          </p:nvPr>
        </p:nvGraphicFramePr>
        <p:xfrm>
          <a:off x="201706" y="1492626"/>
          <a:ext cx="11739282" cy="4236017"/>
        </p:xfrm>
        <a:graphic>
          <a:graphicData uri="http://schemas.openxmlformats.org/drawingml/2006/table">
            <a:tbl>
              <a:tblPr>
                <a:tableStyleId>{5C22544A-7EE6-4342-B048-85BDC9FD1C3A}</a:tableStyleId>
              </a:tblPr>
              <a:tblGrid>
                <a:gridCol w="3065929">
                  <a:extLst>
                    <a:ext uri="{9D8B030D-6E8A-4147-A177-3AD203B41FA5}">
                      <a16:colId xmlns:a16="http://schemas.microsoft.com/office/drawing/2014/main" val="20000"/>
                    </a:ext>
                  </a:extLst>
                </a:gridCol>
                <a:gridCol w="8673353">
                  <a:extLst>
                    <a:ext uri="{9D8B030D-6E8A-4147-A177-3AD203B41FA5}">
                      <a16:colId xmlns:a16="http://schemas.microsoft.com/office/drawing/2014/main" val="20001"/>
                    </a:ext>
                  </a:extLst>
                </a:gridCol>
              </a:tblGrid>
              <a:tr h="445897">
                <a:tc>
                  <a:txBody>
                    <a:bodyPr/>
                    <a:lstStyle/>
                    <a:p>
                      <a:pPr marL="0" indent="0">
                        <a:buNone/>
                      </a:pPr>
                      <a:r>
                        <a:rPr lang="de-AT" sz="2000" b="1" dirty="0"/>
                        <a:t>Das Bewerbungsformular</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Fragebogen, Formular für eine Bewerbung</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die Reihenfolge</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000" b="1" dirty="0">
                          <a:effectLst/>
                          <a:latin typeface="+mn-lt"/>
                          <a:ea typeface="Calibri" panose="020F0502020204030204" pitchFamily="34" charset="0"/>
                          <a:cs typeface="Arial" panose="020B0604020202020204" pitchFamily="34" charset="0"/>
                        </a:rPr>
                        <a:t>Die Folge , die Ordnung</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die Schwierigkeit </a:t>
                      </a: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000" b="1" dirty="0">
                          <a:effectLst/>
                          <a:latin typeface="+mn-lt"/>
                          <a:ea typeface="Calibri" panose="020F0502020204030204" pitchFamily="34" charset="0"/>
                          <a:cs typeface="Arial" panose="020B0604020202020204" pitchFamily="34" charset="0"/>
                        </a:rPr>
                        <a:t>Das Problem</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die Referenz </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von einer Vertrauensperson gegebene [lobende] Beurteilung, Empfehlung</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die SMS-Nachricht </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ist eine Abkürzung und steht für Short Message Service.</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die Verantwortung </a:t>
                      </a: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000" b="1" dirty="0">
                          <a:effectLst/>
                          <a:latin typeface="+mn-lt"/>
                          <a:ea typeface="Calibri" panose="020F0502020204030204" pitchFamily="34" charset="0"/>
                          <a:cs typeface="Arial" panose="020B0604020202020204" pitchFamily="34" charset="0"/>
                        </a:rPr>
                        <a:t>Die Garantie</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der Vorname </a:t>
                      </a: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persönlicher Name, der jemandem zu seinem Familiennamen gegeben wurde</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r h="379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000" b="1" dirty="0"/>
                        <a:t>Der Bewerber</a:t>
                      </a: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 eine Person, die sich um etwas oder jemanden bewirbt</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7"/>
                  </a:ext>
                </a:extLst>
              </a:tr>
              <a:tr h="379012">
                <a:tc>
                  <a:txBody>
                    <a:bodyPr/>
                    <a:lstStyle/>
                    <a:p>
                      <a:pPr>
                        <a:spcAft>
                          <a:spcPts val="0"/>
                        </a:spcAft>
                      </a:pPr>
                      <a:r>
                        <a:rPr lang="ru-RU" sz="2000" b="1" dirty="0" err="1">
                          <a:effectLst/>
                        </a:rPr>
                        <a:t>die</a:t>
                      </a:r>
                      <a:r>
                        <a:rPr lang="ru-RU" sz="2000" b="1" dirty="0">
                          <a:effectLst/>
                        </a:rPr>
                        <a:t> </a:t>
                      </a:r>
                      <a:r>
                        <a:rPr lang="ru-RU" sz="2000" b="1" dirty="0" err="1">
                          <a:effectLst/>
                        </a:rPr>
                        <a:t>Erfahrung</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en-US" sz="2000" b="1" i="0" kern="1200" dirty="0" err="1">
                          <a:solidFill>
                            <a:schemeClr val="dk1"/>
                          </a:solidFill>
                          <a:effectLst/>
                          <a:latin typeface="+mn-lt"/>
                          <a:ea typeface="+mn-ea"/>
                          <a:cs typeface="+mn-cs"/>
                        </a:rPr>
                        <a:t>Erleben</a:t>
                      </a:r>
                      <a:r>
                        <a:rPr lang="en-US" sz="2000" b="1" i="0" kern="1200" dirty="0">
                          <a:solidFill>
                            <a:schemeClr val="dk1"/>
                          </a:solidFill>
                          <a:effectLst/>
                          <a:latin typeface="+mn-lt"/>
                          <a:ea typeface="+mn-ea"/>
                          <a:cs typeface="+mn-cs"/>
                        </a:rPr>
                        <a:t>, </a:t>
                      </a:r>
                      <a:r>
                        <a:rPr lang="en-US" sz="2000" b="1" i="0" kern="1200" dirty="0" err="1">
                          <a:solidFill>
                            <a:schemeClr val="dk1"/>
                          </a:solidFill>
                          <a:effectLst/>
                          <a:latin typeface="+mn-lt"/>
                          <a:ea typeface="+mn-ea"/>
                          <a:cs typeface="+mn-cs"/>
                        </a:rPr>
                        <a:t>Erlebnis</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8"/>
                  </a:ext>
                </a:extLst>
              </a:tr>
              <a:tr h="379012">
                <a:tc>
                  <a:txBody>
                    <a:bodyPr/>
                    <a:lstStyle/>
                    <a:p>
                      <a:pPr>
                        <a:spcAft>
                          <a:spcPts val="0"/>
                        </a:spcAft>
                      </a:pPr>
                      <a:r>
                        <a:rPr lang="ru-RU" sz="2000" b="1" dirty="0" err="1">
                          <a:effectLst/>
                        </a:rPr>
                        <a:t>der</a:t>
                      </a:r>
                      <a:r>
                        <a:rPr lang="ru-RU" sz="2000" b="1" dirty="0">
                          <a:effectLst/>
                        </a:rPr>
                        <a:t> </a:t>
                      </a:r>
                      <a:r>
                        <a:rPr lang="ru-RU" sz="2000" b="1" dirty="0" err="1">
                          <a:effectLst/>
                        </a:rPr>
                        <a:t>Fall</a:t>
                      </a:r>
                      <a:r>
                        <a:rPr lang="ru-RU" sz="2000" b="1" dirty="0">
                          <a:effectLst/>
                        </a:rPr>
                        <a:t> </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sich in einer bestimmten Weise darstellende Angelegenheit, Sache, Erscheinung</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9"/>
                  </a:ext>
                </a:extLst>
              </a:tr>
              <a:tr h="379012">
                <a:tc>
                  <a:txBody>
                    <a:bodyPr/>
                    <a:lstStyle/>
                    <a:p>
                      <a:pPr>
                        <a:spcAft>
                          <a:spcPts val="0"/>
                        </a:spcAft>
                      </a:pPr>
                      <a:r>
                        <a:rPr lang="ru-RU" sz="2000" b="1" dirty="0" err="1">
                          <a:effectLst/>
                        </a:rPr>
                        <a:t>das</a:t>
                      </a:r>
                      <a:r>
                        <a:rPr lang="ru-RU" sz="2000" b="1" dirty="0">
                          <a:effectLst/>
                        </a:rPr>
                        <a:t> </a:t>
                      </a:r>
                      <a:r>
                        <a:rPr lang="ru-RU" sz="2000" b="1" dirty="0" err="1">
                          <a:effectLst/>
                        </a:rPr>
                        <a:t>Formular</a:t>
                      </a:r>
                      <a:endParaRPr lang="ru-RU"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DE" sz="2000" b="1" i="0" kern="1200" dirty="0">
                          <a:solidFill>
                            <a:schemeClr val="dk1"/>
                          </a:solidFill>
                          <a:effectLst/>
                          <a:latin typeface="+mn-lt"/>
                          <a:ea typeface="+mn-ea"/>
                          <a:cs typeface="+mn-cs"/>
                        </a:rPr>
                        <a:t>Fragebogen</a:t>
                      </a:r>
                      <a:endParaRPr lang="ru-RU" sz="2000" b="1" dirty="0">
                        <a:effectLst/>
                        <a:latin typeface="+mn-lt"/>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808305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5540188"/>
          </a:xfrm>
        </p:spPr>
        <p:txBody>
          <a:bodyPr>
            <a:normAutofit/>
          </a:bodyPr>
          <a:lstStyle/>
          <a:p>
            <a:pPr marL="0" indent="0">
              <a:buNone/>
            </a:pPr>
            <a:r>
              <a:rPr lang="de-AT" dirty="0">
                <a:solidFill>
                  <a:srgbClr val="002060"/>
                </a:solidFill>
              </a:rPr>
              <a:t>Wortschatz.</a:t>
            </a:r>
          </a:p>
          <a:p>
            <a:pPr marL="0" indent="0">
              <a:buNone/>
            </a:pP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4187500032"/>
              </p:ext>
            </p:extLst>
          </p:nvPr>
        </p:nvGraphicFramePr>
        <p:xfrm>
          <a:off x="605118" y="1600202"/>
          <a:ext cx="10784541" cy="4713097"/>
        </p:xfrm>
        <a:graphic>
          <a:graphicData uri="http://schemas.openxmlformats.org/drawingml/2006/table">
            <a:tbl>
              <a:tblPr>
                <a:tableStyleId>{5C22544A-7EE6-4342-B048-85BDC9FD1C3A}</a:tableStyleId>
              </a:tblPr>
              <a:tblGrid>
                <a:gridCol w="3361764">
                  <a:extLst>
                    <a:ext uri="{9D8B030D-6E8A-4147-A177-3AD203B41FA5}">
                      <a16:colId xmlns:a16="http://schemas.microsoft.com/office/drawing/2014/main" val="20000"/>
                    </a:ext>
                  </a:extLst>
                </a:gridCol>
                <a:gridCol w="7422777">
                  <a:extLst>
                    <a:ext uri="{9D8B030D-6E8A-4147-A177-3AD203B41FA5}">
                      <a16:colId xmlns:a16="http://schemas.microsoft.com/office/drawing/2014/main" val="20001"/>
                    </a:ext>
                  </a:extLst>
                </a:gridCol>
              </a:tblGrid>
              <a:tr h="445897">
                <a:tc>
                  <a:txBody>
                    <a:bodyPr/>
                    <a:lstStyle/>
                    <a:p>
                      <a:pPr>
                        <a:spcAft>
                          <a:spcPts val="0"/>
                        </a:spcAft>
                      </a:pPr>
                      <a:r>
                        <a:rPr lang="ru-RU" sz="2800" b="1" dirty="0" err="1">
                          <a:effectLst/>
                        </a:rPr>
                        <a:t>die</a:t>
                      </a:r>
                      <a:r>
                        <a:rPr lang="ru-RU" sz="2800" b="1" dirty="0">
                          <a:effectLst/>
                        </a:rPr>
                        <a:t> </a:t>
                      </a:r>
                      <a:r>
                        <a:rPr lang="ru-RU" sz="2800" b="1" dirty="0" err="1">
                          <a:effectLst/>
                        </a:rPr>
                        <a:t>Freizeit</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Freie Zeit</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379012">
                <a:tc>
                  <a:txBody>
                    <a:bodyPr/>
                    <a:lstStyle/>
                    <a:p>
                      <a:pPr>
                        <a:spcAft>
                          <a:spcPts val="0"/>
                        </a:spcAft>
                      </a:pPr>
                      <a:r>
                        <a:rPr lang="ru-RU" sz="2800" b="1" dirty="0" err="1">
                          <a:effectLst/>
                        </a:rPr>
                        <a:t>der</a:t>
                      </a:r>
                      <a:r>
                        <a:rPr lang="ru-RU" sz="2800" b="1" dirty="0">
                          <a:effectLst/>
                        </a:rPr>
                        <a:t> </a:t>
                      </a:r>
                      <a:r>
                        <a:rPr lang="ru-RU" sz="2800" b="1" dirty="0" err="1">
                          <a:effectLst/>
                        </a:rPr>
                        <a:t>Gruß</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Die Ehrenbezeigung</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379012">
                <a:tc>
                  <a:txBody>
                    <a:bodyPr/>
                    <a:lstStyle/>
                    <a:p>
                      <a:pPr>
                        <a:spcAft>
                          <a:spcPts val="0"/>
                        </a:spcAft>
                      </a:pPr>
                      <a:r>
                        <a:rPr lang="ru-RU" sz="2800" b="1" dirty="0" err="1">
                          <a:effectLst/>
                        </a:rPr>
                        <a:t>das</a:t>
                      </a:r>
                      <a:r>
                        <a:rPr lang="ru-RU" sz="2800" b="1" dirty="0">
                          <a:effectLst/>
                        </a:rPr>
                        <a:t> </a:t>
                      </a:r>
                      <a:r>
                        <a:rPr lang="ru-RU" sz="2800" b="1" dirty="0" err="1">
                          <a:effectLst/>
                        </a:rPr>
                        <a:t>Handy</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Das Mobiltelefon</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379012">
                <a:tc>
                  <a:txBody>
                    <a:bodyPr/>
                    <a:lstStyle/>
                    <a:p>
                      <a:pPr>
                        <a:spcAft>
                          <a:spcPts val="0"/>
                        </a:spcAft>
                      </a:pPr>
                      <a:r>
                        <a:rPr lang="ru-RU" sz="2800" b="1" dirty="0" err="1">
                          <a:effectLst/>
                        </a:rPr>
                        <a:t>die</a:t>
                      </a:r>
                      <a:r>
                        <a:rPr lang="ru-RU" sz="2800" b="1" dirty="0">
                          <a:effectLst/>
                        </a:rPr>
                        <a:t> </a:t>
                      </a:r>
                      <a:r>
                        <a:rPr lang="ru-RU" sz="2800" b="1" dirty="0" err="1">
                          <a:effectLst/>
                        </a:rPr>
                        <a:t>Lust</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Der Wunsch, die Neigung</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379012">
                <a:tc>
                  <a:txBody>
                    <a:bodyPr/>
                    <a:lstStyle/>
                    <a:p>
                      <a:pPr>
                        <a:spcAft>
                          <a:spcPts val="0"/>
                        </a:spcAft>
                      </a:pPr>
                      <a:r>
                        <a:rPr lang="ru-RU" sz="2800" b="1" dirty="0" err="1">
                          <a:effectLst/>
                        </a:rPr>
                        <a:t>der</a:t>
                      </a:r>
                      <a:r>
                        <a:rPr lang="ru-RU" sz="2800" b="1" dirty="0">
                          <a:effectLst/>
                        </a:rPr>
                        <a:t> </a:t>
                      </a:r>
                      <a:r>
                        <a:rPr lang="ru-RU" sz="2800" b="1" dirty="0" err="1">
                          <a:effectLst/>
                        </a:rPr>
                        <a:t>Name</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Die Benennung</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379012">
                <a:tc>
                  <a:txBody>
                    <a:bodyPr/>
                    <a:lstStyle/>
                    <a:p>
                      <a:pPr>
                        <a:spcAft>
                          <a:spcPts val="0"/>
                        </a:spcAft>
                      </a:pPr>
                      <a:r>
                        <a:rPr lang="ru-RU" sz="2800" b="1" dirty="0" err="1">
                          <a:effectLst/>
                        </a:rPr>
                        <a:t>der</a:t>
                      </a:r>
                      <a:r>
                        <a:rPr lang="ru-RU" sz="2800" b="1" dirty="0">
                          <a:effectLst/>
                        </a:rPr>
                        <a:t> </a:t>
                      </a:r>
                      <a:r>
                        <a:rPr lang="ru-RU" sz="2800" b="1" dirty="0" err="1">
                          <a:effectLst/>
                        </a:rPr>
                        <a:t>Punkt</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Der Ort, der Platz</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79012">
                <a:tc>
                  <a:txBody>
                    <a:bodyPr/>
                    <a:lstStyle/>
                    <a:p>
                      <a:pPr>
                        <a:spcAft>
                          <a:spcPts val="0"/>
                        </a:spcAft>
                      </a:pPr>
                      <a:r>
                        <a:rPr lang="ru-RU" sz="2800" b="1" dirty="0" err="1">
                          <a:effectLst/>
                        </a:rPr>
                        <a:t>die</a:t>
                      </a:r>
                      <a:r>
                        <a:rPr lang="ru-RU" sz="2800" b="1" dirty="0">
                          <a:effectLst/>
                        </a:rPr>
                        <a:t> </a:t>
                      </a:r>
                      <a:r>
                        <a:rPr lang="ru-RU" sz="2800" b="1" dirty="0" err="1">
                          <a:effectLst/>
                        </a:rPr>
                        <a:t>Qualifikation</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Die Ausbildung</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r h="379012">
                <a:tc>
                  <a:txBody>
                    <a:bodyPr/>
                    <a:lstStyle/>
                    <a:p>
                      <a:pPr>
                        <a:spcAft>
                          <a:spcPts val="0"/>
                        </a:spcAft>
                      </a:pPr>
                      <a:r>
                        <a:rPr lang="ru-RU" sz="2800" b="1" dirty="0" err="1">
                          <a:effectLst/>
                        </a:rPr>
                        <a:t>die</a:t>
                      </a:r>
                      <a:r>
                        <a:rPr lang="ru-RU" sz="2800" b="1" dirty="0">
                          <a:effectLst/>
                        </a:rPr>
                        <a:t> </a:t>
                      </a:r>
                      <a:r>
                        <a:rPr lang="ru-RU" sz="2800" b="1" dirty="0" err="1">
                          <a:effectLst/>
                        </a:rPr>
                        <a:t>Richtigkeit</a:t>
                      </a:r>
                      <a:endParaRPr lang="ru-RU" sz="28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Die Wahrheit</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7"/>
                  </a:ext>
                </a:extLst>
              </a:tr>
              <a:tr h="379012">
                <a:tc>
                  <a:txBody>
                    <a:bodyPr/>
                    <a:lstStyle/>
                    <a:p>
                      <a:pPr>
                        <a:spcAft>
                          <a:spcPts val="0"/>
                        </a:spcAft>
                      </a:pPr>
                      <a:r>
                        <a:rPr lang="ru-RU" sz="2800" b="1" dirty="0" err="1">
                          <a:effectLst/>
                          <a:latin typeface="+mn-lt"/>
                          <a:ea typeface="Times New Roman" panose="02020603050405020304" pitchFamily="18" charset="0"/>
                          <a:cs typeface="Arial" panose="020B0604020202020204" pitchFamily="34" charset="0"/>
                        </a:rPr>
                        <a:t>zuverlässig</a:t>
                      </a:r>
                      <a:endParaRPr lang="ru-RU" sz="2800" b="1" dirty="0">
                        <a:effectLst/>
                        <a:latin typeface="+mn-lt"/>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sicher</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8"/>
                  </a:ext>
                </a:extLst>
              </a:tr>
              <a:tr h="379012">
                <a:tc>
                  <a:txBody>
                    <a:bodyPr/>
                    <a:lstStyle/>
                    <a:p>
                      <a:pPr>
                        <a:spcAft>
                          <a:spcPts val="0"/>
                        </a:spcAft>
                      </a:pPr>
                      <a:r>
                        <a:rPr lang="ru-RU" sz="2800" b="1" dirty="0" err="1">
                          <a:effectLst/>
                          <a:latin typeface="+mn-lt"/>
                          <a:ea typeface="Times New Roman" panose="02020603050405020304" pitchFamily="18" charset="0"/>
                          <a:cs typeface="Arial" panose="020B0604020202020204" pitchFamily="34" charset="0"/>
                        </a:rPr>
                        <a:t>die</a:t>
                      </a:r>
                      <a:r>
                        <a:rPr lang="ru-RU" sz="2800" b="1" dirty="0">
                          <a:effectLst/>
                          <a:latin typeface="+mn-lt"/>
                          <a:ea typeface="Times New Roman" panose="02020603050405020304" pitchFamily="18" charset="0"/>
                          <a:cs typeface="Arial" panose="020B0604020202020204" pitchFamily="34" charset="0"/>
                        </a:rPr>
                        <a:t> </a:t>
                      </a:r>
                      <a:r>
                        <a:rPr lang="ru-RU" sz="2800" b="1" dirty="0" err="1">
                          <a:effectLst/>
                          <a:latin typeface="+mn-lt"/>
                          <a:ea typeface="Times New Roman" panose="02020603050405020304" pitchFamily="18" charset="0"/>
                          <a:cs typeface="Arial" panose="020B0604020202020204" pitchFamily="34" charset="0"/>
                        </a:rPr>
                        <a:t>Anrede</a:t>
                      </a:r>
                      <a:endParaRPr lang="ru-RU" sz="2800" b="1" dirty="0">
                        <a:effectLst/>
                        <a:latin typeface="+mn-lt"/>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Der Titel</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9"/>
                  </a:ext>
                </a:extLst>
              </a:tr>
              <a:tr h="379012">
                <a:tc>
                  <a:txBody>
                    <a:bodyPr/>
                    <a:lstStyle/>
                    <a:p>
                      <a:pPr>
                        <a:spcAft>
                          <a:spcPts val="0"/>
                        </a:spcAft>
                      </a:pPr>
                      <a:r>
                        <a:rPr lang="ru-RU" sz="2800" b="1" dirty="0" err="1">
                          <a:effectLst/>
                          <a:latin typeface="+mn-lt"/>
                          <a:ea typeface="Times New Roman" panose="02020603050405020304" pitchFamily="18" charset="0"/>
                          <a:cs typeface="Arial" panose="020B0604020202020204" pitchFamily="34" charset="0"/>
                        </a:rPr>
                        <a:t>der</a:t>
                      </a:r>
                      <a:r>
                        <a:rPr lang="ru-RU" sz="2800" b="1" dirty="0">
                          <a:effectLst/>
                          <a:latin typeface="+mn-lt"/>
                          <a:ea typeface="Times New Roman" panose="02020603050405020304" pitchFamily="18" charset="0"/>
                          <a:cs typeface="Arial" panose="020B0604020202020204" pitchFamily="34" charset="0"/>
                        </a:rPr>
                        <a:t> </a:t>
                      </a:r>
                      <a:r>
                        <a:rPr lang="ru-RU" sz="2800" b="1" dirty="0" err="1">
                          <a:effectLst/>
                          <a:latin typeface="+mn-lt"/>
                          <a:ea typeface="Times New Roman" panose="02020603050405020304" pitchFamily="18" charset="0"/>
                          <a:cs typeface="Arial" panose="020B0604020202020204" pitchFamily="34" charset="0"/>
                        </a:rPr>
                        <a:t>Hinweis</a:t>
                      </a:r>
                      <a:endParaRPr lang="ru-RU" sz="2800" b="1" dirty="0">
                        <a:effectLst/>
                        <a:latin typeface="+mn-lt"/>
                        <a:ea typeface="Calibri" panose="020F0502020204030204" pitchFamily="34" charset="0"/>
                        <a:cs typeface="Arial" panose="020B0604020202020204" pitchFamily="34" charset="0"/>
                      </a:endParaRPr>
                    </a:p>
                  </a:txBody>
                  <a:tcPr marL="0" marR="0" marT="0" marB="0" anchor="b">
                    <a:lnR w="12700" cap="flat" cmpd="sng" algn="ctr">
                      <a:solidFill>
                        <a:schemeClr val="tx1"/>
                      </a:solidFill>
                      <a:prstDash val="solid"/>
                      <a:round/>
                      <a:headEnd type="none" w="med" len="med"/>
                      <a:tailEnd type="none" w="med" len="med"/>
                    </a:lnR>
                  </a:tcPr>
                </a:tc>
                <a:tc>
                  <a:txBody>
                    <a:bodyPr/>
                    <a:lstStyle/>
                    <a:p>
                      <a:pPr>
                        <a:spcAft>
                          <a:spcPts val="0"/>
                        </a:spcAft>
                      </a:pPr>
                      <a:r>
                        <a:rPr lang="de-AT" sz="2400" b="1" dirty="0">
                          <a:effectLst/>
                          <a:latin typeface="Calibri" panose="020F0502020204030204" pitchFamily="34" charset="0"/>
                          <a:ea typeface="Calibri" panose="020F0502020204030204" pitchFamily="34" charset="0"/>
                          <a:cs typeface="Arial" panose="020B0604020202020204" pitchFamily="34" charset="0"/>
                        </a:rPr>
                        <a:t>Die Empfehlung</a:t>
                      </a:r>
                      <a:endParaRPr lang="ru-RU" sz="24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946908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1102659"/>
            <a:ext cx="12192000" cy="618565"/>
          </a:xfrm>
        </p:spPr>
        <p:txBody>
          <a:bodyPr>
            <a:normAutofit/>
          </a:bodyPr>
          <a:lstStyle/>
          <a:p>
            <a:pPr marL="0" indent="0">
              <a:buNone/>
            </a:pPr>
            <a:endParaRPr lang="de-AT" dirty="0"/>
          </a:p>
          <a:p>
            <a:pPr marL="0" indent="0">
              <a:buNone/>
            </a:pPr>
            <a:endParaRPr lang="ru-RU" dirty="0"/>
          </a:p>
        </p:txBody>
      </p:sp>
      <p:sp>
        <p:nvSpPr>
          <p:cNvPr id="18" name="Объект 1"/>
          <p:cNvSpPr txBox="1">
            <a:spLocks/>
          </p:cNvSpPr>
          <p:nvPr/>
        </p:nvSpPr>
        <p:spPr>
          <a:xfrm>
            <a:off x="0" y="1102659"/>
            <a:ext cx="6078071" cy="5916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002060"/>
                </a:solidFill>
              </a:rPr>
              <a:t>Tipps, wenn Sie das Formular ausfüllen:</a:t>
            </a:r>
          </a:p>
          <a:p>
            <a:pPr marL="0" indent="0">
              <a:buFont typeface="Arial" panose="020B0604020202020204" pitchFamily="34" charset="0"/>
              <a:buNone/>
            </a:pPr>
            <a:endParaRPr lang="ru-RU" dirty="0"/>
          </a:p>
        </p:txBody>
      </p:sp>
      <p:sp>
        <p:nvSpPr>
          <p:cNvPr id="3" name="Овал 2"/>
          <p:cNvSpPr/>
          <p:nvPr/>
        </p:nvSpPr>
        <p:spPr>
          <a:xfrm>
            <a:off x="282387" y="1775011"/>
            <a:ext cx="2756647"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Name, Adresse, Telefonnummer, E-Mail</a:t>
            </a:r>
            <a:endParaRPr lang="ru-RU" sz="2000" b="1" dirty="0">
              <a:solidFill>
                <a:schemeClr val="tx1"/>
              </a:solidFill>
            </a:endParaRPr>
          </a:p>
        </p:txBody>
      </p:sp>
      <p:sp>
        <p:nvSpPr>
          <p:cNvPr id="20" name="Овал 19"/>
          <p:cNvSpPr/>
          <p:nvPr/>
        </p:nvSpPr>
        <p:spPr>
          <a:xfrm>
            <a:off x="3164542" y="1739152"/>
            <a:ext cx="2662518"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Gewünschter Job</a:t>
            </a:r>
            <a:endParaRPr lang="ru-RU" sz="2000" b="1" dirty="0">
              <a:solidFill>
                <a:schemeClr val="tx1"/>
              </a:solidFill>
            </a:endParaRPr>
          </a:p>
        </p:txBody>
      </p:sp>
      <p:sp>
        <p:nvSpPr>
          <p:cNvPr id="22" name="Овал 21"/>
          <p:cNvSpPr/>
          <p:nvPr/>
        </p:nvSpPr>
        <p:spPr>
          <a:xfrm>
            <a:off x="5858436" y="1703293"/>
            <a:ext cx="2662518"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Gewünschtes Gehalt</a:t>
            </a:r>
            <a:endParaRPr lang="ru-RU" sz="2000" b="1" dirty="0">
              <a:solidFill>
                <a:schemeClr val="tx1"/>
              </a:solidFill>
            </a:endParaRPr>
          </a:p>
        </p:txBody>
      </p:sp>
      <p:sp>
        <p:nvSpPr>
          <p:cNvPr id="26" name="Овал 25"/>
          <p:cNvSpPr/>
          <p:nvPr/>
        </p:nvSpPr>
        <p:spPr>
          <a:xfrm>
            <a:off x="8633013" y="1640540"/>
            <a:ext cx="2662518"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Vorherige Jobs einschließlich Titel</a:t>
            </a:r>
            <a:endParaRPr lang="ru-RU" sz="2000" b="1" dirty="0">
              <a:solidFill>
                <a:schemeClr val="tx1"/>
              </a:solidFill>
            </a:endParaRPr>
          </a:p>
        </p:txBody>
      </p:sp>
      <p:sp>
        <p:nvSpPr>
          <p:cNvPr id="29" name="Овал 28"/>
          <p:cNvSpPr/>
          <p:nvPr/>
        </p:nvSpPr>
        <p:spPr>
          <a:xfrm>
            <a:off x="286872" y="3177987"/>
            <a:ext cx="3626222"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Aufgaben, Arbeitgeber, Positionen und Daten der Beschäftigung</a:t>
            </a:r>
            <a:endParaRPr lang="ru-RU" sz="2000" b="1" dirty="0">
              <a:solidFill>
                <a:schemeClr val="tx1"/>
              </a:solidFill>
            </a:endParaRPr>
          </a:p>
        </p:txBody>
      </p:sp>
      <p:sp>
        <p:nvSpPr>
          <p:cNvPr id="30" name="Овал 29"/>
          <p:cNvSpPr/>
          <p:nvPr/>
        </p:nvSpPr>
        <p:spPr>
          <a:xfrm>
            <a:off x="3975848" y="3142128"/>
            <a:ext cx="3626222"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Gründe dafür, vorherige Jobs zu verlassen</a:t>
            </a:r>
            <a:endParaRPr lang="ru-RU" sz="2000" b="1" dirty="0">
              <a:solidFill>
                <a:schemeClr val="tx1"/>
              </a:solidFill>
            </a:endParaRPr>
          </a:p>
        </p:txBody>
      </p:sp>
      <p:sp>
        <p:nvSpPr>
          <p:cNvPr id="31" name="Овал 30"/>
          <p:cNvSpPr/>
          <p:nvPr/>
        </p:nvSpPr>
        <p:spPr>
          <a:xfrm>
            <a:off x="7705166" y="3079375"/>
            <a:ext cx="4155140" cy="129091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000" b="1" dirty="0">
                <a:solidFill>
                  <a:schemeClr val="tx1"/>
                </a:solidFill>
              </a:rPr>
              <a:t>Vorbildung einschließlich Schule, Position und Daten der Bedienung</a:t>
            </a:r>
            <a:endParaRPr lang="ru-RU" sz="2000" b="1" dirty="0">
              <a:solidFill>
                <a:schemeClr val="tx1"/>
              </a:solidFill>
            </a:endParaRPr>
          </a:p>
        </p:txBody>
      </p:sp>
      <p:sp>
        <p:nvSpPr>
          <p:cNvPr id="32" name="Овал 31"/>
          <p:cNvSpPr/>
          <p:nvPr/>
        </p:nvSpPr>
        <p:spPr>
          <a:xfrm>
            <a:off x="430305" y="4549587"/>
            <a:ext cx="3110753" cy="963708"/>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Freiwillige Arbeit</a:t>
            </a:r>
            <a:endParaRPr lang="ru-RU" sz="2000" b="1" dirty="0">
              <a:solidFill>
                <a:schemeClr val="tx1"/>
              </a:solidFill>
            </a:endParaRPr>
          </a:p>
        </p:txBody>
      </p:sp>
      <p:sp>
        <p:nvSpPr>
          <p:cNvPr id="33" name="Овал 32"/>
          <p:cNvSpPr/>
          <p:nvPr/>
        </p:nvSpPr>
        <p:spPr>
          <a:xfrm>
            <a:off x="5181599" y="4419598"/>
            <a:ext cx="3612778" cy="1322296"/>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Spezifische Sachkenntnisse haben sich auf den Job bezogen</a:t>
            </a:r>
            <a:endParaRPr lang="ru-RU" sz="2000" b="1" dirty="0">
              <a:solidFill>
                <a:schemeClr val="tx1"/>
              </a:solidFill>
            </a:endParaRPr>
          </a:p>
        </p:txBody>
      </p:sp>
      <p:sp>
        <p:nvSpPr>
          <p:cNvPr id="34" name="Овал 33"/>
          <p:cNvSpPr/>
          <p:nvPr/>
        </p:nvSpPr>
        <p:spPr>
          <a:xfrm>
            <a:off x="8816787" y="4424081"/>
            <a:ext cx="3124201" cy="981637"/>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Hobbys/Interessen</a:t>
            </a:r>
            <a:endParaRPr lang="ru-RU" sz="2000" b="1" dirty="0">
              <a:solidFill>
                <a:schemeClr val="tx1"/>
              </a:solidFill>
            </a:endParaRPr>
          </a:p>
        </p:txBody>
      </p:sp>
      <p:sp>
        <p:nvSpPr>
          <p:cNvPr id="35" name="Овал 34"/>
          <p:cNvSpPr/>
          <p:nvPr/>
        </p:nvSpPr>
        <p:spPr>
          <a:xfrm>
            <a:off x="2218764" y="5360892"/>
            <a:ext cx="3612778" cy="1322296"/>
          </a:xfrm>
          <a:prstGeom prst="ellipse">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dirty="0">
                <a:solidFill>
                  <a:schemeClr val="tx1"/>
                </a:solidFill>
              </a:rPr>
              <a:t>Lizenzen/Zertifikate</a:t>
            </a:r>
            <a:endParaRPr lang="ru-RU" sz="2000" b="1" dirty="0">
              <a:solidFill>
                <a:schemeClr val="tx1"/>
              </a:solidFill>
            </a:endParaRPr>
          </a:p>
        </p:txBody>
      </p:sp>
    </p:spTree>
    <p:extLst>
      <p:ext uri="{BB962C8B-B14F-4D97-AF65-F5344CB8AC3E}">
        <p14:creationId xmlns:p14="http://schemas.microsoft.com/office/powerpoint/2010/main" val="315093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 calcmode="lin" valueType="num">
                                      <p:cBhvr>
                                        <p:cTn id="14" dur="500" fill="hold"/>
                                        <p:tgtEl>
                                          <p:spTgt spid="20"/>
                                        </p:tgtEl>
                                        <p:attrNameLst>
                                          <p:attrName>ppt_w</p:attrName>
                                        </p:attrNameLst>
                                      </p:cBhvr>
                                      <p:tavLst>
                                        <p:tav tm="0">
                                          <p:val>
                                            <p:fltVal val="0"/>
                                          </p:val>
                                        </p:tav>
                                        <p:tav tm="100000">
                                          <p:val>
                                            <p:strVal val="#ppt_w"/>
                                          </p:val>
                                        </p:tav>
                                      </p:tavLst>
                                    </p:anim>
                                    <p:anim calcmode="lin" valueType="num">
                                      <p:cBhvr>
                                        <p:cTn id="15" dur="500" fill="hold"/>
                                        <p:tgtEl>
                                          <p:spTgt spid="20"/>
                                        </p:tgtEl>
                                        <p:attrNameLst>
                                          <p:attrName>ppt_h</p:attrName>
                                        </p:attrNameLst>
                                      </p:cBhvr>
                                      <p:tavLst>
                                        <p:tav tm="0">
                                          <p:val>
                                            <p:fltVal val="0"/>
                                          </p:val>
                                        </p:tav>
                                        <p:tav tm="100000">
                                          <p:val>
                                            <p:strVal val="#ppt_h"/>
                                          </p:val>
                                        </p:tav>
                                      </p:tavLst>
                                    </p:anim>
                                    <p:animEffect transition="in" filter="fade">
                                      <p:cBhvr>
                                        <p:cTn id="16" dur="5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ppt_w</p:attrName>
                                        </p:attrNameLst>
                                      </p:cBhvr>
                                      <p:tavLst>
                                        <p:tav tm="0">
                                          <p:val>
                                            <p:fltVal val="0"/>
                                          </p:val>
                                        </p:tav>
                                        <p:tav tm="100000">
                                          <p:val>
                                            <p:strVal val="#ppt_w"/>
                                          </p:val>
                                        </p:tav>
                                      </p:tavLst>
                                    </p:anim>
                                    <p:anim calcmode="lin" valueType="num">
                                      <p:cBhvr>
                                        <p:cTn id="22" dur="500" fill="hold"/>
                                        <p:tgtEl>
                                          <p:spTgt spid="22"/>
                                        </p:tgtEl>
                                        <p:attrNameLst>
                                          <p:attrName>ppt_h</p:attrName>
                                        </p:attrNameLst>
                                      </p:cBhvr>
                                      <p:tavLst>
                                        <p:tav tm="0">
                                          <p:val>
                                            <p:fltVal val="0"/>
                                          </p:val>
                                        </p:tav>
                                        <p:tav tm="100000">
                                          <p:val>
                                            <p:strVal val="#ppt_h"/>
                                          </p:val>
                                        </p:tav>
                                      </p:tavLst>
                                    </p:anim>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 calcmode="lin" valueType="num">
                                      <p:cBhvr>
                                        <p:cTn id="28" dur="500" fill="hold"/>
                                        <p:tgtEl>
                                          <p:spTgt spid="26"/>
                                        </p:tgtEl>
                                        <p:attrNameLst>
                                          <p:attrName>ppt_w</p:attrName>
                                        </p:attrNameLst>
                                      </p:cBhvr>
                                      <p:tavLst>
                                        <p:tav tm="0">
                                          <p:val>
                                            <p:fltVal val="0"/>
                                          </p:val>
                                        </p:tav>
                                        <p:tav tm="100000">
                                          <p:val>
                                            <p:strVal val="#ppt_w"/>
                                          </p:val>
                                        </p:tav>
                                      </p:tavLst>
                                    </p:anim>
                                    <p:anim calcmode="lin" valueType="num">
                                      <p:cBhvr>
                                        <p:cTn id="29" dur="500" fill="hold"/>
                                        <p:tgtEl>
                                          <p:spTgt spid="26"/>
                                        </p:tgtEl>
                                        <p:attrNameLst>
                                          <p:attrName>ppt_h</p:attrName>
                                        </p:attrNameLst>
                                      </p:cBhvr>
                                      <p:tavLst>
                                        <p:tav tm="0">
                                          <p:val>
                                            <p:fltVal val="0"/>
                                          </p:val>
                                        </p:tav>
                                        <p:tav tm="100000">
                                          <p:val>
                                            <p:strVal val="#ppt_h"/>
                                          </p:val>
                                        </p:tav>
                                      </p:tavLst>
                                    </p:anim>
                                    <p:animEffect transition="in" filter="fade">
                                      <p:cBhvr>
                                        <p:cTn id="30" dur="5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p:cTn id="35" dur="500" fill="hold"/>
                                        <p:tgtEl>
                                          <p:spTgt spid="29"/>
                                        </p:tgtEl>
                                        <p:attrNameLst>
                                          <p:attrName>ppt_w</p:attrName>
                                        </p:attrNameLst>
                                      </p:cBhvr>
                                      <p:tavLst>
                                        <p:tav tm="0">
                                          <p:val>
                                            <p:fltVal val="0"/>
                                          </p:val>
                                        </p:tav>
                                        <p:tav tm="100000">
                                          <p:val>
                                            <p:strVal val="#ppt_w"/>
                                          </p:val>
                                        </p:tav>
                                      </p:tavLst>
                                    </p:anim>
                                    <p:anim calcmode="lin" valueType="num">
                                      <p:cBhvr>
                                        <p:cTn id="36" dur="500" fill="hold"/>
                                        <p:tgtEl>
                                          <p:spTgt spid="29"/>
                                        </p:tgtEl>
                                        <p:attrNameLst>
                                          <p:attrName>ppt_h</p:attrName>
                                        </p:attrNameLst>
                                      </p:cBhvr>
                                      <p:tavLst>
                                        <p:tav tm="0">
                                          <p:val>
                                            <p:fltVal val="0"/>
                                          </p:val>
                                        </p:tav>
                                        <p:tav tm="100000">
                                          <p:val>
                                            <p:strVal val="#ppt_h"/>
                                          </p:val>
                                        </p:tav>
                                      </p:tavLst>
                                    </p:anim>
                                    <p:animEffect transition="in" filter="fade">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0"/>
                                        </p:tgtEl>
                                        <p:attrNameLst>
                                          <p:attrName>style.visibility</p:attrName>
                                        </p:attrNameLst>
                                      </p:cBhvr>
                                      <p:to>
                                        <p:strVal val="visible"/>
                                      </p:to>
                                    </p:set>
                                    <p:anim calcmode="lin" valueType="num">
                                      <p:cBhvr>
                                        <p:cTn id="42" dur="500" fill="hold"/>
                                        <p:tgtEl>
                                          <p:spTgt spid="30"/>
                                        </p:tgtEl>
                                        <p:attrNameLst>
                                          <p:attrName>ppt_w</p:attrName>
                                        </p:attrNameLst>
                                      </p:cBhvr>
                                      <p:tavLst>
                                        <p:tav tm="0">
                                          <p:val>
                                            <p:fltVal val="0"/>
                                          </p:val>
                                        </p:tav>
                                        <p:tav tm="100000">
                                          <p:val>
                                            <p:strVal val="#ppt_w"/>
                                          </p:val>
                                        </p:tav>
                                      </p:tavLst>
                                    </p:anim>
                                    <p:anim calcmode="lin" valueType="num">
                                      <p:cBhvr>
                                        <p:cTn id="43" dur="500" fill="hold"/>
                                        <p:tgtEl>
                                          <p:spTgt spid="30"/>
                                        </p:tgtEl>
                                        <p:attrNameLst>
                                          <p:attrName>ppt_h</p:attrName>
                                        </p:attrNameLst>
                                      </p:cBhvr>
                                      <p:tavLst>
                                        <p:tav tm="0">
                                          <p:val>
                                            <p:fltVal val="0"/>
                                          </p:val>
                                        </p:tav>
                                        <p:tav tm="100000">
                                          <p:val>
                                            <p:strVal val="#ppt_h"/>
                                          </p:val>
                                        </p:tav>
                                      </p:tavLst>
                                    </p:anim>
                                    <p:animEffect transition="in" filter="fade">
                                      <p:cBhvr>
                                        <p:cTn id="44" dur="500"/>
                                        <p:tgtEl>
                                          <p:spTgt spid="3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1"/>
                                        </p:tgtEl>
                                        <p:attrNameLst>
                                          <p:attrName>style.visibility</p:attrName>
                                        </p:attrNameLst>
                                      </p:cBhvr>
                                      <p:to>
                                        <p:strVal val="visible"/>
                                      </p:to>
                                    </p:set>
                                    <p:anim calcmode="lin" valueType="num">
                                      <p:cBhvr>
                                        <p:cTn id="49" dur="500" fill="hold"/>
                                        <p:tgtEl>
                                          <p:spTgt spid="31"/>
                                        </p:tgtEl>
                                        <p:attrNameLst>
                                          <p:attrName>ppt_w</p:attrName>
                                        </p:attrNameLst>
                                      </p:cBhvr>
                                      <p:tavLst>
                                        <p:tav tm="0">
                                          <p:val>
                                            <p:fltVal val="0"/>
                                          </p:val>
                                        </p:tav>
                                        <p:tav tm="100000">
                                          <p:val>
                                            <p:strVal val="#ppt_w"/>
                                          </p:val>
                                        </p:tav>
                                      </p:tavLst>
                                    </p:anim>
                                    <p:anim calcmode="lin" valueType="num">
                                      <p:cBhvr>
                                        <p:cTn id="50" dur="500" fill="hold"/>
                                        <p:tgtEl>
                                          <p:spTgt spid="31"/>
                                        </p:tgtEl>
                                        <p:attrNameLst>
                                          <p:attrName>ppt_h</p:attrName>
                                        </p:attrNameLst>
                                      </p:cBhvr>
                                      <p:tavLst>
                                        <p:tav tm="0">
                                          <p:val>
                                            <p:fltVal val="0"/>
                                          </p:val>
                                        </p:tav>
                                        <p:tav tm="100000">
                                          <p:val>
                                            <p:strVal val="#ppt_h"/>
                                          </p:val>
                                        </p:tav>
                                      </p:tavLst>
                                    </p:anim>
                                    <p:animEffect transition="in" filter="fade">
                                      <p:cBhvr>
                                        <p:cTn id="51" dur="500"/>
                                        <p:tgtEl>
                                          <p:spTgt spid="3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2"/>
                                        </p:tgtEl>
                                        <p:attrNameLst>
                                          <p:attrName>style.visibility</p:attrName>
                                        </p:attrNameLst>
                                      </p:cBhvr>
                                      <p:to>
                                        <p:strVal val="visible"/>
                                      </p:to>
                                    </p:set>
                                    <p:anim calcmode="lin" valueType="num">
                                      <p:cBhvr>
                                        <p:cTn id="56" dur="500" fill="hold"/>
                                        <p:tgtEl>
                                          <p:spTgt spid="32"/>
                                        </p:tgtEl>
                                        <p:attrNameLst>
                                          <p:attrName>ppt_w</p:attrName>
                                        </p:attrNameLst>
                                      </p:cBhvr>
                                      <p:tavLst>
                                        <p:tav tm="0">
                                          <p:val>
                                            <p:fltVal val="0"/>
                                          </p:val>
                                        </p:tav>
                                        <p:tav tm="100000">
                                          <p:val>
                                            <p:strVal val="#ppt_w"/>
                                          </p:val>
                                        </p:tav>
                                      </p:tavLst>
                                    </p:anim>
                                    <p:anim calcmode="lin" valueType="num">
                                      <p:cBhvr>
                                        <p:cTn id="57" dur="500" fill="hold"/>
                                        <p:tgtEl>
                                          <p:spTgt spid="32"/>
                                        </p:tgtEl>
                                        <p:attrNameLst>
                                          <p:attrName>ppt_h</p:attrName>
                                        </p:attrNameLst>
                                      </p:cBhvr>
                                      <p:tavLst>
                                        <p:tav tm="0">
                                          <p:val>
                                            <p:fltVal val="0"/>
                                          </p:val>
                                        </p:tav>
                                        <p:tav tm="100000">
                                          <p:val>
                                            <p:strVal val="#ppt_h"/>
                                          </p:val>
                                        </p:tav>
                                      </p:tavLst>
                                    </p:anim>
                                    <p:animEffect transition="in" filter="fade">
                                      <p:cBhvr>
                                        <p:cTn id="58" dur="500"/>
                                        <p:tgtEl>
                                          <p:spTgt spid="32"/>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3"/>
                                        </p:tgtEl>
                                        <p:attrNameLst>
                                          <p:attrName>style.visibility</p:attrName>
                                        </p:attrNameLst>
                                      </p:cBhvr>
                                      <p:to>
                                        <p:strVal val="visible"/>
                                      </p:to>
                                    </p:set>
                                    <p:anim calcmode="lin" valueType="num">
                                      <p:cBhvr>
                                        <p:cTn id="63" dur="500" fill="hold"/>
                                        <p:tgtEl>
                                          <p:spTgt spid="33"/>
                                        </p:tgtEl>
                                        <p:attrNameLst>
                                          <p:attrName>ppt_w</p:attrName>
                                        </p:attrNameLst>
                                      </p:cBhvr>
                                      <p:tavLst>
                                        <p:tav tm="0">
                                          <p:val>
                                            <p:fltVal val="0"/>
                                          </p:val>
                                        </p:tav>
                                        <p:tav tm="100000">
                                          <p:val>
                                            <p:strVal val="#ppt_w"/>
                                          </p:val>
                                        </p:tav>
                                      </p:tavLst>
                                    </p:anim>
                                    <p:anim calcmode="lin" valueType="num">
                                      <p:cBhvr>
                                        <p:cTn id="64" dur="500" fill="hold"/>
                                        <p:tgtEl>
                                          <p:spTgt spid="33"/>
                                        </p:tgtEl>
                                        <p:attrNameLst>
                                          <p:attrName>ppt_h</p:attrName>
                                        </p:attrNameLst>
                                      </p:cBhvr>
                                      <p:tavLst>
                                        <p:tav tm="0">
                                          <p:val>
                                            <p:fltVal val="0"/>
                                          </p:val>
                                        </p:tav>
                                        <p:tav tm="100000">
                                          <p:val>
                                            <p:strVal val="#ppt_h"/>
                                          </p:val>
                                        </p:tav>
                                      </p:tavLst>
                                    </p:anim>
                                    <p:animEffect transition="in" filter="fade">
                                      <p:cBhvr>
                                        <p:cTn id="65" dur="500"/>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4"/>
                                        </p:tgtEl>
                                        <p:attrNameLst>
                                          <p:attrName>style.visibility</p:attrName>
                                        </p:attrNameLst>
                                      </p:cBhvr>
                                      <p:to>
                                        <p:strVal val="visible"/>
                                      </p:to>
                                    </p:set>
                                    <p:anim calcmode="lin" valueType="num">
                                      <p:cBhvr>
                                        <p:cTn id="70" dur="500" fill="hold"/>
                                        <p:tgtEl>
                                          <p:spTgt spid="34"/>
                                        </p:tgtEl>
                                        <p:attrNameLst>
                                          <p:attrName>ppt_w</p:attrName>
                                        </p:attrNameLst>
                                      </p:cBhvr>
                                      <p:tavLst>
                                        <p:tav tm="0">
                                          <p:val>
                                            <p:fltVal val="0"/>
                                          </p:val>
                                        </p:tav>
                                        <p:tav tm="100000">
                                          <p:val>
                                            <p:strVal val="#ppt_w"/>
                                          </p:val>
                                        </p:tav>
                                      </p:tavLst>
                                    </p:anim>
                                    <p:anim calcmode="lin" valueType="num">
                                      <p:cBhvr>
                                        <p:cTn id="71" dur="500" fill="hold"/>
                                        <p:tgtEl>
                                          <p:spTgt spid="34"/>
                                        </p:tgtEl>
                                        <p:attrNameLst>
                                          <p:attrName>ppt_h</p:attrName>
                                        </p:attrNameLst>
                                      </p:cBhvr>
                                      <p:tavLst>
                                        <p:tav tm="0">
                                          <p:val>
                                            <p:fltVal val="0"/>
                                          </p:val>
                                        </p:tav>
                                        <p:tav tm="100000">
                                          <p:val>
                                            <p:strVal val="#ppt_h"/>
                                          </p:val>
                                        </p:tav>
                                      </p:tavLst>
                                    </p:anim>
                                    <p:animEffect transition="in" filter="fade">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35"/>
                                        </p:tgtEl>
                                        <p:attrNameLst>
                                          <p:attrName>style.visibility</p:attrName>
                                        </p:attrNameLst>
                                      </p:cBhvr>
                                      <p:to>
                                        <p:strVal val="visible"/>
                                      </p:to>
                                    </p:set>
                                    <p:anim calcmode="lin" valueType="num">
                                      <p:cBhvr>
                                        <p:cTn id="77" dur="500" fill="hold"/>
                                        <p:tgtEl>
                                          <p:spTgt spid="35"/>
                                        </p:tgtEl>
                                        <p:attrNameLst>
                                          <p:attrName>ppt_w</p:attrName>
                                        </p:attrNameLst>
                                      </p:cBhvr>
                                      <p:tavLst>
                                        <p:tav tm="0">
                                          <p:val>
                                            <p:fltVal val="0"/>
                                          </p:val>
                                        </p:tav>
                                        <p:tav tm="100000">
                                          <p:val>
                                            <p:strVal val="#ppt_w"/>
                                          </p:val>
                                        </p:tav>
                                      </p:tavLst>
                                    </p:anim>
                                    <p:anim calcmode="lin" valueType="num">
                                      <p:cBhvr>
                                        <p:cTn id="78" dur="500" fill="hold"/>
                                        <p:tgtEl>
                                          <p:spTgt spid="35"/>
                                        </p:tgtEl>
                                        <p:attrNameLst>
                                          <p:attrName>ppt_h</p:attrName>
                                        </p:attrNameLst>
                                      </p:cBhvr>
                                      <p:tavLst>
                                        <p:tav tm="0">
                                          <p:val>
                                            <p:fltVal val="0"/>
                                          </p:val>
                                        </p:tav>
                                        <p:tav tm="100000">
                                          <p:val>
                                            <p:strVal val="#ppt_h"/>
                                          </p:val>
                                        </p:tav>
                                      </p:tavLst>
                                    </p:anim>
                                    <p:animEffect transition="in" filter="fade">
                                      <p:cBhvr>
                                        <p:cTn id="7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0" grpId="0" animBg="1"/>
      <p:bldP spid="22" grpId="0" animBg="1"/>
      <p:bldP spid="26" grpId="0" animBg="1"/>
      <p:bldP spid="29" grpId="0" animBg="1"/>
      <p:bldP spid="30" grpId="0" animBg="1"/>
      <p:bldP spid="31" grpId="0" animBg="1"/>
      <p:bldP spid="32" grpId="0" animBg="1"/>
      <p:bldP spid="33" grpId="0" animBg="1"/>
      <p:bldP spid="34"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927847"/>
            <a:ext cx="12192000" cy="5714999"/>
          </a:xfrm>
        </p:spPr>
        <p:txBody>
          <a:bodyPr>
            <a:normAutofit fontScale="92500" lnSpcReduction="20000"/>
          </a:bodyPr>
          <a:lstStyle/>
          <a:p>
            <a:pPr marL="0" indent="0">
              <a:buNone/>
            </a:pPr>
            <a:r>
              <a:rPr lang="de-AT" dirty="0">
                <a:solidFill>
                  <a:srgbClr val="002060"/>
                </a:solidFill>
              </a:rPr>
              <a:t>Lesen Sie das Interview. Im folgenden Interview ein Experte gibt Tipps für die Bewerbung. </a:t>
            </a:r>
          </a:p>
          <a:p>
            <a:r>
              <a:rPr lang="de-AT" b="1" i="1" u="sng" dirty="0">
                <a:solidFill>
                  <a:srgbClr val="002060"/>
                </a:solidFill>
              </a:rPr>
              <a:t>Reporter</a:t>
            </a:r>
            <a:r>
              <a:rPr lang="de-AT" u="sng" dirty="0">
                <a:solidFill>
                  <a:srgbClr val="002060"/>
                </a:solidFill>
              </a:rPr>
              <a:t>: </a:t>
            </a:r>
            <a:r>
              <a:rPr lang="de-AT" dirty="0"/>
              <a:t>Herr Meyer, Sie helfen seit über zehn</a:t>
            </a:r>
            <a:r>
              <a:rPr lang="de-AT" b="1" i="1" dirty="0"/>
              <a:t> </a:t>
            </a:r>
            <a:r>
              <a:rPr lang="de-AT" dirty="0"/>
              <a:t>Jahren arbeitslosen Menschen bei der Bewerbung. Welcher Tipp ist für Sie besonders wichtig?</a:t>
            </a:r>
            <a:endParaRPr lang="ru-RU" dirty="0"/>
          </a:p>
          <a:p>
            <a:r>
              <a:rPr lang="de-AT" b="1" i="1" u="sng" dirty="0">
                <a:solidFill>
                  <a:srgbClr val="002060"/>
                </a:solidFill>
              </a:rPr>
              <a:t>Peter Meyer</a:t>
            </a:r>
            <a:r>
              <a:rPr lang="de-AT" u="sng" dirty="0">
                <a:solidFill>
                  <a:srgbClr val="002060"/>
                </a:solidFill>
              </a:rPr>
              <a:t>: </a:t>
            </a:r>
            <a:r>
              <a:rPr lang="de-AT" dirty="0"/>
              <a:t>Wichtig ist: Der Arbeitgeber kennt</a:t>
            </a:r>
            <a:r>
              <a:rPr lang="de-AT" b="1" i="1" dirty="0"/>
              <a:t> </a:t>
            </a:r>
            <a:r>
              <a:rPr lang="de-AT" dirty="0"/>
              <a:t>den Bewerber meistens nicht. Die Bewerbungsunterlagen müssen also einen guten Eindruck machen. Die Unterlagen müssen sauber und ordentlich sein. Sie dürfen keine Flecken oder Knicke haben. </a:t>
            </a:r>
            <a:endParaRPr lang="ru-RU" dirty="0"/>
          </a:p>
          <a:p>
            <a:r>
              <a:rPr lang="de-AT" b="1" i="1" u="sng" dirty="0">
                <a:solidFill>
                  <a:srgbClr val="002060"/>
                </a:solidFill>
              </a:rPr>
              <a:t>Reporter</a:t>
            </a:r>
            <a:r>
              <a:rPr lang="de-AT" u="sng" dirty="0">
                <a:solidFill>
                  <a:srgbClr val="002060"/>
                </a:solidFill>
              </a:rPr>
              <a:t>: </a:t>
            </a:r>
            <a:r>
              <a:rPr lang="de-AT" dirty="0"/>
              <a:t>Schreibt man die Bewerbungsunterlagen</a:t>
            </a:r>
            <a:r>
              <a:rPr lang="de-AT" b="1" i="1" dirty="0"/>
              <a:t> </a:t>
            </a:r>
            <a:r>
              <a:rPr lang="de-AT" dirty="0"/>
              <a:t>heute eigentlich noch mit der Hand?</a:t>
            </a:r>
            <a:endParaRPr lang="ru-RU" dirty="0"/>
          </a:p>
          <a:p>
            <a:r>
              <a:rPr lang="de-AT" b="1" i="1" u="sng" dirty="0">
                <a:solidFill>
                  <a:srgbClr val="002060"/>
                </a:solidFill>
              </a:rPr>
              <a:t>Peter Meyer</a:t>
            </a:r>
            <a:r>
              <a:rPr lang="de-AT" u="sng" dirty="0">
                <a:solidFill>
                  <a:srgbClr val="002060"/>
                </a:solidFill>
              </a:rPr>
              <a:t>: </a:t>
            </a:r>
            <a:r>
              <a:rPr lang="de-AT" dirty="0"/>
              <a:t>Nein. Sie sollten die Unterlagen nicht</a:t>
            </a:r>
            <a:r>
              <a:rPr lang="de-AT" b="1" i="1" dirty="0"/>
              <a:t> </a:t>
            </a:r>
            <a:r>
              <a:rPr lang="de-AT" dirty="0"/>
              <a:t>mit der Hand schreiben – nur die Unterschrift natürlich. Schreiben Sie mit dem Computer. Benutzen Sie weißes Papier in der Größe DIN A4. Ihre Unterlagen sollten Sie in eine Mappe legen. Auf diese Mappe legen Sie das Anschreiben.</a:t>
            </a:r>
            <a:endParaRPr lang="ru-RU" dirty="0"/>
          </a:p>
          <a:p>
            <a:r>
              <a:rPr lang="de-AT" b="1" i="1" u="sng" dirty="0">
                <a:solidFill>
                  <a:srgbClr val="002060"/>
                </a:solidFill>
              </a:rPr>
              <a:t>Reporter</a:t>
            </a:r>
            <a:r>
              <a:rPr lang="de-AT" u="sng" dirty="0">
                <a:solidFill>
                  <a:srgbClr val="002060"/>
                </a:solidFill>
              </a:rPr>
              <a:t>: </a:t>
            </a:r>
            <a:r>
              <a:rPr lang="de-AT" dirty="0"/>
              <a:t>Sind sprachliche Fehler in einer Bewerbung wirklich so schlecht?</a:t>
            </a:r>
            <a:endParaRPr lang="ru-RU" dirty="0"/>
          </a:p>
          <a:p>
            <a:r>
              <a:rPr lang="de-AT" b="1" i="1" u="sng" dirty="0">
                <a:solidFill>
                  <a:srgbClr val="002060"/>
                </a:solidFill>
              </a:rPr>
              <a:t>Peter Meyer</a:t>
            </a:r>
            <a:r>
              <a:rPr lang="de-AT" u="sng" dirty="0">
                <a:solidFill>
                  <a:srgbClr val="002060"/>
                </a:solidFill>
              </a:rPr>
              <a:t>: </a:t>
            </a:r>
            <a:r>
              <a:rPr lang="de-AT" dirty="0"/>
              <a:t>Ja, auf jeden Fall. Die Unterlagen</a:t>
            </a:r>
            <a:r>
              <a:rPr lang="de-AT" b="1" i="1" dirty="0"/>
              <a:t> </a:t>
            </a:r>
            <a:r>
              <a:rPr lang="de-AT" dirty="0"/>
              <a:t>müssen fehlerfrei sein. Ein Muttersprachler muss die Unterlagen korrigieren. Nicht nur Rechtschreib- und Kommafehler, sondern auch falsche Sätze machen einen sehr schlechten Eindruck. </a:t>
            </a:r>
            <a:endParaRPr lang="ru-RU" dirty="0"/>
          </a:p>
          <a:p>
            <a:r>
              <a:rPr lang="de-AT" b="1" i="1" u="sng" dirty="0">
                <a:solidFill>
                  <a:srgbClr val="002060"/>
                </a:solidFill>
              </a:rPr>
              <a:t>Reporter</a:t>
            </a:r>
            <a:r>
              <a:rPr lang="de-AT" u="sng" dirty="0">
                <a:solidFill>
                  <a:srgbClr val="002060"/>
                </a:solidFill>
              </a:rPr>
              <a:t>: </a:t>
            </a:r>
            <a:r>
              <a:rPr lang="de-AT" dirty="0"/>
              <a:t>Vielen Dank für das Gespräch.</a:t>
            </a:r>
            <a:endParaRPr lang="ru-RU" dirty="0"/>
          </a:p>
          <a:p>
            <a:pPr marL="0" indent="0">
              <a:buNone/>
            </a:pPr>
            <a:endParaRPr lang="ru-RU" dirty="0">
              <a:solidFill>
                <a:srgbClr val="002060"/>
              </a:solidFill>
            </a:endParaRPr>
          </a:p>
          <a:p>
            <a:pPr marL="0" indent="0">
              <a:buNone/>
            </a:pPr>
            <a:endParaRPr lang="ru-RU" dirty="0"/>
          </a:p>
        </p:txBody>
      </p:sp>
    </p:spTree>
    <p:extLst>
      <p:ext uri="{BB962C8B-B14F-4D97-AF65-F5344CB8AC3E}">
        <p14:creationId xmlns:p14="http://schemas.microsoft.com/office/powerpoint/2010/main" val="177833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927847"/>
            <a:ext cx="12192000" cy="5714999"/>
          </a:xfrm>
        </p:spPr>
        <p:txBody>
          <a:bodyPr>
            <a:normAutofit/>
          </a:bodyPr>
          <a:lstStyle/>
          <a:p>
            <a:pPr marL="0" indent="0">
              <a:buNone/>
            </a:pPr>
            <a:r>
              <a:rPr lang="de-AT" dirty="0">
                <a:solidFill>
                  <a:srgbClr val="002060"/>
                </a:solidFill>
              </a:rPr>
              <a:t>Schreiben Sie die wichtigsten Tipps in die Checkliste. </a:t>
            </a:r>
          </a:p>
          <a:p>
            <a:pPr marL="0" indent="0">
              <a:buNone/>
            </a:pPr>
            <a:endParaRPr lang="ru-RU" dirty="0">
              <a:solidFill>
                <a:srgbClr val="002060"/>
              </a:solidFill>
            </a:endParaRPr>
          </a:p>
          <a:p>
            <a:pPr marL="0" indent="0">
              <a:buNone/>
            </a:pPr>
            <a:endParaRPr lang="ru-RU" dirty="0"/>
          </a:p>
        </p:txBody>
      </p:sp>
      <p:pic>
        <p:nvPicPr>
          <p:cNvPr id="3" name="Рисунок 2"/>
          <p:cNvPicPr>
            <a:picLocks noChangeAspect="1"/>
          </p:cNvPicPr>
          <p:nvPr/>
        </p:nvPicPr>
        <p:blipFill>
          <a:blip r:embed="rId2"/>
          <a:stretch>
            <a:fillRect/>
          </a:stretch>
        </p:blipFill>
        <p:spPr>
          <a:xfrm>
            <a:off x="268941" y="2098301"/>
            <a:ext cx="11752729" cy="4168028"/>
          </a:xfrm>
          <a:prstGeom prst="rect">
            <a:avLst/>
          </a:prstGeom>
        </p:spPr>
      </p:pic>
      <p:sp>
        <p:nvSpPr>
          <p:cNvPr id="5" name="Объект 9"/>
          <p:cNvSpPr txBox="1">
            <a:spLocks/>
          </p:cNvSpPr>
          <p:nvPr/>
        </p:nvSpPr>
        <p:spPr>
          <a:xfrm>
            <a:off x="793377" y="3509683"/>
            <a:ext cx="9574306" cy="5807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i="1" dirty="0">
                <a:solidFill>
                  <a:srgbClr val="002060"/>
                </a:solidFill>
              </a:rPr>
              <a:t>die Unterlagen müssen nicht</a:t>
            </a:r>
            <a:r>
              <a:rPr lang="de-AT" b="1" i="1" dirty="0">
                <a:solidFill>
                  <a:srgbClr val="002060"/>
                </a:solidFill>
              </a:rPr>
              <a:t> </a:t>
            </a:r>
            <a:r>
              <a:rPr lang="de-AT" i="1" dirty="0">
                <a:solidFill>
                  <a:srgbClr val="002060"/>
                </a:solidFill>
              </a:rPr>
              <a:t>mit der Hand geschrieben werden</a:t>
            </a:r>
            <a:endParaRPr lang="ru-RU" i="1" dirty="0">
              <a:solidFill>
                <a:srgbClr val="002060"/>
              </a:solidFill>
            </a:endParaRPr>
          </a:p>
        </p:txBody>
      </p:sp>
      <p:pic>
        <p:nvPicPr>
          <p:cNvPr id="6" name="Рисунок 5"/>
          <p:cNvPicPr>
            <a:picLocks noChangeAspect="1"/>
          </p:cNvPicPr>
          <p:nvPr/>
        </p:nvPicPr>
        <p:blipFill>
          <a:blip r:embed="rId3"/>
          <a:stretch>
            <a:fillRect/>
          </a:stretch>
        </p:blipFill>
        <p:spPr>
          <a:xfrm>
            <a:off x="240085" y="3547782"/>
            <a:ext cx="523875" cy="381000"/>
          </a:xfrm>
          <a:prstGeom prst="rect">
            <a:avLst/>
          </a:prstGeom>
        </p:spPr>
      </p:pic>
      <p:pic>
        <p:nvPicPr>
          <p:cNvPr id="7" name="Рисунок 6"/>
          <p:cNvPicPr>
            <a:picLocks noChangeAspect="1"/>
          </p:cNvPicPr>
          <p:nvPr/>
        </p:nvPicPr>
        <p:blipFill>
          <a:blip r:embed="rId3"/>
          <a:stretch>
            <a:fillRect/>
          </a:stretch>
        </p:blipFill>
        <p:spPr>
          <a:xfrm>
            <a:off x="334215" y="4220136"/>
            <a:ext cx="523875" cy="381000"/>
          </a:xfrm>
          <a:prstGeom prst="rect">
            <a:avLst/>
          </a:prstGeom>
        </p:spPr>
      </p:pic>
      <p:pic>
        <p:nvPicPr>
          <p:cNvPr id="8" name="Рисунок 7"/>
          <p:cNvPicPr>
            <a:picLocks noChangeAspect="1"/>
          </p:cNvPicPr>
          <p:nvPr/>
        </p:nvPicPr>
        <p:blipFill>
          <a:blip r:embed="rId3"/>
          <a:stretch>
            <a:fillRect/>
          </a:stretch>
        </p:blipFill>
        <p:spPr>
          <a:xfrm>
            <a:off x="347662" y="4892488"/>
            <a:ext cx="523875" cy="381000"/>
          </a:xfrm>
          <a:prstGeom prst="rect">
            <a:avLst/>
          </a:prstGeom>
        </p:spPr>
      </p:pic>
      <p:pic>
        <p:nvPicPr>
          <p:cNvPr id="9" name="Рисунок 8"/>
          <p:cNvPicPr>
            <a:picLocks noChangeAspect="1"/>
          </p:cNvPicPr>
          <p:nvPr/>
        </p:nvPicPr>
        <p:blipFill>
          <a:blip r:embed="rId3"/>
          <a:stretch>
            <a:fillRect/>
          </a:stretch>
        </p:blipFill>
        <p:spPr>
          <a:xfrm>
            <a:off x="334215" y="5497606"/>
            <a:ext cx="523875" cy="381000"/>
          </a:xfrm>
          <a:prstGeom prst="rect">
            <a:avLst/>
          </a:prstGeom>
        </p:spPr>
      </p:pic>
      <p:sp>
        <p:nvSpPr>
          <p:cNvPr id="10" name="Объект 9"/>
          <p:cNvSpPr txBox="1">
            <a:spLocks/>
          </p:cNvSpPr>
          <p:nvPr/>
        </p:nvSpPr>
        <p:spPr>
          <a:xfrm>
            <a:off x="811307" y="4159625"/>
            <a:ext cx="9574306" cy="5807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i="1" dirty="0">
                <a:solidFill>
                  <a:srgbClr val="002060"/>
                </a:solidFill>
              </a:rPr>
              <a:t>Schreiben Sie mit dem Computer.</a:t>
            </a:r>
            <a:endParaRPr lang="ru-RU" i="1" dirty="0">
              <a:solidFill>
                <a:srgbClr val="002060"/>
              </a:solidFill>
            </a:endParaRPr>
          </a:p>
        </p:txBody>
      </p:sp>
      <p:sp>
        <p:nvSpPr>
          <p:cNvPr id="12" name="Объект 9"/>
          <p:cNvSpPr txBox="1">
            <a:spLocks/>
          </p:cNvSpPr>
          <p:nvPr/>
        </p:nvSpPr>
        <p:spPr>
          <a:xfrm>
            <a:off x="923364" y="4796119"/>
            <a:ext cx="11268636" cy="58077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i="1" dirty="0">
                <a:solidFill>
                  <a:srgbClr val="002060"/>
                </a:solidFill>
              </a:rPr>
              <a:t>Die Unterlagen sollten in eine Mappe liegen. Auf diese Mappe liegt man das Anschreiben.</a:t>
            </a:r>
            <a:endParaRPr lang="ru-RU" i="1" dirty="0">
              <a:solidFill>
                <a:srgbClr val="002060"/>
              </a:solidFill>
            </a:endParaRPr>
          </a:p>
          <a:p>
            <a:pPr marL="0" indent="0">
              <a:buNone/>
            </a:pPr>
            <a:endParaRPr lang="ru-RU" i="1" dirty="0">
              <a:solidFill>
                <a:srgbClr val="002060"/>
              </a:solidFill>
            </a:endParaRPr>
          </a:p>
        </p:txBody>
      </p:sp>
      <p:sp>
        <p:nvSpPr>
          <p:cNvPr id="13" name="Объект 9"/>
          <p:cNvSpPr txBox="1">
            <a:spLocks/>
          </p:cNvSpPr>
          <p:nvPr/>
        </p:nvSpPr>
        <p:spPr>
          <a:xfrm>
            <a:off x="856129" y="5526743"/>
            <a:ext cx="11501718" cy="58077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i="1" dirty="0">
                <a:solidFill>
                  <a:srgbClr val="002060"/>
                </a:solidFill>
              </a:rPr>
              <a:t>Die Unterlagen</a:t>
            </a:r>
            <a:r>
              <a:rPr lang="de-AT" b="1" i="1" dirty="0">
                <a:solidFill>
                  <a:srgbClr val="002060"/>
                </a:solidFill>
              </a:rPr>
              <a:t> </a:t>
            </a:r>
            <a:r>
              <a:rPr lang="de-AT" i="1" dirty="0">
                <a:solidFill>
                  <a:srgbClr val="002060"/>
                </a:solidFill>
              </a:rPr>
              <a:t>müssen fehlerfrei sein. Ein Muttersprachler muss die Unterlagen korrigieren</a:t>
            </a:r>
            <a:r>
              <a:rPr lang="de-AT" dirty="0"/>
              <a:t>.</a:t>
            </a:r>
            <a:endParaRPr lang="ru-RU" i="1" dirty="0">
              <a:solidFill>
                <a:srgbClr val="002060"/>
              </a:solidFill>
            </a:endParaRPr>
          </a:p>
        </p:txBody>
      </p:sp>
    </p:spTree>
    <p:extLst>
      <p:ext uri="{BB962C8B-B14F-4D97-AF65-F5344CB8AC3E}">
        <p14:creationId xmlns:p14="http://schemas.microsoft.com/office/powerpoint/2010/main" val="283567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2823881"/>
            <a:ext cx="12192000" cy="3818965"/>
          </a:xfrm>
        </p:spPr>
        <p:txBody>
          <a:bodyPr>
            <a:normAutofit fontScale="92500" lnSpcReduction="10000"/>
          </a:bodyPr>
          <a:lstStyle/>
          <a:p>
            <a:pPr marL="0" indent="0">
              <a:buNone/>
            </a:pPr>
            <a:r>
              <a:rPr lang="de-AT" dirty="0">
                <a:solidFill>
                  <a:srgbClr val="002060"/>
                </a:solidFill>
              </a:rPr>
              <a:t>Lesen Sie den Text und die Wörter aus der</a:t>
            </a:r>
            <a:r>
              <a:rPr lang="de-AT" b="1" dirty="0">
                <a:solidFill>
                  <a:srgbClr val="002060"/>
                </a:solidFill>
              </a:rPr>
              <a:t> </a:t>
            </a:r>
            <a:r>
              <a:rPr lang="de-AT" dirty="0">
                <a:solidFill>
                  <a:srgbClr val="002060"/>
                </a:solidFill>
              </a:rPr>
              <a:t>Liste. Ergänzen Sie den Text mit Wörtern aus der Liste. Lücke 0 ist ein Beispiel.</a:t>
            </a:r>
          </a:p>
          <a:p>
            <a:pPr marL="0" indent="0">
              <a:buNone/>
            </a:pPr>
            <a:r>
              <a:rPr lang="de-AT" b="1" dirty="0"/>
              <a:t>Alex ist jetzt 15. Was gibt es Neues im Leben von Alex? Welche Pläne hat er?</a:t>
            </a:r>
          </a:p>
          <a:p>
            <a:pPr marL="0" indent="0">
              <a:buNone/>
            </a:pPr>
            <a:r>
              <a:rPr lang="de-AT" dirty="0"/>
              <a:t>Alex geht jetzt in die 10.Klasse. Im neuen Schuljahr hat er einige (0) Lehrer bekommen. Sein Kommentar: „Ich habe Glück gehabt. Gute Lehrer sind ________(1), schlechte sind ___________(2).“</a:t>
            </a:r>
          </a:p>
          <a:p>
            <a:pPr marL="0" indent="0">
              <a:buNone/>
            </a:pPr>
            <a:r>
              <a:rPr lang="de-AT" dirty="0"/>
              <a:t>Seit einem Jahr geht Alex montags und freitags jeweils eine Stunde zum Wing Tsun, einer chinesischen Kampfsportart. Man __________(3)12 Schülergrade schaffen, um Meister zu werden. „Kampfsport ist mein Ding“, meint er. Die Selbstverteidigung ist für ihn dabei aber nur ein ___________(4): „Eigentlich geht es mehr um Aggressionsabbau.“</a:t>
            </a:r>
          </a:p>
          <a:p>
            <a:pPr marL="0" indent="0">
              <a:buNone/>
            </a:pPr>
            <a:endParaRPr lang="ru-RU" dirty="0">
              <a:solidFill>
                <a:srgbClr val="002060"/>
              </a:solidFill>
            </a:endParaRPr>
          </a:p>
          <a:p>
            <a:pPr marL="0" indent="0">
              <a:buNone/>
            </a:pPr>
            <a:endParaRPr lang="ru-RU" dirty="0"/>
          </a:p>
        </p:txBody>
      </p:sp>
      <p:pic>
        <p:nvPicPr>
          <p:cNvPr id="16" name="Рисунок 15"/>
          <p:cNvPicPr>
            <a:picLocks noChangeAspect="1"/>
          </p:cNvPicPr>
          <p:nvPr/>
        </p:nvPicPr>
        <p:blipFill>
          <a:blip r:embed="rId2"/>
          <a:stretch>
            <a:fillRect/>
          </a:stretch>
        </p:blipFill>
        <p:spPr>
          <a:xfrm>
            <a:off x="5895975" y="963425"/>
            <a:ext cx="6296025" cy="1838325"/>
          </a:xfrm>
          <a:prstGeom prst="rect">
            <a:avLst/>
          </a:prstGeom>
        </p:spPr>
      </p:pic>
      <p:sp>
        <p:nvSpPr>
          <p:cNvPr id="17" name="Объект 9"/>
          <p:cNvSpPr txBox="1">
            <a:spLocks/>
          </p:cNvSpPr>
          <p:nvPr/>
        </p:nvSpPr>
        <p:spPr>
          <a:xfrm>
            <a:off x="8027894" y="4275543"/>
            <a:ext cx="1465729" cy="47382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geblieben</a:t>
            </a:r>
            <a:endParaRPr lang="ru-RU" dirty="0">
              <a:solidFill>
                <a:srgbClr val="FF0000"/>
              </a:solidFill>
            </a:endParaRPr>
          </a:p>
        </p:txBody>
      </p:sp>
      <p:sp>
        <p:nvSpPr>
          <p:cNvPr id="18" name="Объект 9"/>
          <p:cNvSpPr txBox="1">
            <a:spLocks/>
          </p:cNvSpPr>
          <p:nvPr/>
        </p:nvSpPr>
        <p:spPr>
          <a:xfrm>
            <a:off x="246529" y="4616201"/>
            <a:ext cx="1465729" cy="47382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gegangen</a:t>
            </a:r>
            <a:endParaRPr lang="ru-RU" dirty="0">
              <a:solidFill>
                <a:srgbClr val="FF0000"/>
              </a:solidFill>
            </a:endParaRPr>
          </a:p>
        </p:txBody>
      </p:sp>
      <p:sp>
        <p:nvSpPr>
          <p:cNvPr id="19" name="Объект 9"/>
          <p:cNvSpPr txBox="1">
            <a:spLocks/>
          </p:cNvSpPr>
          <p:nvPr/>
        </p:nvSpPr>
        <p:spPr>
          <a:xfrm>
            <a:off x="4728882" y="5400613"/>
            <a:ext cx="1465729"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muss</a:t>
            </a:r>
            <a:endParaRPr lang="ru-RU" dirty="0">
              <a:solidFill>
                <a:srgbClr val="FF0000"/>
              </a:solidFill>
            </a:endParaRPr>
          </a:p>
        </p:txBody>
      </p:sp>
      <p:sp>
        <p:nvSpPr>
          <p:cNvPr id="20" name="Объект 9"/>
          <p:cNvSpPr txBox="1">
            <a:spLocks/>
          </p:cNvSpPr>
          <p:nvPr/>
        </p:nvSpPr>
        <p:spPr>
          <a:xfrm>
            <a:off x="1775013" y="5983319"/>
            <a:ext cx="1990164"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Nebeneffekt</a:t>
            </a:r>
            <a:endParaRPr lang="ru-RU" dirty="0">
              <a:solidFill>
                <a:srgbClr val="FF0000"/>
              </a:solidFill>
            </a:endParaRPr>
          </a:p>
        </p:txBody>
      </p:sp>
      <p:sp>
        <p:nvSpPr>
          <p:cNvPr id="21" name="Овал 20"/>
          <p:cNvSpPr/>
          <p:nvPr/>
        </p:nvSpPr>
        <p:spPr>
          <a:xfrm>
            <a:off x="11170022" y="537882"/>
            <a:ext cx="1021978" cy="76648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b="1" dirty="0"/>
              <a:t>S.123 Ü 5</a:t>
            </a:r>
            <a:endParaRPr lang="ru-RU" b="1" dirty="0"/>
          </a:p>
        </p:txBody>
      </p:sp>
    </p:spTree>
    <p:extLst>
      <p:ext uri="{BB962C8B-B14F-4D97-AF65-F5344CB8AC3E}">
        <p14:creationId xmlns:p14="http://schemas.microsoft.com/office/powerpoint/2010/main" val="129846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 calcmode="lin" valueType="num">
                                      <p:cBhvr>
                                        <p:cTn id="28" dur="500" fill="hold"/>
                                        <p:tgtEl>
                                          <p:spTgt spid="20"/>
                                        </p:tgtEl>
                                        <p:attrNameLst>
                                          <p:attrName>ppt_w</p:attrName>
                                        </p:attrNameLst>
                                      </p:cBhvr>
                                      <p:tavLst>
                                        <p:tav tm="0">
                                          <p:val>
                                            <p:fltVal val="0"/>
                                          </p:val>
                                        </p:tav>
                                        <p:tav tm="100000">
                                          <p:val>
                                            <p:strVal val="#ppt_w"/>
                                          </p:val>
                                        </p:tav>
                                      </p:tavLst>
                                    </p:anim>
                                    <p:anim calcmode="lin" valueType="num">
                                      <p:cBhvr>
                                        <p:cTn id="29" dur="500" fill="hold"/>
                                        <p:tgtEl>
                                          <p:spTgt spid="20"/>
                                        </p:tgtEl>
                                        <p:attrNameLst>
                                          <p:attrName>ppt_h</p:attrName>
                                        </p:attrNameLst>
                                      </p:cBhvr>
                                      <p:tavLst>
                                        <p:tav tm="0">
                                          <p:val>
                                            <p:fltVal val="0"/>
                                          </p:val>
                                        </p:tav>
                                        <p:tav tm="100000">
                                          <p:val>
                                            <p:strVal val="#ppt_h"/>
                                          </p:val>
                                        </p:tav>
                                      </p:tavLst>
                                    </p:anim>
                                    <p:animEffect transition="in" filter="fade">
                                      <p:cBhvr>
                                        <p:cTn id="3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2823881"/>
            <a:ext cx="12192000" cy="3818965"/>
          </a:xfrm>
        </p:spPr>
        <p:txBody>
          <a:bodyPr>
            <a:normAutofit lnSpcReduction="10000"/>
          </a:bodyPr>
          <a:lstStyle/>
          <a:p>
            <a:pPr marL="0" indent="0">
              <a:buNone/>
            </a:pPr>
            <a:r>
              <a:rPr lang="de-AT" dirty="0"/>
              <a:t>Seit einiger Zeit __________(5) ein Tier zur Familie: Bella, ein Berner </a:t>
            </a:r>
            <a:r>
              <a:rPr lang="de-AT" dirty="0" err="1"/>
              <a:t>Sennenhund</a:t>
            </a:r>
            <a:r>
              <a:rPr lang="de-AT" dirty="0"/>
              <a:t>. Alle gehen abwechselnd mit ihm raus. Um das Fressen kümmert sich die Mutter.</a:t>
            </a:r>
          </a:p>
          <a:p>
            <a:pPr marL="0" indent="0">
              <a:buNone/>
            </a:pPr>
            <a:r>
              <a:rPr lang="de-AT" dirty="0"/>
              <a:t>Seit kurzem hat Alex einen Plan, der für einige Diskussionen sorgte: Er ________(6)den Führerschein A1 machen. Damit kann man Motorräder mit 125 </a:t>
            </a:r>
            <a:r>
              <a:rPr lang="de-AT" dirty="0" err="1"/>
              <a:t>com</a:t>
            </a:r>
            <a:r>
              <a:rPr lang="de-AT" dirty="0"/>
              <a:t> und 80 km</a:t>
            </a:r>
            <a:r>
              <a:rPr lang="uz-Cyrl-UZ" dirty="0"/>
              <a:t>/</a:t>
            </a:r>
            <a:r>
              <a:rPr lang="de-AT" dirty="0"/>
              <a:t>h Höchstgeschwindigkeit fahren. Den Führerschein bezahlt </a:t>
            </a:r>
            <a:r>
              <a:rPr lang="de-AT" dirty="0" err="1"/>
              <a:t>Alex´Mutter</a:t>
            </a:r>
            <a:r>
              <a:rPr lang="de-AT" dirty="0"/>
              <a:t>, wenn er nicht mit dem Rauchen ________(7). Allerdings wünscht er sich ein sportliches Motorrad, das man auch schneller machen kann. „Das kann ich auch noch fahren, wenn ich 18 bin“, meint Alex. Er hat seiner Mutter einen Prospekt von der Maschine gezeigt. Die dachte bis dahin, er wünscht sich einen Roller.</a:t>
            </a:r>
            <a:endParaRPr lang="ru-RU" dirty="0"/>
          </a:p>
          <a:p>
            <a:pPr marL="0" indent="0">
              <a:buNone/>
            </a:pPr>
            <a:endParaRPr lang="ru-RU" dirty="0"/>
          </a:p>
        </p:txBody>
      </p:sp>
      <p:pic>
        <p:nvPicPr>
          <p:cNvPr id="16" name="Рисунок 15"/>
          <p:cNvPicPr>
            <a:picLocks noChangeAspect="1"/>
          </p:cNvPicPr>
          <p:nvPr/>
        </p:nvPicPr>
        <p:blipFill>
          <a:blip r:embed="rId2"/>
          <a:stretch>
            <a:fillRect/>
          </a:stretch>
        </p:blipFill>
        <p:spPr>
          <a:xfrm>
            <a:off x="5895975" y="963425"/>
            <a:ext cx="6296025" cy="1838325"/>
          </a:xfrm>
          <a:prstGeom prst="rect">
            <a:avLst/>
          </a:prstGeom>
        </p:spPr>
      </p:pic>
      <p:sp>
        <p:nvSpPr>
          <p:cNvPr id="5" name="Объект 9"/>
          <p:cNvSpPr txBox="1">
            <a:spLocks/>
          </p:cNvSpPr>
          <p:nvPr/>
        </p:nvSpPr>
        <p:spPr>
          <a:xfrm>
            <a:off x="2662518" y="2769472"/>
            <a:ext cx="1990164"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gehört</a:t>
            </a:r>
            <a:endParaRPr lang="ru-RU" dirty="0">
              <a:solidFill>
                <a:srgbClr val="FF0000"/>
              </a:solidFill>
            </a:endParaRPr>
          </a:p>
        </p:txBody>
      </p:sp>
      <p:sp>
        <p:nvSpPr>
          <p:cNvPr id="6" name="Объект 9"/>
          <p:cNvSpPr txBox="1">
            <a:spLocks/>
          </p:cNvSpPr>
          <p:nvPr/>
        </p:nvSpPr>
        <p:spPr>
          <a:xfrm>
            <a:off x="121025" y="3966260"/>
            <a:ext cx="1237128"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will</a:t>
            </a:r>
            <a:endParaRPr lang="ru-RU" dirty="0">
              <a:solidFill>
                <a:srgbClr val="FF0000"/>
              </a:solidFill>
            </a:endParaRPr>
          </a:p>
        </p:txBody>
      </p:sp>
      <p:sp>
        <p:nvSpPr>
          <p:cNvPr id="7" name="Объект 9"/>
          <p:cNvSpPr txBox="1">
            <a:spLocks/>
          </p:cNvSpPr>
          <p:nvPr/>
        </p:nvSpPr>
        <p:spPr>
          <a:xfrm>
            <a:off x="6710084" y="4625166"/>
            <a:ext cx="1519516"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aufhört</a:t>
            </a:r>
            <a:endParaRPr lang="ru-RU" dirty="0">
              <a:solidFill>
                <a:srgbClr val="FF0000"/>
              </a:solidFill>
            </a:endParaRPr>
          </a:p>
        </p:txBody>
      </p:sp>
      <p:sp>
        <p:nvSpPr>
          <p:cNvPr id="8" name="Овал 7"/>
          <p:cNvSpPr/>
          <p:nvPr/>
        </p:nvSpPr>
        <p:spPr>
          <a:xfrm>
            <a:off x="11170022" y="470646"/>
            <a:ext cx="1021978" cy="76648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b="1" dirty="0"/>
              <a:t>S.123 Ü 5</a:t>
            </a:r>
            <a:endParaRPr lang="ru-RU" b="1" dirty="0"/>
          </a:p>
        </p:txBody>
      </p:sp>
    </p:spTree>
    <p:extLst>
      <p:ext uri="{BB962C8B-B14F-4D97-AF65-F5344CB8AC3E}">
        <p14:creationId xmlns:p14="http://schemas.microsoft.com/office/powerpoint/2010/main" val="1572917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Das </a:t>
            </a:r>
            <a:r>
              <a:rPr lang="en-US" sz="8000" b="1" dirty="0" err="1">
                <a:solidFill>
                  <a:schemeClr val="bg1"/>
                </a:solidFill>
                <a:latin typeface="Arial" panose="020B0604020202020204" pitchFamily="34" charset="0"/>
                <a:cs typeface="Arial" panose="020B0604020202020204" pitchFamily="34" charset="0"/>
              </a:rPr>
              <a:t>Ausfüllen</a:t>
            </a:r>
            <a:r>
              <a:rPr lang="en-US" sz="8000" b="1" dirty="0">
                <a:solidFill>
                  <a:schemeClr val="bg1"/>
                </a:solidFill>
                <a:latin typeface="Arial" panose="020B0604020202020204" pitchFamily="34" charset="0"/>
                <a:cs typeface="Arial" panose="020B0604020202020204" pitchFamily="34" charset="0"/>
              </a:rPr>
              <a:t> von </a:t>
            </a:r>
            <a:r>
              <a:rPr lang="en-US" sz="8000" b="1" dirty="0" err="1">
                <a:solidFill>
                  <a:schemeClr val="bg1"/>
                </a:solidFill>
                <a:latin typeface="Arial" panose="020B0604020202020204" pitchFamily="34" charset="0"/>
                <a:cs typeface="Arial" panose="020B0604020202020204" pitchFamily="34" charset="0"/>
              </a:rPr>
              <a:t>Bewerbungsformularen</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0" y="2823881"/>
            <a:ext cx="12192000" cy="3818965"/>
          </a:xfrm>
        </p:spPr>
        <p:txBody>
          <a:bodyPr>
            <a:normAutofit/>
          </a:bodyPr>
          <a:lstStyle/>
          <a:p>
            <a:pPr marL="0" indent="0">
              <a:buNone/>
            </a:pPr>
            <a:r>
              <a:rPr lang="de-AT" dirty="0"/>
              <a:t>Sie hat sich die Unterlagen fünf Minuten ausgeguckt und dann gesagt: „Jetzt müssen wir __________(8).“ Denn ihr Mann, </a:t>
            </a:r>
            <a:r>
              <a:rPr lang="de-AT" dirty="0" err="1"/>
              <a:t>Alex´Vater</a:t>
            </a:r>
            <a:r>
              <a:rPr lang="de-AT" dirty="0"/>
              <a:t>, ist vor 3 Jahren mit einem Motorrad tödlich verunglückt. Alex hat seine Mutter überzeugt. Allerdings gibt es _________(9): Die schulischen Leistungen müssen gut sein. Alex darf nicht an der Maschine herumfummeln, um sie schneller zu machen. Er __________(10) nicht auf der Autobahn fahren und er muss immer Schutzkleidung tragen. Warum es unbedingt eine Rennmaschine sein muss? „Ich habe schnelles Fahren gern, genau wie mein Vater. Auch mit dem Fahrrad oder auf Skiern fahre ich schnell – ich brauche den Kick!“</a:t>
            </a:r>
            <a:endParaRPr lang="ru-RU" dirty="0"/>
          </a:p>
        </p:txBody>
      </p:sp>
      <p:pic>
        <p:nvPicPr>
          <p:cNvPr id="16" name="Рисунок 15"/>
          <p:cNvPicPr>
            <a:picLocks noChangeAspect="1"/>
          </p:cNvPicPr>
          <p:nvPr/>
        </p:nvPicPr>
        <p:blipFill>
          <a:blip r:embed="rId2"/>
          <a:stretch>
            <a:fillRect/>
          </a:stretch>
        </p:blipFill>
        <p:spPr>
          <a:xfrm>
            <a:off x="5895975" y="963425"/>
            <a:ext cx="6296025" cy="1838325"/>
          </a:xfrm>
          <a:prstGeom prst="rect">
            <a:avLst/>
          </a:prstGeom>
        </p:spPr>
      </p:pic>
      <p:sp>
        <p:nvSpPr>
          <p:cNvPr id="5" name="Объект 9"/>
          <p:cNvSpPr txBox="1">
            <a:spLocks/>
          </p:cNvSpPr>
          <p:nvPr/>
        </p:nvSpPr>
        <p:spPr>
          <a:xfrm>
            <a:off x="2003613" y="3226672"/>
            <a:ext cx="1519516"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reden</a:t>
            </a:r>
            <a:endParaRPr lang="ru-RU" dirty="0">
              <a:solidFill>
                <a:srgbClr val="FF0000"/>
              </a:solidFill>
            </a:endParaRPr>
          </a:p>
        </p:txBody>
      </p:sp>
      <p:sp>
        <p:nvSpPr>
          <p:cNvPr id="6" name="Объект 9"/>
          <p:cNvSpPr txBox="1">
            <a:spLocks/>
          </p:cNvSpPr>
          <p:nvPr/>
        </p:nvSpPr>
        <p:spPr>
          <a:xfrm>
            <a:off x="0" y="4046943"/>
            <a:ext cx="1761564" cy="4738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Bedingungen</a:t>
            </a:r>
            <a:endParaRPr lang="ru-RU" dirty="0">
              <a:solidFill>
                <a:srgbClr val="FF0000"/>
              </a:solidFill>
            </a:endParaRPr>
          </a:p>
        </p:txBody>
      </p:sp>
      <p:sp>
        <p:nvSpPr>
          <p:cNvPr id="7" name="Объект 9"/>
          <p:cNvSpPr txBox="1">
            <a:spLocks/>
          </p:cNvSpPr>
          <p:nvPr/>
        </p:nvSpPr>
        <p:spPr>
          <a:xfrm>
            <a:off x="8767484" y="4383119"/>
            <a:ext cx="1519516"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FF0000"/>
                </a:solidFill>
              </a:rPr>
              <a:t>darf</a:t>
            </a:r>
            <a:endParaRPr lang="ru-RU" dirty="0">
              <a:solidFill>
                <a:srgbClr val="FF0000"/>
              </a:solidFill>
            </a:endParaRPr>
          </a:p>
        </p:txBody>
      </p:sp>
      <p:sp>
        <p:nvSpPr>
          <p:cNvPr id="8" name="Овал 7"/>
          <p:cNvSpPr/>
          <p:nvPr/>
        </p:nvSpPr>
        <p:spPr>
          <a:xfrm>
            <a:off x="11170022" y="551329"/>
            <a:ext cx="1021978" cy="76648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b="1" dirty="0"/>
              <a:t>S.123 Ü 5</a:t>
            </a:r>
            <a:endParaRPr lang="ru-RU" b="1" dirty="0"/>
          </a:p>
        </p:txBody>
      </p:sp>
    </p:spTree>
    <p:extLst>
      <p:ext uri="{BB962C8B-B14F-4D97-AF65-F5344CB8AC3E}">
        <p14:creationId xmlns:p14="http://schemas.microsoft.com/office/powerpoint/2010/main" val="963313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1899</TotalTime>
  <Words>1275</Words>
  <Application>Microsoft Office PowerPoint</Application>
  <PresentationFormat>Широкоэкранный</PresentationFormat>
  <Paragraphs>198</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Calibri Light</vt:lpstr>
      <vt:lpstr>Тема Office</vt:lpstr>
      <vt:lpstr>DEUTSCH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292</cp:revision>
  <cp:lastPrinted>2020-10-06T17:09:25Z</cp:lastPrinted>
  <dcterms:created xsi:type="dcterms:W3CDTF">2020-09-30T13:15:45Z</dcterms:created>
  <dcterms:modified xsi:type="dcterms:W3CDTF">2022-07-19T09:21:15Z</dcterms:modified>
</cp:coreProperties>
</file>