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08" r:id="rId3"/>
    <p:sldId id="409" r:id="rId4"/>
    <p:sldId id="347" r:id="rId5"/>
    <p:sldId id="405" r:id="rId6"/>
    <p:sldId id="406" r:id="rId7"/>
    <p:sldId id="407" r:id="rId8"/>
    <p:sldId id="410" r:id="rId9"/>
    <p:sldId id="412" r:id="rId10"/>
    <p:sldId id="413" r:id="rId11"/>
    <p:sldId id="414" r:id="rId12"/>
    <p:sldId id="26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showGuides="1">
      <p:cViewPr varScale="1">
        <p:scale>
          <a:sx n="89" d="100"/>
          <a:sy n="89" d="100"/>
        </p:scale>
        <p:origin x="9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78423" y="2030506"/>
            <a:ext cx="9286803" cy="3657600"/>
          </a:xfrm>
        </p:spPr>
        <p:txBody>
          <a:bodyPr>
            <a:normAutofit fontScale="25000" lnSpcReduction="20000"/>
          </a:bodyPr>
          <a:lstStyle/>
          <a:p>
            <a:endParaRPr lang="en-US" sz="5000" b="1" dirty="0">
              <a:solidFill>
                <a:srgbClr val="00B050"/>
              </a:solidFill>
              <a:latin typeface="Arial" panose="020B0604020202020204" pitchFamily="34" charset="0"/>
              <a:cs typeface="Arial" panose="020B0604020202020204" pitchFamily="34" charset="0"/>
            </a:endParaRPr>
          </a:p>
          <a:p>
            <a:r>
              <a:rPr lang="en-US" sz="19200" b="1" dirty="0">
                <a:solidFill>
                  <a:srgbClr val="00B050"/>
                </a:solidFill>
                <a:latin typeface="Arial" panose="020B0604020202020204" pitchFamily="34" charset="0"/>
                <a:cs typeface="Arial" panose="020B0604020202020204" pitchFamily="34" charset="0"/>
              </a:rPr>
              <a:t>DAS </a:t>
            </a:r>
            <a:r>
              <a:rPr lang="de-DE" sz="19200" b="1" dirty="0">
                <a:solidFill>
                  <a:srgbClr val="00B050"/>
                </a:solidFill>
                <a:latin typeface="Arial" panose="020B0604020202020204" pitchFamily="34" charset="0"/>
                <a:cs typeface="Arial" panose="020B0604020202020204" pitchFamily="34" charset="0"/>
              </a:rPr>
              <a:t>THEMA DER STUNDE</a:t>
            </a:r>
          </a:p>
          <a:p>
            <a:r>
              <a:rPr lang="de-DE" sz="14800" b="1" dirty="0">
                <a:solidFill>
                  <a:schemeClr val="accent5">
                    <a:lumMod val="75000"/>
                  </a:schemeClr>
                </a:solidFill>
                <a:latin typeface="Arial" panose="020B0604020202020204" pitchFamily="34" charset="0"/>
                <a:cs typeface="Arial" panose="020B0604020202020204" pitchFamily="34" charset="0"/>
              </a:rPr>
              <a:t>          </a:t>
            </a:r>
          </a:p>
          <a:p>
            <a:r>
              <a:rPr lang="de-AT" sz="21600" b="1" dirty="0">
                <a:solidFill>
                  <a:schemeClr val="accent5">
                    <a:lumMod val="75000"/>
                  </a:schemeClr>
                </a:solidFill>
                <a:latin typeface="Arial" panose="020B0604020202020204" pitchFamily="34" charset="0"/>
                <a:cs typeface="Arial" panose="020B0604020202020204" pitchFamily="34" charset="0"/>
              </a:rPr>
              <a:t>„Erfahrungen sammeln“</a:t>
            </a:r>
            <a:endParaRPr lang="de-DE" sz="216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r>
              <a:rPr lang="de-DE" sz="6500" b="1" dirty="0">
                <a:solidFill>
                  <a:schemeClr val="accent5">
                    <a:lumMod val="75000"/>
                  </a:schemeClr>
                </a:solidFill>
                <a:latin typeface="Arial" panose="020B0604020202020204" pitchFamily="34" charset="0"/>
                <a:cs typeface="Arial" panose="020B0604020202020204" pitchFamily="34" charset="0"/>
              </a:rPr>
              <a:t> </a:t>
            </a:r>
          </a:p>
          <a:p>
            <a:r>
              <a:rPr lang="de-DE" sz="6500" b="1" dirty="0">
                <a:solidFill>
                  <a:schemeClr val="accent5">
                    <a:lumMod val="75000"/>
                  </a:schemeClr>
                </a:solidFill>
                <a:latin typeface="Arial" panose="020B0604020202020204" pitchFamily="34" charset="0"/>
                <a:cs typeface="Arial" panose="020B0604020202020204" pitchFamily="34" charset="0"/>
              </a:rPr>
              <a:t>               </a:t>
            </a:r>
            <a:r>
              <a:rPr lang="de-DE" sz="4600" b="1" dirty="0">
                <a:solidFill>
                  <a:srgbClr val="00B050"/>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endParaRPr lang="de-DE" sz="4600" dirty="0">
              <a:latin typeface="Arial" panose="020B0604020202020204" pitchFamily="34" charset="0"/>
              <a:cs typeface="Arial" panose="020B0604020202020204" pitchFamily="34" charset="0"/>
            </a:endParaRPr>
          </a:p>
          <a:p>
            <a:r>
              <a:rPr lang="de-DE" sz="3600" dirty="0">
                <a:latin typeface="Arial" panose="020B0604020202020204" pitchFamily="34" charset="0"/>
                <a:cs typeface="Arial" panose="020B0604020202020204" pitchFamily="34" charset="0"/>
              </a:rPr>
              <a:t>                            </a:t>
            </a:r>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10.</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645459" y="2062891"/>
            <a:ext cx="1332395" cy="33831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84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461847" y="1294228"/>
            <a:ext cx="8032652" cy="717452"/>
          </a:xfrm>
        </p:spPr>
        <p:txBody>
          <a:bodyPr>
            <a:normAutofit fontScale="62500" lnSpcReduction="20000"/>
          </a:bodyPr>
          <a:lstStyle/>
          <a:p>
            <a:pPr marL="0" indent="0" algn="ctr">
              <a:buNone/>
            </a:pPr>
            <a:r>
              <a:rPr lang="de-AT" sz="5700" b="1" dirty="0">
                <a:solidFill>
                  <a:srgbClr val="FF0000"/>
                </a:solidFill>
              </a:rPr>
              <a:t>Zweiteilige Konnektoren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135988" y="2461844"/>
            <a:ext cx="12056012" cy="4023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u-RU" sz="3600" dirty="0"/>
          </a:p>
          <a:p>
            <a:pPr marL="0" lvl="0" indent="0">
              <a:buNone/>
            </a:pPr>
            <a:endParaRPr lang="ru-RU" sz="3600" dirty="0"/>
          </a:p>
          <a:p>
            <a:endParaRPr lang="ru-RU" sz="3300" dirty="0"/>
          </a:p>
        </p:txBody>
      </p:sp>
      <p:sp>
        <p:nvSpPr>
          <p:cNvPr id="8" name="Объект 4"/>
          <p:cNvSpPr txBox="1">
            <a:spLocks/>
          </p:cNvSpPr>
          <p:nvPr/>
        </p:nvSpPr>
        <p:spPr>
          <a:xfrm>
            <a:off x="2332894" y="4030394"/>
            <a:ext cx="8032652" cy="71745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5700" i="1" u="sng" dirty="0"/>
              <a:t>Manuel sitzt </a:t>
            </a:r>
            <a:r>
              <a:rPr lang="de-AT" sz="5700" dirty="0"/>
              <a:t>im </a:t>
            </a:r>
            <a:r>
              <a:rPr lang="de-AT" sz="5700" dirty="0" err="1"/>
              <a:t>Cafe</a:t>
            </a:r>
            <a:r>
              <a:rPr lang="de-AT" sz="5700" dirty="0"/>
              <a:t> </a:t>
            </a:r>
            <a:r>
              <a:rPr lang="de-AT" sz="5700" dirty="0">
                <a:solidFill>
                  <a:srgbClr val="FF0000"/>
                </a:solidFill>
              </a:rPr>
              <a:t>oder </a:t>
            </a:r>
            <a:r>
              <a:rPr lang="de-AT" sz="5700" i="1" u="sng" dirty="0"/>
              <a:t>er schwimmt </a:t>
            </a:r>
            <a:r>
              <a:rPr lang="de-AT" sz="5700" dirty="0"/>
              <a:t>im See</a:t>
            </a:r>
            <a:br>
              <a:rPr lang="de-AT" sz="3600" dirty="0"/>
            </a:br>
            <a:endParaRPr lang="ru-RU" sz="3300" dirty="0"/>
          </a:p>
        </p:txBody>
      </p:sp>
      <p:sp>
        <p:nvSpPr>
          <p:cNvPr id="2" name="Прямоугольник 1"/>
          <p:cNvSpPr/>
          <p:nvPr/>
        </p:nvSpPr>
        <p:spPr>
          <a:xfrm>
            <a:off x="422031" y="1672366"/>
            <a:ext cx="11769969" cy="3814890"/>
          </a:xfrm>
          <a:prstGeom prst="rect">
            <a:avLst/>
          </a:prstGeom>
        </p:spPr>
        <p:txBody>
          <a:bodyPr wrap="square">
            <a:spAutoFit/>
          </a:bodyPr>
          <a:lstStyle/>
          <a:p>
            <a:pPr marL="457200">
              <a:lnSpc>
                <a:spcPct val="115000"/>
              </a:lnSpc>
              <a:spcAft>
                <a:spcPts val="0"/>
              </a:spcAft>
            </a:pPr>
            <a:r>
              <a:rPr lang="de-DE" sz="2800" b="1" dirty="0">
                <a:latin typeface="Palatino Linotype" panose="02040502050505030304" pitchFamily="18" charset="0"/>
                <a:ea typeface="Calibri" panose="020F0502020204030204" pitchFamily="34" charset="0"/>
                <a:cs typeface="DaunPenh"/>
              </a:rPr>
              <a:t>Bilden Sie die S</a:t>
            </a:r>
            <a:r>
              <a:rPr lang="de-AT" sz="2800" b="1" dirty="0">
                <a:latin typeface="Palatino Linotype" panose="02040502050505030304" pitchFamily="18" charset="0"/>
                <a:ea typeface="Calibri" panose="020F0502020204030204" pitchFamily="34" charset="0"/>
                <a:cs typeface="DaunPenh"/>
              </a:rPr>
              <a:t>ätze mit </a:t>
            </a:r>
            <a:r>
              <a:rPr lang="de-DE" sz="2800" b="1" dirty="0">
                <a:latin typeface="Palatino Linotype" panose="02040502050505030304" pitchFamily="18" charset="0"/>
                <a:ea typeface="Calibri" panose="020F0502020204030204" pitchFamily="34" charset="0"/>
                <a:cs typeface="DaunPenh"/>
              </a:rPr>
              <a:t>„entweder – oder“ </a:t>
            </a:r>
            <a:endParaRPr lang="ru-RU" sz="2800" dirty="0">
              <a:latin typeface="Calibri" panose="020F0502020204030204" pitchFamily="34" charset="0"/>
              <a:ea typeface="Calibri" panose="020F0502020204030204" pitchFamily="34" charset="0"/>
              <a:cs typeface="DaunPenh"/>
            </a:endParaRPr>
          </a:p>
          <a:p>
            <a:pPr>
              <a:lnSpc>
                <a:spcPct val="115000"/>
              </a:lnSpc>
              <a:spcAft>
                <a:spcPts val="0"/>
              </a:spcAft>
            </a:pPr>
            <a:r>
              <a:rPr lang="de-DE" b="1" dirty="0">
                <a:latin typeface="Palatino Linotype" panose="02040502050505030304" pitchFamily="18" charset="0"/>
                <a:ea typeface="Calibri" panose="020F0502020204030204" pitchFamily="34" charset="0"/>
                <a:cs typeface="DaunPenh"/>
              </a:rPr>
              <a:t> </a:t>
            </a:r>
            <a:endParaRPr lang="ru-RU" sz="1600" dirty="0">
              <a:latin typeface="Calibri" panose="020F0502020204030204" pitchFamily="34" charset="0"/>
              <a:ea typeface="Calibri" panose="020F0502020204030204" pitchFamily="34" charset="0"/>
              <a:cs typeface="DaunPenh"/>
            </a:endParaRPr>
          </a:p>
          <a:p>
            <a:pPr marL="457200" algn="ctr">
              <a:lnSpc>
                <a:spcPct val="115000"/>
              </a:lnSpc>
              <a:spcAft>
                <a:spcPts val="0"/>
              </a:spcAft>
            </a:pPr>
            <a:r>
              <a:rPr lang="de-DE" sz="2800" i="1" dirty="0">
                <a:latin typeface="Palatino Linotype" panose="02040502050505030304" pitchFamily="18" charset="0"/>
                <a:ea typeface="Calibri" panose="020F0502020204030204" pitchFamily="34" charset="0"/>
                <a:cs typeface="DaunPenh"/>
              </a:rPr>
              <a:t>Miguel – auf einen Berg klettern / in die USA fliegen</a:t>
            </a:r>
            <a:endParaRPr lang="ru-RU" sz="2800" dirty="0">
              <a:latin typeface="Calibri" panose="020F0502020204030204" pitchFamily="34" charset="0"/>
              <a:ea typeface="Calibri" panose="020F0502020204030204" pitchFamily="34" charset="0"/>
              <a:cs typeface="DaunPenh"/>
            </a:endParaRPr>
          </a:p>
          <a:p>
            <a:pPr marL="457200" algn="ctr">
              <a:lnSpc>
                <a:spcPct val="115000"/>
              </a:lnSpc>
              <a:spcAft>
                <a:spcPts val="0"/>
              </a:spcAft>
            </a:pPr>
            <a:r>
              <a:rPr lang="de-DE" sz="2800" b="1" i="1" u="sng" dirty="0">
                <a:latin typeface="Palatino Linotype" panose="02040502050505030304" pitchFamily="18" charset="0"/>
                <a:ea typeface="Calibri" panose="020F0502020204030204" pitchFamily="34" charset="0"/>
                <a:cs typeface="DaunPenh"/>
              </a:rPr>
              <a:t>Miguel klettert </a:t>
            </a:r>
            <a:r>
              <a:rPr lang="de-DE" sz="2800" i="1" dirty="0">
                <a:solidFill>
                  <a:srgbClr val="FF0000"/>
                </a:solidFill>
                <a:latin typeface="Palatino Linotype" panose="02040502050505030304" pitchFamily="18" charset="0"/>
                <a:ea typeface="Calibri" panose="020F0502020204030204" pitchFamily="34" charset="0"/>
                <a:cs typeface="DaunPenh"/>
              </a:rPr>
              <a:t>entweder</a:t>
            </a:r>
            <a:r>
              <a:rPr lang="de-DE" sz="2800" i="1" dirty="0">
                <a:latin typeface="Palatino Linotype" panose="02040502050505030304" pitchFamily="18" charset="0"/>
                <a:ea typeface="Calibri" panose="020F0502020204030204" pitchFamily="34" charset="0"/>
                <a:cs typeface="DaunPenh"/>
              </a:rPr>
              <a:t> auf einen Berg </a:t>
            </a:r>
            <a:r>
              <a:rPr lang="de-DE" sz="2800" i="1" dirty="0">
                <a:solidFill>
                  <a:srgbClr val="FF0000"/>
                </a:solidFill>
                <a:latin typeface="Palatino Linotype" panose="02040502050505030304" pitchFamily="18" charset="0"/>
                <a:ea typeface="Calibri" panose="020F0502020204030204" pitchFamily="34" charset="0"/>
                <a:cs typeface="DaunPenh"/>
              </a:rPr>
              <a:t>oder</a:t>
            </a:r>
            <a:r>
              <a:rPr lang="de-DE" sz="2800" i="1" dirty="0">
                <a:latin typeface="Palatino Linotype" panose="02040502050505030304" pitchFamily="18" charset="0"/>
                <a:ea typeface="Calibri" panose="020F0502020204030204" pitchFamily="34" charset="0"/>
                <a:cs typeface="DaunPenh"/>
              </a:rPr>
              <a:t> </a:t>
            </a:r>
            <a:r>
              <a:rPr lang="de-DE" sz="2800" b="1" i="1" u="sng" dirty="0">
                <a:latin typeface="Palatino Linotype" panose="02040502050505030304" pitchFamily="18" charset="0"/>
                <a:ea typeface="Calibri" panose="020F0502020204030204" pitchFamily="34" charset="0"/>
                <a:cs typeface="DaunPenh"/>
              </a:rPr>
              <a:t>er fliegt </a:t>
            </a:r>
            <a:r>
              <a:rPr lang="de-DE" sz="2800" i="1" dirty="0">
                <a:latin typeface="Palatino Linotype" panose="02040502050505030304" pitchFamily="18" charset="0"/>
                <a:ea typeface="Calibri" panose="020F0502020204030204" pitchFamily="34" charset="0"/>
                <a:cs typeface="DaunPenh"/>
              </a:rPr>
              <a:t>in die USA.</a:t>
            </a:r>
            <a:endParaRPr lang="ru-RU" sz="2800" dirty="0">
              <a:latin typeface="Calibri" panose="020F0502020204030204" pitchFamily="34" charset="0"/>
              <a:ea typeface="Calibri" panose="020F0502020204030204" pitchFamily="34" charset="0"/>
              <a:cs typeface="DaunPenh"/>
            </a:endParaRPr>
          </a:p>
          <a:p>
            <a:pPr lvl="0">
              <a:lnSpc>
                <a:spcPct val="115000"/>
              </a:lnSpc>
              <a:spcAft>
                <a:spcPts val="0"/>
              </a:spcAft>
              <a:tabLst>
                <a:tab pos="457200" algn="l"/>
              </a:tabLst>
            </a:pPr>
            <a:r>
              <a:rPr lang="de-DE" sz="2800" dirty="0">
                <a:latin typeface="Palatino Linotype" panose="02040502050505030304" pitchFamily="18" charset="0"/>
                <a:ea typeface="Calibri" panose="020F0502020204030204" pitchFamily="34" charset="0"/>
                <a:cs typeface="DaunPenh"/>
              </a:rPr>
              <a:t>         1. Manuel – im Café sitzen / im See schwimmen</a:t>
            </a:r>
            <a:endParaRPr lang="ru-RU" sz="2800" dirty="0">
              <a:latin typeface="Calibri" panose="020F0502020204030204" pitchFamily="34" charset="0"/>
              <a:ea typeface="Calibri" panose="020F0502020204030204" pitchFamily="34" charset="0"/>
              <a:cs typeface="DaunPenh"/>
            </a:endParaRPr>
          </a:p>
          <a:p>
            <a:pPr marL="457200">
              <a:lnSpc>
                <a:spcPct val="115000"/>
              </a:lnSpc>
              <a:spcAft>
                <a:spcPts val="0"/>
              </a:spcAft>
            </a:pPr>
            <a:r>
              <a:rPr lang="de-DE" sz="2800" dirty="0">
                <a:latin typeface="Palatino Linotype" panose="02040502050505030304" pitchFamily="18" charset="0"/>
                <a:ea typeface="Calibri" panose="020F0502020204030204" pitchFamily="34" charset="0"/>
                <a:cs typeface="DaunPenh"/>
              </a:rPr>
              <a:t>Entweder </a:t>
            </a:r>
          </a:p>
          <a:p>
            <a:pPr marL="457200">
              <a:lnSpc>
                <a:spcPct val="115000"/>
              </a:lnSpc>
              <a:spcAft>
                <a:spcPts val="0"/>
              </a:spcAft>
            </a:pPr>
            <a:r>
              <a:rPr lang="de-DE" sz="2800" dirty="0">
                <a:latin typeface="Palatino Linotype" panose="02040502050505030304" pitchFamily="18" charset="0"/>
                <a:ea typeface="Calibri" panose="020F0502020204030204" pitchFamily="34" charset="0"/>
                <a:cs typeface="DaunPenh"/>
              </a:rPr>
              <a:t>2. Karin – die Zeitung lesen / fernsehen</a:t>
            </a:r>
            <a:endParaRPr lang="ru-RU" sz="2800" dirty="0">
              <a:latin typeface="Calibri" panose="020F0502020204030204" pitchFamily="34" charset="0"/>
              <a:ea typeface="Calibri" panose="020F0502020204030204" pitchFamily="34" charset="0"/>
              <a:cs typeface="DaunPenh"/>
            </a:endParaRPr>
          </a:p>
          <a:p>
            <a:r>
              <a:rPr lang="de-DE" sz="2800" dirty="0">
                <a:latin typeface="Palatino Linotype" panose="02040502050505030304" pitchFamily="18" charset="0"/>
                <a:ea typeface="Calibri" panose="020F0502020204030204" pitchFamily="34" charset="0"/>
                <a:cs typeface="DaunPenh"/>
              </a:rPr>
              <a:t>     Entweder</a:t>
            </a:r>
            <a:endParaRPr lang="ru-RU" sz="2800" dirty="0"/>
          </a:p>
        </p:txBody>
      </p:sp>
      <p:sp>
        <p:nvSpPr>
          <p:cNvPr id="12" name="Объект 4"/>
          <p:cNvSpPr txBox="1">
            <a:spLocks/>
          </p:cNvSpPr>
          <p:nvPr/>
        </p:nvSpPr>
        <p:spPr>
          <a:xfrm>
            <a:off x="2429023" y="5012788"/>
            <a:ext cx="8032652" cy="71745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5700" i="1" u="sng" dirty="0"/>
              <a:t>Karin liest </a:t>
            </a:r>
            <a:r>
              <a:rPr lang="de-AT" sz="5700" dirty="0"/>
              <a:t> die Zeitung </a:t>
            </a:r>
            <a:r>
              <a:rPr lang="de-AT" sz="5700" dirty="0">
                <a:solidFill>
                  <a:srgbClr val="FF0000"/>
                </a:solidFill>
              </a:rPr>
              <a:t>oder </a:t>
            </a:r>
            <a:r>
              <a:rPr lang="de-AT" sz="5700" i="1" u="sng" dirty="0"/>
              <a:t>sie sieht </a:t>
            </a:r>
            <a:r>
              <a:rPr lang="de-AT" sz="5700" dirty="0"/>
              <a:t>fern.</a:t>
            </a:r>
            <a:br>
              <a:rPr lang="de-AT" sz="3600" dirty="0"/>
            </a:br>
            <a:endParaRPr lang="ru-RU" sz="3300" dirty="0"/>
          </a:p>
        </p:txBody>
      </p:sp>
    </p:spTree>
    <p:extLst>
      <p:ext uri="{BB962C8B-B14F-4D97-AF65-F5344CB8AC3E}">
        <p14:creationId xmlns:p14="http://schemas.microsoft.com/office/powerpoint/2010/main" val="252277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2">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solidFill>
            <a:srgbClr val="0070C0"/>
          </a:solidFill>
        </p:spPr>
        <p:txBody>
          <a:bodyPr>
            <a:normAutofit/>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sz="half" idx="1"/>
          </p:nvPr>
        </p:nvSpPr>
        <p:spPr>
          <a:xfrm>
            <a:off x="374581" y="3024553"/>
            <a:ext cx="11627892" cy="2236763"/>
          </a:xfrm>
        </p:spPr>
        <p:txBody>
          <a:bodyPr>
            <a:normAutofit/>
          </a:bodyPr>
          <a:lstStyle/>
          <a:p>
            <a:pPr marL="0" indent="0" algn="ctr">
              <a:buNone/>
            </a:pPr>
            <a:r>
              <a:rPr lang="de-AT" sz="4000" b="1" dirty="0">
                <a:solidFill>
                  <a:srgbClr val="002060"/>
                </a:solidFill>
              </a:rPr>
              <a:t>Füllen Sie das Bewerbungsformular aus. </a:t>
            </a:r>
          </a:p>
          <a:p>
            <a:pPr marL="0" indent="0" algn="ctr">
              <a:buNone/>
            </a:pPr>
            <a:r>
              <a:rPr lang="de-AT" sz="4000" b="1" dirty="0">
                <a:solidFill>
                  <a:srgbClr val="002060"/>
                </a:solidFill>
              </a:rPr>
              <a:t>LB S. 112 Üb 2</a:t>
            </a:r>
          </a:p>
        </p:txBody>
      </p:sp>
    </p:spTree>
    <p:extLst>
      <p:ext uri="{BB962C8B-B14F-4D97-AF65-F5344CB8AC3E}">
        <p14:creationId xmlns:p14="http://schemas.microsoft.com/office/powerpoint/2010/main" val="258881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fontScale="92500" lnSpcReduction="10000"/>
          </a:bodyPr>
          <a:lstStyle/>
          <a:p>
            <a:pPr marL="0" indent="0">
              <a:buNone/>
            </a:pPr>
            <a:r>
              <a:rPr lang="de-AT" dirty="0">
                <a:solidFill>
                  <a:srgbClr val="002060"/>
                </a:solidFill>
              </a:rPr>
              <a:t>Wortschatz.</a:t>
            </a:r>
          </a:p>
          <a:p>
            <a:pPr marL="0" indent="0">
              <a:buNone/>
            </a:pPr>
            <a:r>
              <a:rPr lang="de-AT" dirty="0"/>
              <a:t>der Rat – der Weg</a:t>
            </a:r>
            <a:endParaRPr lang="ru-RU" dirty="0"/>
          </a:p>
          <a:p>
            <a:pPr marL="0" indent="0">
              <a:buNone/>
            </a:pPr>
            <a:r>
              <a:rPr lang="de-AT" dirty="0"/>
              <a:t>die Rechtschreibung – korrekte Schreibweise</a:t>
            </a:r>
          </a:p>
          <a:p>
            <a:pPr marL="0" indent="0">
              <a:buNone/>
            </a:pPr>
            <a:r>
              <a:rPr lang="de-AT" dirty="0"/>
              <a:t>der Schluss – das Ende</a:t>
            </a:r>
            <a:endParaRPr lang="ru-RU" dirty="0"/>
          </a:p>
          <a:p>
            <a:pPr marL="0" indent="0">
              <a:buNone/>
            </a:pPr>
            <a:r>
              <a:rPr lang="de-AT" dirty="0"/>
              <a:t>der Termin – der Zeitpunkt</a:t>
            </a:r>
            <a:endParaRPr lang="ru-RU" dirty="0"/>
          </a:p>
          <a:p>
            <a:pPr marL="0" indent="0">
              <a:buNone/>
            </a:pPr>
            <a:r>
              <a:rPr lang="de-AT" dirty="0"/>
              <a:t>Unkreativ - unschöpferisch</a:t>
            </a:r>
            <a:endParaRPr lang="ru-RU" dirty="0"/>
          </a:p>
          <a:p>
            <a:pPr marL="0" indent="0">
              <a:buNone/>
            </a:pPr>
            <a:r>
              <a:rPr lang="de-AT" dirty="0"/>
              <a:t>Wunderschön - attraktiv</a:t>
            </a:r>
            <a:endParaRPr lang="ru-RU" dirty="0"/>
          </a:p>
          <a:p>
            <a:pPr marL="0" indent="0">
              <a:buNone/>
            </a:pPr>
            <a:r>
              <a:rPr lang="de-AT" dirty="0"/>
              <a:t>die Anrede – der Titel</a:t>
            </a:r>
            <a:endParaRPr lang="ru-RU" dirty="0"/>
          </a:p>
          <a:p>
            <a:pPr marL="0" indent="0">
              <a:buNone/>
            </a:pPr>
            <a:r>
              <a:rPr lang="de-AT" dirty="0"/>
              <a:t>die Arbeitserfahrung – die Fertigkeiten in der Arbeit </a:t>
            </a:r>
          </a:p>
          <a:p>
            <a:pPr marL="0" indent="0">
              <a:buNone/>
            </a:pPr>
            <a:r>
              <a:rPr lang="de-AT" dirty="0"/>
              <a:t>die Arbeitszeit – die Schicht</a:t>
            </a:r>
          </a:p>
          <a:p>
            <a:pPr marL="0" indent="0">
              <a:buNone/>
            </a:pPr>
            <a:r>
              <a:rPr lang="de-AT" dirty="0"/>
              <a:t>Berühmt - bekannt</a:t>
            </a:r>
            <a:endParaRPr lang="ru-RU" dirty="0"/>
          </a:p>
          <a:p>
            <a:pPr marL="0" indent="0">
              <a:buNone/>
            </a:pPr>
            <a:r>
              <a:rPr lang="de-AT" dirty="0"/>
              <a:t>der Besuch – das Kommen</a:t>
            </a:r>
            <a:endParaRPr lang="ru-RU" dirty="0"/>
          </a:p>
          <a:p>
            <a:pPr marL="0" indent="0">
              <a:buNone/>
            </a:pPr>
            <a:endParaRPr lang="de-AT" dirty="0"/>
          </a:p>
          <a:p>
            <a:pPr marL="0" indent="0">
              <a:buNone/>
            </a:pPr>
            <a:endParaRPr lang="ru-RU" dirty="0"/>
          </a:p>
        </p:txBody>
      </p:sp>
    </p:spTree>
    <p:extLst>
      <p:ext uri="{BB962C8B-B14F-4D97-AF65-F5344CB8AC3E}">
        <p14:creationId xmlns:p14="http://schemas.microsoft.com/office/powerpoint/2010/main" val="180830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2">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 calcmode="lin" valueType="num">
                                      <p:cBhvr>
                                        <p:cTn id="1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2">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 calcmode="lin" valueType="num">
                                      <p:cBhvr>
                                        <p:cTn id="17"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2">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 calcmode="lin" valueType="num">
                                      <p:cBhvr>
                                        <p:cTn id="22"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2">
                                            <p:txEl>
                                              <p:pRg st="9" end="9"/>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p:cTn id="2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29" dur="500"/>
                                        <p:tgtEl>
                                          <p:spTgt spid="2">
                                            <p:txEl>
                                              <p:pRg st="10" end="10"/>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 calcmode="lin" valueType="num">
                                      <p:cBhvr>
                                        <p:cTn id="32"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3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lnSpcReduction="10000"/>
          </a:bodyPr>
          <a:lstStyle/>
          <a:p>
            <a:pPr marL="0" indent="0">
              <a:buNone/>
            </a:pPr>
            <a:r>
              <a:rPr lang="de-AT" dirty="0">
                <a:solidFill>
                  <a:srgbClr val="002060"/>
                </a:solidFill>
              </a:rPr>
              <a:t>Wortschatz.</a:t>
            </a:r>
          </a:p>
          <a:p>
            <a:pPr marL="0" indent="0">
              <a:buNone/>
            </a:pPr>
            <a:r>
              <a:rPr lang="de-AT" dirty="0"/>
              <a:t>elegant - gut angezogen</a:t>
            </a:r>
            <a:endParaRPr lang="ru-RU" dirty="0"/>
          </a:p>
          <a:p>
            <a:pPr marL="0" indent="0">
              <a:buNone/>
            </a:pPr>
            <a:r>
              <a:rPr lang="de-AT" dirty="0"/>
              <a:t>die E-Mail – der E-Post</a:t>
            </a:r>
            <a:endParaRPr lang="ru-RU" dirty="0"/>
          </a:p>
          <a:p>
            <a:pPr marL="0" indent="0">
              <a:buNone/>
            </a:pPr>
            <a:r>
              <a:rPr lang="de-AT" dirty="0"/>
              <a:t>Flexibel - beweglich</a:t>
            </a:r>
            <a:endParaRPr lang="ru-RU" dirty="0"/>
          </a:p>
          <a:p>
            <a:pPr marL="0" indent="0">
              <a:buNone/>
            </a:pPr>
            <a:r>
              <a:rPr lang="de-AT" dirty="0"/>
              <a:t>Fröhlich -glücklich</a:t>
            </a:r>
            <a:endParaRPr lang="ru-RU" dirty="0"/>
          </a:p>
          <a:p>
            <a:pPr marL="0" indent="0">
              <a:buNone/>
            </a:pPr>
            <a:r>
              <a:rPr lang="de-AT" dirty="0"/>
              <a:t>Geschmacklos – ohne Geschmack</a:t>
            </a:r>
            <a:endParaRPr lang="ru-RU" dirty="0"/>
          </a:p>
          <a:p>
            <a:pPr marL="0" indent="0">
              <a:buNone/>
            </a:pPr>
            <a:r>
              <a:rPr lang="de-AT" dirty="0"/>
              <a:t>Großartig - herrlich</a:t>
            </a:r>
            <a:endParaRPr lang="ru-RU" dirty="0"/>
          </a:p>
          <a:p>
            <a:pPr marL="0" indent="0">
              <a:buNone/>
            </a:pPr>
            <a:r>
              <a:rPr lang="de-AT" dirty="0"/>
              <a:t>Lächerlich - komisch</a:t>
            </a:r>
          </a:p>
          <a:p>
            <a:pPr marL="0" indent="0">
              <a:buNone/>
            </a:pPr>
            <a:r>
              <a:rPr lang="de-AT" dirty="0"/>
              <a:t>der Lebenslauf – die Biografie</a:t>
            </a:r>
            <a:endParaRPr lang="ru-RU" dirty="0"/>
          </a:p>
          <a:p>
            <a:pPr marL="0" indent="0">
              <a:buNone/>
            </a:pPr>
            <a:r>
              <a:rPr lang="de-AT" dirty="0"/>
              <a:t>Perfekt - fehlerlos</a:t>
            </a:r>
            <a:endParaRPr lang="ru-RU" dirty="0"/>
          </a:p>
          <a:p>
            <a:pPr marL="0" indent="0">
              <a:buNone/>
            </a:pPr>
            <a:r>
              <a:rPr lang="de-AT" dirty="0"/>
              <a:t>die Eigenschaft – die Besonderheit</a:t>
            </a:r>
          </a:p>
          <a:p>
            <a:pPr marL="0" indent="0">
              <a:buNone/>
            </a:pPr>
            <a:endParaRPr lang="ru-RU" dirty="0"/>
          </a:p>
        </p:txBody>
      </p:sp>
    </p:spTree>
    <p:extLst>
      <p:ext uri="{BB962C8B-B14F-4D97-AF65-F5344CB8AC3E}">
        <p14:creationId xmlns:p14="http://schemas.microsoft.com/office/powerpoint/2010/main" val="394690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2">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 calcmode="lin" valueType="num">
                                      <p:cBhvr>
                                        <p:cTn id="1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2">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 calcmode="lin" valueType="num">
                                      <p:cBhvr>
                                        <p:cTn id="17"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2">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 calcmode="lin" valueType="num">
                                      <p:cBhvr>
                                        <p:cTn id="22"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2">
                                            <p:txEl>
                                              <p:pRg st="9" end="9"/>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p:cTn id="2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29"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a:bodyPr>
          <a:lstStyle/>
          <a:p>
            <a:pPr marL="0" indent="0">
              <a:buNone/>
            </a:pPr>
            <a:r>
              <a:rPr lang="en-US" dirty="0" err="1"/>
              <a:t>Lesen</a:t>
            </a:r>
            <a:r>
              <a:rPr lang="en-US" dirty="0"/>
              <a:t> </a:t>
            </a:r>
            <a:r>
              <a:rPr lang="en-US" dirty="0" err="1"/>
              <a:t>Sie</a:t>
            </a:r>
            <a:r>
              <a:rPr lang="en-US" dirty="0"/>
              <a:t> den Text </a:t>
            </a:r>
            <a:r>
              <a:rPr lang="de-AT" dirty="0"/>
              <a:t>über Timur.</a:t>
            </a:r>
          </a:p>
          <a:p>
            <a:pPr marL="0" indent="0">
              <a:buNone/>
            </a:pPr>
            <a:r>
              <a:rPr lang="de-AT" dirty="0"/>
              <a:t>Ich bin Timur </a:t>
            </a:r>
            <a:r>
              <a:rPr lang="de-AT" dirty="0" err="1"/>
              <a:t>Hamidov</a:t>
            </a:r>
            <a:r>
              <a:rPr lang="de-AT" dirty="0"/>
              <a:t>. Ich lebe in der </a:t>
            </a:r>
            <a:r>
              <a:rPr lang="de-AT" dirty="0" err="1"/>
              <a:t>Navoi</a:t>
            </a:r>
            <a:r>
              <a:rPr lang="de-AT" dirty="0"/>
              <a:t> </a:t>
            </a:r>
            <a:r>
              <a:rPr lang="de-AT" dirty="0" err="1"/>
              <a:t>Strasse</a:t>
            </a:r>
            <a:r>
              <a:rPr lang="de-AT" dirty="0"/>
              <a:t> 47 in Taschkent. Ich bin 20 Jahre alt. Mein Geburtsdatum ist am 10. Januar 1993. Meine E-Mailadresse ist hamidov@mail.uz und meine Handynummer ist +998 90 1756555. 2012 habe ich Wirtschaftsuniversität Taschkent beendet. Ich habe gerade einen sechsmonatigen </a:t>
            </a:r>
            <a:r>
              <a:rPr lang="de-AT" dirty="0" err="1"/>
              <a:t>Lehrkurs</a:t>
            </a:r>
            <a:r>
              <a:rPr lang="de-AT" dirty="0"/>
              <a:t> im Management beendet, und jetzt habe ich ein Zertifikat für Management. Meine Kenntnisse sind ausgezeichnet und ich kann sowohl Deutsch als auch Russisch gut sprechen und schreiben. Ich habe im Sommer als Portier im Hotel Grand Mir in Tashkent gearbeitet und eine Referenz hat mir Generaldirektor des Hotels gegeben. Ich bin fleißig, umgänglich und kontaktfreudig. Ich habe keine Angst vor der Verantwortung oder den Herausforderungen und ich bin eine zuverlässige Person. In meiner Freizeit gehe ich gern spazieren und lese Bücher.</a:t>
            </a:r>
            <a:endParaRPr lang="ru-RU" dirty="0"/>
          </a:p>
          <a:p>
            <a:pPr marL="0" indent="0">
              <a:buNone/>
            </a:pPr>
            <a:endParaRPr lang="de-AT" dirty="0"/>
          </a:p>
          <a:p>
            <a:pPr marL="0" indent="0">
              <a:buNone/>
            </a:pPr>
            <a:endParaRPr lang="ru-RU" dirty="0"/>
          </a:p>
        </p:txBody>
      </p:sp>
      <p:cxnSp>
        <p:nvCxnSpPr>
          <p:cNvPr id="5" name="Прямая соединительная линия 4"/>
          <p:cNvCxnSpPr/>
          <p:nvPr/>
        </p:nvCxnSpPr>
        <p:spPr>
          <a:xfrm>
            <a:off x="1195754" y="2025748"/>
            <a:ext cx="21945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V="1">
            <a:off x="4710333" y="1997612"/>
            <a:ext cx="4982307" cy="117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10803988" y="2051539"/>
            <a:ext cx="1176997" cy="23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4977618" y="2391508"/>
            <a:ext cx="2773680" cy="117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0" y="2797126"/>
            <a:ext cx="2729132" cy="164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V="1">
            <a:off x="7059637" y="2785403"/>
            <a:ext cx="2548597" cy="117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124265" y="3191022"/>
            <a:ext cx="3055033" cy="23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V="1">
            <a:off x="1376290" y="3573194"/>
            <a:ext cx="2393852" cy="117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flipV="1">
            <a:off x="10691446" y="3950677"/>
            <a:ext cx="1376289" cy="234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926123" y="4358640"/>
            <a:ext cx="21945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9859108" y="4358640"/>
            <a:ext cx="21945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4091354" y="5106572"/>
            <a:ext cx="5446541" cy="2579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6820486" y="5877951"/>
            <a:ext cx="219456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9619957" y="5892018"/>
            <a:ext cx="219456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93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53" presetClass="entr" presetSubtype="16"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Effect transition="in" filter="fade">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nodeType="click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p:cTn id="89" dur="500" fill="hold"/>
                                        <p:tgtEl>
                                          <p:spTgt spid="27"/>
                                        </p:tgtEl>
                                        <p:attrNameLst>
                                          <p:attrName>ppt_w</p:attrName>
                                        </p:attrNameLst>
                                      </p:cBhvr>
                                      <p:tavLst>
                                        <p:tav tm="0">
                                          <p:val>
                                            <p:fltVal val="0"/>
                                          </p:val>
                                        </p:tav>
                                        <p:tav tm="100000">
                                          <p:val>
                                            <p:strVal val="#ppt_w"/>
                                          </p:val>
                                        </p:tav>
                                      </p:tavLst>
                                    </p:anim>
                                    <p:anim calcmode="lin" valueType="num">
                                      <p:cBhvr>
                                        <p:cTn id="90" dur="500" fill="hold"/>
                                        <p:tgtEl>
                                          <p:spTgt spid="27"/>
                                        </p:tgtEl>
                                        <p:attrNameLst>
                                          <p:attrName>ppt_h</p:attrName>
                                        </p:attrNameLst>
                                      </p:cBhvr>
                                      <p:tavLst>
                                        <p:tav tm="0">
                                          <p:val>
                                            <p:fltVal val="0"/>
                                          </p:val>
                                        </p:tav>
                                        <p:tav tm="100000">
                                          <p:val>
                                            <p:strVal val="#ppt_h"/>
                                          </p:val>
                                        </p:tav>
                                      </p:tavLst>
                                    </p:anim>
                                    <p:animEffect transition="in" filter="fade">
                                      <p:cBhvr>
                                        <p:cTn id="91" dur="500"/>
                                        <p:tgtEl>
                                          <p:spTgt spid="27"/>
                                        </p:tgtEl>
                                      </p:cBhvr>
                                    </p:animEffect>
                                  </p:childTnLst>
                                </p:cTn>
                              </p:par>
                              <p:par>
                                <p:cTn id="92" presetID="53" presetClass="entr" presetSubtype="16"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p:cTn id="94" dur="500" fill="hold"/>
                                        <p:tgtEl>
                                          <p:spTgt spid="28"/>
                                        </p:tgtEl>
                                        <p:attrNameLst>
                                          <p:attrName>ppt_w</p:attrName>
                                        </p:attrNameLst>
                                      </p:cBhvr>
                                      <p:tavLst>
                                        <p:tav tm="0">
                                          <p:val>
                                            <p:fltVal val="0"/>
                                          </p:val>
                                        </p:tav>
                                        <p:tav tm="100000">
                                          <p:val>
                                            <p:strVal val="#ppt_w"/>
                                          </p:val>
                                        </p:tav>
                                      </p:tavLst>
                                    </p:anim>
                                    <p:anim calcmode="lin" valueType="num">
                                      <p:cBhvr>
                                        <p:cTn id="95" dur="500" fill="hold"/>
                                        <p:tgtEl>
                                          <p:spTgt spid="28"/>
                                        </p:tgtEl>
                                        <p:attrNameLst>
                                          <p:attrName>ppt_h</p:attrName>
                                        </p:attrNameLst>
                                      </p:cBhvr>
                                      <p:tavLst>
                                        <p:tav tm="0">
                                          <p:val>
                                            <p:fltVal val="0"/>
                                          </p:val>
                                        </p:tav>
                                        <p:tav tm="100000">
                                          <p:val>
                                            <p:strVal val="#ppt_h"/>
                                          </p:val>
                                        </p:tav>
                                      </p:tavLst>
                                    </p:anim>
                                    <p:animEffect transition="in" filter="fade">
                                      <p:cBhvr>
                                        <p:cTn id="9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a:bodyPr>
          <a:lstStyle/>
          <a:p>
            <a:pPr marL="0" indent="0">
              <a:buNone/>
            </a:pPr>
            <a:r>
              <a:rPr lang="en-US" dirty="0" err="1"/>
              <a:t>Füllen</a:t>
            </a:r>
            <a:r>
              <a:rPr lang="en-US" dirty="0"/>
              <a:t> </a:t>
            </a:r>
            <a:r>
              <a:rPr lang="en-US" dirty="0" err="1"/>
              <a:t>Sie</a:t>
            </a:r>
            <a:r>
              <a:rPr lang="en-US" dirty="0"/>
              <a:t> </a:t>
            </a:r>
            <a:r>
              <a:rPr lang="en-US" dirty="0" err="1"/>
              <a:t>mit</a:t>
            </a:r>
            <a:r>
              <a:rPr lang="en-US" dirty="0"/>
              <a:t> </a:t>
            </a:r>
            <a:r>
              <a:rPr lang="en-US" dirty="0" err="1"/>
              <a:t>Hilfe</a:t>
            </a:r>
            <a:r>
              <a:rPr lang="en-US" dirty="0"/>
              <a:t> des </a:t>
            </a:r>
            <a:r>
              <a:rPr lang="en-US" dirty="0" err="1"/>
              <a:t>Textes</a:t>
            </a:r>
            <a:r>
              <a:rPr lang="en-US" dirty="0"/>
              <a:t> </a:t>
            </a:r>
            <a:r>
              <a:rPr lang="en-US" dirty="0" err="1"/>
              <a:t>aus.</a:t>
            </a:r>
            <a:endParaRPr lang="en-US" dirty="0"/>
          </a:p>
          <a:p>
            <a:pPr marL="0" indent="0">
              <a:buNone/>
            </a:pPr>
            <a:endParaRPr lang="ru-RU" dirty="0"/>
          </a:p>
        </p:txBody>
      </p:sp>
      <p:pic>
        <p:nvPicPr>
          <p:cNvPr id="3" name="Рисунок 2"/>
          <p:cNvPicPr>
            <a:picLocks noChangeAspect="1"/>
          </p:cNvPicPr>
          <p:nvPr/>
        </p:nvPicPr>
        <p:blipFill>
          <a:blip r:embed="rId2"/>
          <a:stretch>
            <a:fillRect/>
          </a:stretch>
        </p:blipFill>
        <p:spPr>
          <a:xfrm>
            <a:off x="2689412" y="1452282"/>
            <a:ext cx="7922559" cy="5149383"/>
          </a:xfrm>
          <a:prstGeom prst="rect">
            <a:avLst/>
          </a:prstGeom>
        </p:spPr>
      </p:pic>
      <p:sp>
        <p:nvSpPr>
          <p:cNvPr id="5" name="Объект 9"/>
          <p:cNvSpPr txBox="1">
            <a:spLocks/>
          </p:cNvSpPr>
          <p:nvPr/>
        </p:nvSpPr>
        <p:spPr>
          <a:xfrm>
            <a:off x="7624482" y="2659344"/>
            <a:ext cx="1546413"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Timur</a:t>
            </a:r>
            <a:endParaRPr lang="ru-RU" i="1" dirty="0">
              <a:solidFill>
                <a:srgbClr val="002060"/>
              </a:solidFill>
            </a:endParaRPr>
          </a:p>
        </p:txBody>
      </p:sp>
      <p:sp>
        <p:nvSpPr>
          <p:cNvPr id="6" name="Объект 9"/>
          <p:cNvSpPr txBox="1">
            <a:spLocks/>
          </p:cNvSpPr>
          <p:nvPr/>
        </p:nvSpPr>
        <p:spPr>
          <a:xfrm>
            <a:off x="7655858" y="3040344"/>
            <a:ext cx="2496671" cy="4738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err="1">
                <a:solidFill>
                  <a:srgbClr val="002060"/>
                </a:solidFill>
              </a:rPr>
              <a:t>Navoi</a:t>
            </a:r>
            <a:r>
              <a:rPr lang="de-AT" i="1" dirty="0">
                <a:solidFill>
                  <a:srgbClr val="002060"/>
                </a:solidFill>
              </a:rPr>
              <a:t> </a:t>
            </a:r>
            <a:r>
              <a:rPr lang="de-AT" i="1" dirty="0" err="1">
                <a:solidFill>
                  <a:srgbClr val="002060"/>
                </a:solidFill>
              </a:rPr>
              <a:t>Strasse</a:t>
            </a:r>
            <a:r>
              <a:rPr lang="de-AT" i="1" dirty="0">
                <a:solidFill>
                  <a:srgbClr val="002060"/>
                </a:solidFill>
              </a:rPr>
              <a:t> 47</a:t>
            </a:r>
            <a:endParaRPr lang="ru-RU" i="1" dirty="0">
              <a:solidFill>
                <a:srgbClr val="002060"/>
              </a:solidFill>
            </a:endParaRPr>
          </a:p>
        </p:txBody>
      </p:sp>
      <p:sp>
        <p:nvSpPr>
          <p:cNvPr id="7" name="Объект 9"/>
          <p:cNvSpPr txBox="1">
            <a:spLocks/>
          </p:cNvSpPr>
          <p:nvPr/>
        </p:nvSpPr>
        <p:spPr>
          <a:xfrm>
            <a:off x="7696200" y="3430309"/>
            <a:ext cx="2348753" cy="4738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+998901756555</a:t>
            </a:r>
            <a:endParaRPr lang="ru-RU" i="1" dirty="0">
              <a:solidFill>
                <a:srgbClr val="002060"/>
              </a:solidFill>
            </a:endParaRPr>
          </a:p>
        </p:txBody>
      </p:sp>
      <p:sp>
        <p:nvSpPr>
          <p:cNvPr id="8" name="Объект 9"/>
          <p:cNvSpPr txBox="1">
            <a:spLocks/>
          </p:cNvSpPr>
          <p:nvPr/>
        </p:nvSpPr>
        <p:spPr>
          <a:xfrm>
            <a:off x="7696200" y="3820274"/>
            <a:ext cx="2523565" cy="47382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Hamidov@mail.uz</a:t>
            </a:r>
            <a:endParaRPr lang="ru-RU" i="1" dirty="0">
              <a:solidFill>
                <a:srgbClr val="002060"/>
              </a:solidFill>
            </a:endParaRPr>
          </a:p>
        </p:txBody>
      </p:sp>
      <p:sp>
        <p:nvSpPr>
          <p:cNvPr id="9" name="Объект 9"/>
          <p:cNvSpPr txBox="1">
            <a:spLocks/>
          </p:cNvSpPr>
          <p:nvPr/>
        </p:nvSpPr>
        <p:spPr>
          <a:xfrm>
            <a:off x="7723094" y="4196791"/>
            <a:ext cx="2241177" cy="47382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10.Januar 1993</a:t>
            </a:r>
            <a:endParaRPr lang="ru-RU" i="1" dirty="0">
              <a:solidFill>
                <a:srgbClr val="002060"/>
              </a:solidFill>
            </a:endParaRPr>
          </a:p>
        </p:txBody>
      </p:sp>
      <p:sp>
        <p:nvSpPr>
          <p:cNvPr id="10" name="Объект 9"/>
          <p:cNvSpPr txBox="1">
            <a:spLocks/>
          </p:cNvSpPr>
          <p:nvPr/>
        </p:nvSpPr>
        <p:spPr>
          <a:xfrm>
            <a:off x="7530353" y="4532968"/>
            <a:ext cx="2837329" cy="4738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Wirtschaftsuniversität</a:t>
            </a:r>
            <a:endParaRPr lang="ru-RU" i="1" dirty="0">
              <a:solidFill>
                <a:srgbClr val="002060"/>
              </a:solidFill>
            </a:endParaRPr>
          </a:p>
        </p:txBody>
      </p:sp>
      <p:sp>
        <p:nvSpPr>
          <p:cNvPr id="11" name="Объект 9"/>
          <p:cNvSpPr txBox="1">
            <a:spLocks/>
          </p:cNvSpPr>
          <p:nvPr/>
        </p:nvSpPr>
        <p:spPr>
          <a:xfrm>
            <a:off x="7463117" y="4936379"/>
            <a:ext cx="2958353" cy="47382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i="1" dirty="0">
                <a:solidFill>
                  <a:srgbClr val="002060"/>
                </a:solidFill>
              </a:rPr>
              <a:t>Zertifikat für Management</a:t>
            </a:r>
            <a:endParaRPr lang="ru-RU" i="1" dirty="0">
              <a:solidFill>
                <a:srgbClr val="002060"/>
              </a:solidFill>
            </a:endParaRPr>
          </a:p>
        </p:txBody>
      </p:sp>
      <p:sp>
        <p:nvSpPr>
          <p:cNvPr id="12" name="Объект 9"/>
          <p:cNvSpPr txBox="1">
            <a:spLocks/>
          </p:cNvSpPr>
          <p:nvPr/>
        </p:nvSpPr>
        <p:spPr>
          <a:xfrm>
            <a:off x="7355541" y="5365376"/>
            <a:ext cx="3200400" cy="36755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i="1" dirty="0">
                <a:solidFill>
                  <a:srgbClr val="002060"/>
                </a:solidFill>
              </a:rPr>
              <a:t>Als Portier im Hotel Grand Mir </a:t>
            </a:r>
            <a:endParaRPr lang="ru-RU" b="1" i="1" dirty="0">
              <a:solidFill>
                <a:srgbClr val="002060"/>
              </a:solidFill>
            </a:endParaRPr>
          </a:p>
        </p:txBody>
      </p:sp>
      <p:sp>
        <p:nvSpPr>
          <p:cNvPr id="13" name="Объект 9"/>
          <p:cNvSpPr txBox="1">
            <a:spLocks/>
          </p:cNvSpPr>
          <p:nvPr/>
        </p:nvSpPr>
        <p:spPr>
          <a:xfrm>
            <a:off x="7395880" y="5728447"/>
            <a:ext cx="3886201" cy="35410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i="1" dirty="0">
                <a:solidFill>
                  <a:srgbClr val="002060"/>
                </a:solidFill>
              </a:rPr>
              <a:t>Fleißig, umgänglich, kontaktfreudig</a:t>
            </a:r>
            <a:endParaRPr lang="ru-RU" b="1" i="1" dirty="0">
              <a:solidFill>
                <a:srgbClr val="002060"/>
              </a:solidFill>
            </a:endParaRPr>
          </a:p>
        </p:txBody>
      </p:sp>
      <p:sp>
        <p:nvSpPr>
          <p:cNvPr id="14" name="Объект 9"/>
          <p:cNvSpPr txBox="1">
            <a:spLocks/>
          </p:cNvSpPr>
          <p:nvPr/>
        </p:nvSpPr>
        <p:spPr>
          <a:xfrm>
            <a:off x="7265894" y="6064624"/>
            <a:ext cx="3384177" cy="40789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i="1" dirty="0">
                <a:solidFill>
                  <a:srgbClr val="002060"/>
                </a:solidFill>
              </a:rPr>
              <a:t>Spazieren und Bücher lesen</a:t>
            </a:r>
            <a:endParaRPr lang="ru-RU" b="1" i="1" dirty="0">
              <a:solidFill>
                <a:srgbClr val="002060"/>
              </a:solidFill>
            </a:endParaRPr>
          </a:p>
        </p:txBody>
      </p:sp>
    </p:spTree>
    <p:extLst>
      <p:ext uri="{BB962C8B-B14F-4D97-AF65-F5344CB8AC3E}">
        <p14:creationId xmlns:p14="http://schemas.microsoft.com/office/powerpoint/2010/main" val="12984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p:cTn id="2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p:cTn id="35"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 calcmode="lin" valueType="num">
                                      <p:cBhvr>
                                        <p:cTn id="42"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p:cTn id="49"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1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2">
                                            <p:txEl>
                                              <p:pRg st="0" end="0"/>
                                            </p:txEl>
                                          </p:spTgt>
                                        </p:tgtEl>
                                        <p:attrNameLst>
                                          <p:attrName>style.visibility</p:attrName>
                                        </p:attrNameLst>
                                      </p:cBhvr>
                                      <p:to>
                                        <p:strVal val="visible"/>
                                      </p:to>
                                    </p:set>
                                    <p:anim calcmode="lin" valueType="num">
                                      <p:cBhvr>
                                        <p:cTn id="56"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12">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3">
                                            <p:txEl>
                                              <p:pRg st="0" end="0"/>
                                            </p:txEl>
                                          </p:spTgt>
                                        </p:tgtEl>
                                        <p:attrNameLst>
                                          <p:attrName>style.visibility</p:attrName>
                                        </p:attrNameLst>
                                      </p:cBhvr>
                                      <p:to>
                                        <p:strVal val="visible"/>
                                      </p:to>
                                    </p:set>
                                    <p:anim calcmode="lin" valueType="num">
                                      <p:cBhvr>
                                        <p:cTn id="6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1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
                                            <p:txEl>
                                              <p:pRg st="0" end="0"/>
                                            </p:txEl>
                                          </p:spTgt>
                                        </p:tgtEl>
                                        <p:attrNameLst>
                                          <p:attrName>style.visibility</p:attrName>
                                        </p:attrNameLst>
                                      </p:cBhvr>
                                      <p:to>
                                        <p:strVal val="visible"/>
                                      </p:to>
                                    </p:set>
                                    <p:anim calcmode="lin" valueType="num">
                                      <p:cBhvr>
                                        <p:cTn id="70"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0" grpId="0" build="p"/>
      <p:bldP spid="11" grpId="0" build="p"/>
      <p:bldP spid="12" grpId="0" build="p"/>
      <p:bldP spid="13" grpId="0" build="p"/>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a:bodyPr>
          <a:lstStyle/>
          <a:p>
            <a:pPr marL="0" indent="0">
              <a:buNone/>
            </a:pPr>
            <a:r>
              <a:rPr lang="en-US" dirty="0" err="1"/>
              <a:t>Lesen</a:t>
            </a:r>
            <a:r>
              <a:rPr lang="en-US" dirty="0"/>
              <a:t> </a:t>
            </a:r>
            <a:r>
              <a:rPr lang="en-US" dirty="0" err="1"/>
              <a:t>Sie</a:t>
            </a:r>
            <a:r>
              <a:rPr lang="de-AT" dirty="0"/>
              <a:t>.</a:t>
            </a:r>
          </a:p>
          <a:p>
            <a:pPr marL="0" indent="0">
              <a:buNone/>
            </a:pPr>
            <a:r>
              <a:rPr lang="ru-RU" b="1" dirty="0" err="1"/>
              <a:t>Formen</a:t>
            </a:r>
            <a:r>
              <a:rPr lang="ru-RU" b="1" dirty="0"/>
              <a:t> </a:t>
            </a:r>
            <a:r>
              <a:rPr lang="ru-RU" b="1" dirty="0" err="1"/>
              <a:t>der</a:t>
            </a:r>
            <a:r>
              <a:rPr lang="ru-RU" b="1" dirty="0"/>
              <a:t> </a:t>
            </a:r>
            <a:r>
              <a:rPr lang="ru-RU" b="1" dirty="0" err="1"/>
              <a:t>Gruppenarbeit</a:t>
            </a:r>
            <a:r>
              <a:rPr lang="ru-RU" dirty="0"/>
              <a:t> </a:t>
            </a:r>
          </a:p>
          <a:p>
            <a:pPr lvl="0"/>
            <a:r>
              <a:rPr lang="ru-RU" dirty="0" err="1"/>
              <a:t>Themengleiche</a:t>
            </a:r>
            <a:r>
              <a:rPr lang="ru-RU" dirty="0"/>
              <a:t> </a:t>
            </a:r>
            <a:r>
              <a:rPr lang="ru-RU" dirty="0" err="1"/>
              <a:t>Gruppenarbeit</a:t>
            </a:r>
            <a:r>
              <a:rPr lang="ru-RU" dirty="0"/>
              <a:t>: </a:t>
            </a:r>
            <a:r>
              <a:rPr lang="ru-RU" dirty="0" err="1"/>
              <a:t>Alle</a:t>
            </a:r>
            <a:r>
              <a:rPr lang="ru-RU" dirty="0"/>
              <a:t> </a:t>
            </a:r>
            <a:r>
              <a:rPr lang="ru-RU" dirty="0" err="1"/>
              <a:t>Gruppen</a:t>
            </a:r>
            <a:r>
              <a:rPr lang="ru-RU" dirty="0"/>
              <a:t> </a:t>
            </a:r>
            <a:r>
              <a:rPr lang="ru-RU" dirty="0" err="1"/>
              <a:t>bearbeiten</a:t>
            </a:r>
            <a:r>
              <a:rPr lang="ru-RU" dirty="0"/>
              <a:t> </a:t>
            </a:r>
            <a:r>
              <a:rPr lang="ru-RU" dirty="0" err="1"/>
              <a:t>dasselbe</a:t>
            </a:r>
            <a:r>
              <a:rPr lang="ru-RU" dirty="0"/>
              <a:t> </a:t>
            </a:r>
            <a:r>
              <a:rPr lang="ru-RU" dirty="0" err="1"/>
              <a:t>Thema</a:t>
            </a:r>
            <a:r>
              <a:rPr lang="ru-RU" dirty="0"/>
              <a:t>:</a:t>
            </a:r>
          </a:p>
          <a:p>
            <a:pPr>
              <a:buFontTx/>
              <a:buChar char="-"/>
            </a:pPr>
            <a:r>
              <a:rPr lang="ru-RU" dirty="0" err="1"/>
              <a:t>Themen</a:t>
            </a:r>
            <a:r>
              <a:rPr lang="ru-RU" dirty="0"/>
              <a:t>, ___________, </a:t>
            </a:r>
            <a:r>
              <a:rPr lang="ru-RU" dirty="0" err="1"/>
              <a:t>die</a:t>
            </a:r>
            <a:r>
              <a:rPr lang="ru-RU" dirty="0"/>
              <a:t> </a:t>
            </a:r>
            <a:r>
              <a:rPr lang="ru-RU" dirty="0" err="1"/>
              <a:t>eine</a:t>
            </a:r>
            <a:r>
              <a:rPr lang="ru-RU" dirty="0"/>
              <a:t> </a:t>
            </a:r>
            <a:r>
              <a:rPr lang="ru-RU" dirty="0" err="1"/>
              <a:t>Selbsttätigkeit</a:t>
            </a:r>
            <a:r>
              <a:rPr lang="ru-RU" dirty="0"/>
              <a:t> </a:t>
            </a:r>
            <a:r>
              <a:rPr lang="ru-RU" dirty="0" err="1"/>
              <a:t>nahelegen</a:t>
            </a:r>
            <a:r>
              <a:rPr lang="ru-RU" dirty="0"/>
              <a:t> </a:t>
            </a:r>
            <a:r>
              <a:rPr lang="ru-RU" dirty="0" err="1"/>
              <a:t>oder</a:t>
            </a:r>
            <a:r>
              <a:rPr lang="ru-RU" dirty="0"/>
              <a:t> </a:t>
            </a:r>
            <a:r>
              <a:rPr lang="ru-RU" dirty="0" err="1"/>
              <a:t>erzwingen</a:t>
            </a:r>
            <a:r>
              <a:rPr lang="ru-RU" dirty="0"/>
              <a:t> </a:t>
            </a:r>
          </a:p>
          <a:p>
            <a:pPr marL="0" indent="0">
              <a:buNone/>
            </a:pPr>
            <a:r>
              <a:rPr lang="ru-RU" dirty="0"/>
              <a:t>(</a:t>
            </a:r>
            <a:r>
              <a:rPr lang="ru-RU" dirty="0" err="1"/>
              <a:t>z.B</a:t>
            </a:r>
            <a:r>
              <a:rPr lang="ru-RU" dirty="0"/>
              <a:t>. </a:t>
            </a:r>
            <a:r>
              <a:rPr lang="ru-RU" dirty="0" err="1"/>
              <a:t>Experimente</a:t>
            </a:r>
            <a:r>
              <a:rPr lang="ru-RU" dirty="0"/>
              <a:t>, </a:t>
            </a:r>
            <a:r>
              <a:rPr lang="ru-RU" dirty="0" err="1"/>
              <a:t>Rollenspiele</a:t>
            </a:r>
            <a:r>
              <a:rPr lang="ru-RU" dirty="0"/>
              <a:t>, </a:t>
            </a:r>
            <a:r>
              <a:rPr lang="ru-RU" dirty="0" err="1"/>
              <a:t>Collagenanfertigung,Spiele</a:t>
            </a:r>
            <a:r>
              <a:rPr lang="ru-RU" dirty="0"/>
              <a:t>, ...)</a:t>
            </a:r>
          </a:p>
          <a:p>
            <a:pPr>
              <a:buFontTx/>
              <a:buChar char="-"/>
            </a:pPr>
            <a:r>
              <a:rPr lang="ru-RU" dirty="0" err="1"/>
              <a:t>Anwendungen</a:t>
            </a:r>
            <a:r>
              <a:rPr lang="ru-RU" dirty="0"/>
              <a:t> </a:t>
            </a:r>
            <a:r>
              <a:rPr lang="ru-RU" dirty="0" err="1"/>
              <a:t>des</a:t>
            </a:r>
            <a:r>
              <a:rPr lang="ru-RU" dirty="0"/>
              <a:t> </a:t>
            </a:r>
            <a:r>
              <a:rPr lang="ru-RU" dirty="0" err="1"/>
              <a:t>im</a:t>
            </a:r>
            <a:r>
              <a:rPr lang="ru-RU" dirty="0"/>
              <a:t> </a:t>
            </a:r>
            <a:r>
              <a:rPr lang="de-AT" dirty="0"/>
              <a:t>________________</a:t>
            </a:r>
            <a:r>
              <a:rPr lang="ru-RU" dirty="0"/>
              <a:t> </a:t>
            </a:r>
            <a:r>
              <a:rPr lang="ru-RU" dirty="0" err="1"/>
              <a:t>Gelernten</a:t>
            </a:r>
            <a:r>
              <a:rPr lang="ru-RU" dirty="0"/>
              <a:t> </a:t>
            </a:r>
            <a:endParaRPr lang="de-AT" dirty="0"/>
          </a:p>
          <a:p>
            <a:pPr>
              <a:buFontTx/>
              <a:buChar char="-"/>
            </a:pPr>
            <a:r>
              <a:rPr lang="ru-RU" dirty="0" err="1"/>
              <a:t>Übungsphasen</a:t>
            </a:r>
            <a:r>
              <a:rPr lang="ru-RU" dirty="0"/>
              <a:t> (</a:t>
            </a:r>
            <a:r>
              <a:rPr lang="ru-RU" dirty="0" err="1"/>
              <a:t>aber</a:t>
            </a:r>
            <a:r>
              <a:rPr lang="ru-RU" dirty="0"/>
              <a:t> </a:t>
            </a:r>
            <a:r>
              <a:rPr lang="ru-RU" dirty="0" err="1"/>
              <a:t>keine</a:t>
            </a:r>
            <a:r>
              <a:rPr lang="ru-RU" dirty="0"/>
              <a:t> </a:t>
            </a:r>
            <a:r>
              <a:rPr lang="ru-RU" dirty="0" err="1"/>
              <a:t>verkappten</a:t>
            </a:r>
            <a:r>
              <a:rPr lang="ru-RU" dirty="0"/>
              <a:t> </a:t>
            </a:r>
            <a:r>
              <a:rPr lang="ru-RU" dirty="0" err="1"/>
              <a:t>Einzelarbeiten</a:t>
            </a:r>
            <a:r>
              <a:rPr lang="ru-RU" dirty="0"/>
              <a:t>)</a:t>
            </a:r>
          </a:p>
          <a:p>
            <a:r>
              <a:rPr lang="ru-RU" dirty="0" err="1"/>
              <a:t>Themendifferenzierte</a:t>
            </a:r>
            <a:r>
              <a:rPr lang="ru-RU" dirty="0"/>
              <a:t> (</a:t>
            </a:r>
            <a:r>
              <a:rPr lang="ru-RU" dirty="0" err="1"/>
              <a:t>arbeitsteilige</a:t>
            </a:r>
            <a:r>
              <a:rPr lang="ru-RU" dirty="0"/>
              <a:t>) </a:t>
            </a:r>
            <a:r>
              <a:rPr lang="ru-RU" dirty="0" err="1"/>
              <a:t>Gruppenarbeit</a:t>
            </a:r>
            <a:r>
              <a:rPr lang="ru-RU" dirty="0"/>
              <a:t>: </a:t>
            </a:r>
            <a:r>
              <a:rPr lang="ru-RU" dirty="0" err="1"/>
              <a:t>Jede</a:t>
            </a:r>
            <a:r>
              <a:rPr lang="ru-RU" dirty="0"/>
              <a:t> </a:t>
            </a:r>
            <a:r>
              <a:rPr lang="ru-RU" dirty="0" err="1"/>
              <a:t>Gruppe</a:t>
            </a:r>
            <a:r>
              <a:rPr lang="ru-RU" dirty="0"/>
              <a:t> </a:t>
            </a:r>
            <a:r>
              <a:rPr lang="ru-RU" dirty="0" err="1"/>
              <a:t>erhält</a:t>
            </a:r>
            <a:r>
              <a:rPr lang="ru-RU" dirty="0"/>
              <a:t> </a:t>
            </a:r>
            <a:r>
              <a:rPr lang="ru-RU" dirty="0" err="1"/>
              <a:t>einen</a:t>
            </a:r>
            <a:r>
              <a:rPr lang="ru-RU" dirty="0"/>
              <a:t> </a:t>
            </a:r>
            <a:r>
              <a:rPr lang="ru-RU" dirty="0" err="1"/>
              <a:t>anderen</a:t>
            </a:r>
            <a:r>
              <a:rPr lang="ru-RU" dirty="0"/>
              <a:t> </a:t>
            </a:r>
            <a:r>
              <a:rPr lang="de-AT" dirty="0"/>
              <a:t>__________</a:t>
            </a:r>
            <a:r>
              <a:rPr lang="ru-RU" dirty="0" err="1"/>
              <a:t>oder</a:t>
            </a:r>
            <a:r>
              <a:rPr lang="ru-RU" dirty="0"/>
              <a:t> </a:t>
            </a:r>
            <a:r>
              <a:rPr lang="ru-RU" dirty="0" err="1"/>
              <a:t>eine</a:t>
            </a:r>
            <a:r>
              <a:rPr lang="ru-RU" dirty="0"/>
              <a:t> </a:t>
            </a:r>
            <a:r>
              <a:rPr lang="ru-RU" dirty="0" err="1"/>
              <a:t>andere</a:t>
            </a:r>
            <a:r>
              <a:rPr lang="ru-RU" dirty="0"/>
              <a:t> </a:t>
            </a:r>
            <a:r>
              <a:rPr lang="ru-RU" dirty="0" err="1"/>
              <a:t>Themenstellung</a:t>
            </a:r>
            <a:endParaRPr lang="de-AT" dirty="0"/>
          </a:p>
          <a:p>
            <a:pPr marL="0" lvl="0" indent="0">
              <a:buNone/>
            </a:pPr>
            <a:endParaRPr lang="ru-RU" dirty="0"/>
          </a:p>
          <a:p>
            <a:pPr marL="0" indent="0">
              <a:buNone/>
            </a:pPr>
            <a:endParaRPr lang="de-AT" dirty="0"/>
          </a:p>
          <a:p>
            <a:pPr marL="0" indent="0">
              <a:buNone/>
            </a:pPr>
            <a:endParaRPr lang="ru-RU" dirty="0"/>
          </a:p>
        </p:txBody>
      </p:sp>
      <p:sp>
        <p:nvSpPr>
          <p:cNvPr id="5" name="Объект 9"/>
          <p:cNvSpPr txBox="1">
            <a:spLocks/>
          </p:cNvSpPr>
          <p:nvPr/>
        </p:nvSpPr>
        <p:spPr>
          <a:xfrm>
            <a:off x="7570694" y="5877673"/>
            <a:ext cx="1627094"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Aufgaben</a:t>
            </a:r>
            <a:endParaRPr lang="ru-RU" b="1" dirty="0">
              <a:solidFill>
                <a:srgbClr val="FF0000"/>
              </a:solidFill>
            </a:endParaRPr>
          </a:p>
        </p:txBody>
      </p:sp>
      <p:sp>
        <p:nvSpPr>
          <p:cNvPr id="6" name="Объект 9"/>
          <p:cNvSpPr txBox="1">
            <a:spLocks/>
          </p:cNvSpPr>
          <p:nvPr/>
        </p:nvSpPr>
        <p:spPr>
          <a:xfrm>
            <a:off x="327210" y="5667003"/>
            <a:ext cx="2671483" cy="4738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Frontalunterricht</a:t>
            </a:r>
            <a:endParaRPr lang="ru-RU" b="1" dirty="0">
              <a:solidFill>
                <a:srgbClr val="FF0000"/>
              </a:solidFill>
            </a:endParaRPr>
          </a:p>
        </p:txBody>
      </p:sp>
      <p:sp>
        <p:nvSpPr>
          <p:cNvPr id="7" name="Объект 9"/>
          <p:cNvSpPr txBox="1">
            <a:spLocks/>
          </p:cNvSpPr>
          <p:nvPr/>
        </p:nvSpPr>
        <p:spPr>
          <a:xfrm>
            <a:off x="5145740" y="6155579"/>
            <a:ext cx="1389531" cy="36624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Auftrag</a:t>
            </a:r>
            <a:endParaRPr lang="ru-RU" b="1" dirty="0">
              <a:solidFill>
                <a:srgbClr val="FF0000"/>
              </a:solidFill>
            </a:endParaRPr>
          </a:p>
        </p:txBody>
      </p:sp>
    </p:spTree>
    <p:extLst>
      <p:ext uri="{BB962C8B-B14F-4D97-AF65-F5344CB8AC3E}">
        <p14:creationId xmlns:p14="http://schemas.microsoft.com/office/powerpoint/2010/main" val="40190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4.81481E-6 L -0.46263 -0.4875 " pathEditMode="relative" rAng="0" ptsTypes="AA">
                                      <p:cBhvr>
                                        <p:cTn id="6" dur="2000" fill="hold"/>
                                        <p:tgtEl>
                                          <p:spTgt spid="5"/>
                                        </p:tgtEl>
                                        <p:attrNameLst>
                                          <p:attrName>ppt_x</p:attrName>
                                          <p:attrName>ppt_y</p:attrName>
                                        </p:attrNameLst>
                                      </p:cBhvr>
                                      <p:rCtr x="-23138" y="-2437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875E-6 3.7037E-7 L 0.27174 -0.30208 " pathEditMode="relative" rAng="0" ptsTypes="AA">
                                      <p:cBhvr>
                                        <p:cTn id="10" dur="2000" fill="hold"/>
                                        <p:tgtEl>
                                          <p:spTgt spid="6"/>
                                        </p:tgtEl>
                                        <p:attrNameLst>
                                          <p:attrName>ppt_x</p:attrName>
                                          <p:attrName>ppt_y</p:attrName>
                                        </p:attrNameLst>
                                      </p:cBhvr>
                                      <p:rCtr x="13581" y="-1511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54167E-6 4.44444E-6 L -0.27383 -0.15579 " pathEditMode="relative" rAng="0" ptsTypes="AA">
                                      <p:cBhvr>
                                        <p:cTn id="14" dur="2000" fill="hold"/>
                                        <p:tgtEl>
                                          <p:spTgt spid="7"/>
                                        </p:tgtEl>
                                        <p:attrNameLst>
                                          <p:attrName>ppt_x</p:attrName>
                                          <p:attrName>ppt_y</p:attrName>
                                        </p:attrNameLst>
                                      </p:cBhvr>
                                      <p:rCtr x="-13698" y="-78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err="1">
                <a:solidFill>
                  <a:schemeClr val="bg1"/>
                </a:solidFill>
                <a:latin typeface="Arial" panose="020B0604020202020204" pitchFamily="34" charset="0"/>
                <a:cs typeface="Arial" panose="020B0604020202020204" pitchFamily="34" charset="0"/>
              </a:rPr>
              <a:t>Erfahrungen</a:t>
            </a:r>
            <a:r>
              <a:rPr lang="en-US" sz="8000" b="1" dirty="0">
                <a:solidFill>
                  <a:schemeClr val="bg1"/>
                </a:solidFill>
                <a:latin typeface="Arial" panose="020B0604020202020204" pitchFamily="34" charset="0"/>
                <a:cs typeface="Arial" panose="020B0604020202020204" pitchFamily="34" charset="0"/>
              </a:rPr>
              <a:t> </a:t>
            </a:r>
            <a:r>
              <a:rPr lang="en-US" sz="8000" b="1" dirty="0" err="1">
                <a:solidFill>
                  <a:schemeClr val="bg1"/>
                </a:solidFill>
                <a:latin typeface="Arial" panose="020B0604020202020204" pitchFamily="34" charset="0"/>
                <a:cs typeface="Arial" panose="020B0604020202020204" pitchFamily="34" charset="0"/>
              </a:rPr>
              <a:t>sammeln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a:bodyPr>
          <a:lstStyle/>
          <a:p>
            <a:pPr marL="0" indent="0">
              <a:buNone/>
            </a:pPr>
            <a:r>
              <a:rPr lang="ru-RU" dirty="0"/>
              <a:t>- </a:t>
            </a:r>
            <a:r>
              <a:rPr lang="ru-RU" dirty="0" err="1"/>
              <a:t>Verschiedene</a:t>
            </a:r>
            <a:r>
              <a:rPr lang="ru-RU" dirty="0"/>
              <a:t> </a:t>
            </a:r>
            <a:r>
              <a:rPr lang="ru-RU" dirty="0" err="1"/>
              <a:t>Beispiele</a:t>
            </a:r>
            <a:r>
              <a:rPr lang="ru-RU" dirty="0"/>
              <a:t> /</a:t>
            </a:r>
            <a:r>
              <a:rPr lang="ru-RU" dirty="0" err="1"/>
              <a:t>Texte</a:t>
            </a:r>
            <a:r>
              <a:rPr lang="ru-RU" dirty="0"/>
              <a:t> </a:t>
            </a:r>
            <a:r>
              <a:rPr lang="ru-RU" dirty="0" err="1"/>
              <a:t>zu</a:t>
            </a:r>
            <a:r>
              <a:rPr lang="ru-RU" dirty="0"/>
              <a:t> </a:t>
            </a:r>
            <a:r>
              <a:rPr lang="ru-RU" dirty="0" err="1"/>
              <a:t>demselben</a:t>
            </a:r>
            <a:r>
              <a:rPr lang="ru-RU" dirty="0"/>
              <a:t> </a:t>
            </a:r>
            <a:r>
              <a:rPr lang="ru-RU" dirty="0" err="1"/>
              <a:t>Thema</a:t>
            </a:r>
            <a:r>
              <a:rPr lang="ru-RU" dirty="0"/>
              <a:t>. </a:t>
            </a:r>
            <a:r>
              <a:rPr lang="ru-RU" dirty="0" err="1"/>
              <a:t>Es</a:t>
            </a:r>
            <a:r>
              <a:rPr lang="ru-RU" dirty="0"/>
              <a:t> </a:t>
            </a:r>
            <a:r>
              <a:rPr lang="ru-RU" dirty="0" err="1"/>
              <a:t>muss</a:t>
            </a:r>
            <a:r>
              <a:rPr lang="ru-RU" dirty="0"/>
              <a:t> </a:t>
            </a:r>
            <a:r>
              <a:rPr lang="ru-RU" dirty="0" err="1"/>
              <a:t>eine</a:t>
            </a:r>
            <a:r>
              <a:rPr lang="ru-RU" dirty="0"/>
              <a:t> </a:t>
            </a:r>
            <a:r>
              <a:rPr lang="de-AT" dirty="0"/>
              <a:t>___________</a:t>
            </a:r>
            <a:r>
              <a:rPr lang="ru-RU" dirty="0" err="1"/>
              <a:t>Klammer</a:t>
            </a:r>
            <a:r>
              <a:rPr lang="ru-RU" dirty="0"/>
              <a:t> </a:t>
            </a:r>
            <a:r>
              <a:rPr lang="ru-RU" dirty="0" err="1"/>
              <a:t>deutlich</a:t>
            </a:r>
            <a:r>
              <a:rPr lang="ru-RU" dirty="0"/>
              <a:t> </a:t>
            </a:r>
            <a:r>
              <a:rPr lang="ru-RU" dirty="0" err="1"/>
              <a:t>werden</a:t>
            </a:r>
            <a:r>
              <a:rPr lang="ru-RU" dirty="0"/>
              <a:t>.</a:t>
            </a:r>
          </a:p>
          <a:p>
            <a:pPr marL="0" indent="0">
              <a:buNone/>
            </a:pPr>
            <a:r>
              <a:rPr lang="ru-RU" dirty="0"/>
              <a:t>- </a:t>
            </a:r>
            <a:r>
              <a:rPr lang="ru-RU" dirty="0" err="1"/>
              <a:t>Untersuchung</a:t>
            </a:r>
            <a:r>
              <a:rPr lang="ru-RU" dirty="0"/>
              <a:t> </a:t>
            </a:r>
            <a:r>
              <a:rPr lang="ru-RU" dirty="0" err="1"/>
              <a:t>analoger</a:t>
            </a:r>
            <a:r>
              <a:rPr lang="ru-RU" dirty="0"/>
              <a:t> </a:t>
            </a:r>
            <a:r>
              <a:rPr lang="ru-RU" dirty="0" err="1"/>
              <a:t>Gesetzmäßigkeiten</a:t>
            </a:r>
            <a:r>
              <a:rPr lang="ru-RU" dirty="0"/>
              <a:t> </a:t>
            </a:r>
            <a:r>
              <a:rPr lang="ru-RU" dirty="0" err="1"/>
              <a:t>in</a:t>
            </a:r>
            <a:r>
              <a:rPr lang="ru-RU" dirty="0"/>
              <a:t> </a:t>
            </a:r>
            <a:r>
              <a:rPr lang="ru-RU" dirty="0" err="1"/>
              <a:t>verschiedenen</a:t>
            </a:r>
            <a:r>
              <a:rPr lang="de-AT" dirty="0"/>
              <a:t>__________</a:t>
            </a:r>
            <a:r>
              <a:rPr lang="ru-RU" dirty="0"/>
              <a:t> (z. B. </a:t>
            </a:r>
            <a:r>
              <a:rPr lang="ru-RU" dirty="0" err="1"/>
              <a:t>Widerstandsformel</a:t>
            </a:r>
            <a:r>
              <a:rPr lang="ru-RU" dirty="0"/>
              <a:t> </a:t>
            </a:r>
            <a:r>
              <a:rPr lang="ru-RU" dirty="0" err="1"/>
              <a:t>im</a:t>
            </a:r>
            <a:r>
              <a:rPr lang="ru-RU" dirty="0"/>
              <a:t> </a:t>
            </a:r>
            <a:r>
              <a:rPr lang="ru-RU" dirty="0" err="1"/>
              <a:t>elektrischen</a:t>
            </a:r>
            <a:r>
              <a:rPr lang="ru-RU" dirty="0"/>
              <a:t>, </a:t>
            </a:r>
            <a:r>
              <a:rPr lang="ru-RU" dirty="0" err="1"/>
              <a:t>thermischen,hydromechanischen</a:t>
            </a:r>
            <a:r>
              <a:rPr lang="ru-RU" dirty="0"/>
              <a:t> </a:t>
            </a:r>
            <a:r>
              <a:rPr lang="ru-RU" dirty="0" err="1"/>
              <a:t>Stromkreis</a:t>
            </a:r>
            <a:r>
              <a:rPr lang="ru-RU" dirty="0"/>
              <a:t>)</a:t>
            </a:r>
          </a:p>
          <a:p>
            <a:pPr marL="0" indent="0">
              <a:buNone/>
            </a:pPr>
            <a:r>
              <a:rPr lang="ru-RU" dirty="0"/>
              <a:t>- </a:t>
            </a:r>
            <a:r>
              <a:rPr lang="ru-RU" dirty="0" err="1"/>
              <a:t>Aufteilung</a:t>
            </a:r>
            <a:r>
              <a:rPr lang="ru-RU" dirty="0"/>
              <a:t> </a:t>
            </a:r>
            <a:r>
              <a:rPr lang="ru-RU" dirty="0" err="1"/>
              <a:t>einer</a:t>
            </a:r>
            <a:r>
              <a:rPr lang="ru-RU" dirty="0"/>
              <a:t> </a:t>
            </a:r>
            <a:r>
              <a:rPr lang="de-AT" dirty="0"/>
              <a:t>_____________</a:t>
            </a:r>
            <a:r>
              <a:rPr lang="ru-RU" dirty="0"/>
              <a:t> </a:t>
            </a:r>
            <a:r>
              <a:rPr lang="ru-RU" dirty="0" err="1"/>
              <a:t>Aufgabe</a:t>
            </a:r>
            <a:r>
              <a:rPr lang="ru-RU" dirty="0"/>
              <a:t> </a:t>
            </a:r>
            <a:r>
              <a:rPr lang="ru-RU" dirty="0" err="1"/>
              <a:t>in</a:t>
            </a:r>
            <a:r>
              <a:rPr lang="ru-RU" dirty="0"/>
              <a:t> </a:t>
            </a:r>
            <a:r>
              <a:rPr lang="ru-RU" dirty="0" err="1"/>
              <a:t>Teilthemen</a:t>
            </a:r>
            <a:r>
              <a:rPr lang="ru-RU" dirty="0"/>
              <a:t> (</a:t>
            </a:r>
            <a:r>
              <a:rPr lang="ru-RU" dirty="0" err="1"/>
              <a:t>z.B</a:t>
            </a:r>
            <a:r>
              <a:rPr lang="de-AT" dirty="0"/>
              <a:t> </a:t>
            </a:r>
            <a:r>
              <a:rPr lang="ru-RU" dirty="0" err="1"/>
              <a:t>Charakteristik</a:t>
            </a:r>
            <a:r>
              <a:rPr lang="ru-RU" dirty="0"/>
              <a:t> </a:t>
            </a:r>
            <a:r>
              <a:rPr lang="ru-RU" dirty="0" err="1"/>
              <a:t>verschiedener</a:t>
            </a:r>
            <a:r>
              <a:rPr lang="ru-RU" dirty="0"/>
              <a:t> </a:t>
            </a:r>
            <a:r>
              <a:rPr lang="ru-RU" dirty="0" err="1"/>
              <a:t>Personen</a:t>
            </a:r>
            <a:r>
              <a:rPr lang="ru-RU" dirty="0"/>
              <a:t> </a:t>
            </a:r>
            <a:r>
              <a:rPr lang="ru-RU" dirty="0" err="1"/>
              <a:t>eines</a:t>
            </a:r>
            <a:r>
              <a:rPr lang="ru-RU" dirty="0"/>
              <a:t> </a:t>
            </a:r>
            <a:r>
              <a:rPr lang="ru-RU" dirty="0" err="1"/>
              <a:t>Dramas</a:t>
            </a:r>
            <a:r>
              <a:rPr lang="ru-RU" dirty="0"/>
              <a:t>, </a:t>
            </a:r>
            <a:r>
              <a:rPr lang="ru-RU" dirty="0" err="1"/>
              <a:t>eines</a:t>
            </a:r>
            <a:r>
              <a:rPr lang="ru-RU" dirty="0"/>
              <a:t> </a:t>
            </a:r>
            <a:r>
              <a:rPr lang="ru-RU" dirty="0" err="1"/>
              <a:t>Romans</a:t>
            </a:r>
            <a:r>
              <a:rPr lang="ru-RU" dirty="0"/>
              <a:t>; </a:t>
            </a:r>
            <a:r>
              <a:rPr lang="de-AT" dirty="0"/>
              <a:t>______________</a:t>
            </a:r>
            <a:r>
              <a:rPr lang="ru-RU" dirty="0"/>
              <a:t> </a:t>
            </a:r>
            <a:r>
              <a:rPr lang="ru-RU" dirty="0" err="1"/>
              <a:t>Quellen</a:t>
            </a:r>
            <a:r>
              <a:rPr lang="ru-RU" dirty="0"/>
              <a:t> </a:t>
            </a:r>
            <a:r>
              <a:rPr lang="ru-RU" dirty="0" err="1"/>
              <a:t>zu</a:t>
            </a:r>
            <a:r>
              <a:rPr lang="ru-RU" dirty="0"/>
              <a:t> </a:t>
            </a:r>
            <a:r>
              <a:rPr lang="ru-RU" dirty="0" err="1"/>
              <a:t>einem</a:t>
            </a:r>
            <a:r>
              <a:rPr lang="ru-RU" dirty="0"/>
              <a:t> </a:t>
            </a:r>
            <a:r>
              <a:rPr lang="ru-RU" dirty="0" err="1"/>
              <a:t>historischen</a:t>
            </a:r>
            <a:r>
              <a:rPr lang="ru-RU" dirty="0"/>
              <a:t> </a:t>
            </a:r>
            <a:r>
              <a:rPr lang="ru-RU" dirty="0" err="1"/>
              <a:t>Ereignis</a:t>
            </a:r>
            <a:r>
              <a:rPr lang="ru-RU" dirty="0"/>
              <a:t>).</a:t>
            </a:r>
          </a:p>
          <a:p>
            <a:r>
              <a:rPr lang="ru-RU" dirty="0" err="1"/>
              <a:t>Themendifferenzierte</a:t>
            </a:r>
            <a:r>
              <a:rPr lang="ru-RU" dirty="0"/>
              <a:t> </a:t>
            </a:r>
            <a:r>
              <a:rPr lang="ru-RU" dirty="0" err="1"/>
              <a:t>Gruppenarbeit</a:t>
            </a:r>
            <a:r>
              <a:rPr lang="ru-RU" dirty="0"/>
              <a:t> </a:t>
            </a:r>
            <a:r>
              <a:rPr lang="ru-RU" dirty="0" err="1"/>
              <a:t>ist</a:t>
            </a:r>
            <a:r>
              <a:rPr lang="ru-RU" dirty="0"/>
              <a:t> </a:t>
            </a:r>
            <a:r>
              <a:rPr lang="ru-RU" dirty="0" err="1"/>
              <a:t>anspruchsvoller</a:t>
            </a:r>
            <a:r>
              <a:rPr lang="ru-RU" dirty="0"/>
              <a:t> </a:t>
            </a:r>
            <a:r>
              <a:rPr lang="ru-RU" dirty="0" err="1"/>
              <a:t>als</a:t>
            </a:r>
            <a:r>
              <a:rPr lang="ru-RU" dirty="0"/>
              <a:t> </a:t>
            </a:r>
            <a:r>
              <a:rPr lang="ru-RU" dirty="0" err="1"/>
              <a:t>themengleiche</a:t>
            </a:r>
            <a:r>
              <a:rPr lang="ru-RU" dirty="0"/>
              <a:t>.</a:t>
            </a:r>
          </a:p>
          <a:p>
            <a:pPr marL="0" indent="0">
              <a:buNone/>
            </a:pPr>
            <a:r>
              <a:rPr lang="de-AT" dirty="0"/>
              <a:t>Die Planungsqualität erweist sich in der Auswertungsphase.</a:t>
            </a:r>
            <a:endParaRPr lang="ru-RU" dirty="0"/>
          </a:p>
          <a:p>
            <a:pPr marL="0" lvl="0" indent="0">
              <a:buNone/>
            </a:pPr>
            <a:endParaRPr lang="ru-RU" dirty="0"/>
          </a:p>
          <a:p>
            <a:pPr marL="0" indent="0">
              <a:buNone/>
            </a:pPr>
            <a:endParaRPr lang="de-AT" dirty="0"/>
          </a:p>
          <a:p>
            <a:pPr marL="0" indent="0">
              <a:buNone/>
            </a:pPr>
            <a:endParaRPr lang="ru-RU" dirty="0"/>
          </a:p>
        </p:txBody>
      </p:sp>
      <p:sp>
        <p:nvSpPr>
          <p:cNvPr id="5" name="Объект 9"/>
          <p:cNvSpPr txBox="1">
            <a:spLocks/>
          </p:cNvSpPr>
          <p:nvPr/>
        </p:nvSpPr>
        <p:spPr>
          <a:xfrm>
            <a:off x="6825105" y="5357168"/>
            <a:ext cx="2093811"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gemeinsame</a:t>
            </a:r>
            <a:endParaRPr lang="ru-RU" b="1" dirty="0">
              <a:solidFill>
                <a:srgbClr val="FF0000"/>
              </a:solidFill>
            </a:endParaRPr>
          </a:p>
        </p:txBody>
      </p:sp>
      <p:sp>
        <p:nvSpPr>
          <p:cNvPr id="6" name="Объект 9"/>
          <p:cNvSpPr txBox="1">
            <a:spLocks/>
          </p:cNvSpPr>
          <p:nvPr/>
        </p:nvSpPr>
        <p:spPr>
          <a:xfrm>
            <a:off x="970600" y="5579907"/>
            <a:ext cx="1617855"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Gebieten</a:t>
            </a:r>
            <a:endParaRPr lang="ru-RU" b="1" dirty="0">
              <a:solidFill>
                <a:srgbClr val="FF0000"/>
              </a:solidFill>
            </a:endParaRPr>
          </a:p>
        </p:txBody>
      </p:sp>
      <p:sp>
        <p:nvSpPr>
          <p:cNvPr id="7" name="Объект 9"/>
          <p:cNvSpPr txBox="1">
            <a:spLocks/>
          </p:cNvSpPr>
          <p:nvPr/>
        </p:nvSpPr>
        <p:spPr>
          <a:xfrm>
            <a:off x="3655185" y="5465020"/>
            <a:ext cx="2379855" cy="4738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umfangreichen</a:t>
            </a:r>
            <a:endParaRPr lang="ru-RU" b="1" dirty="0">
              <a:solidFill>
                <a:srgbClr val="FF0000"/>
              </a:solidFill>
            </a:endParaRPr>
          </a:p>
        </p:txBody>
      </p:sp>
      <p:sp>
        <p:nvSpPr>
          <p:cNvPr id="8" name="Объект 9"/>
          <p:cNvSpPr txBox="1">
            <a:spLocks/>
          </p:cNvSpPr>
          <p:nvPr/>
        </p:nvSpPr>
        <p:spPr>
          <a:xfrm>
            <a:off x="9392459" y="5350133"/>
            <a:ext cx="2593215" cy="4738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b="1" dirty="0">
                <a:solidFill>
                  <a:srgbClr val="FF0000"/>
                </a:solidFill>
              </a:rPr>
              <a:t>unterschiedliche</a:t>
            </a:r>
            <a:endParaRPr lang="ru-RU" b="1" dirty="0">
              <a:solidFill>
                <a:srgbClr val="FF0000"/>
              </a:solidFill>
            </a:endParaRPr>
          </a:p>
        </p:txBody>
      </p:sp>
    </p:spTree>
    <p:extLst>
      <p:ext uri="{BB962C8B-B14F-4D97-AF65-F5344CB8AC3E}">
        <p14:creationId xmlns:p14="http://schemas.microsoft.com/office/powerpoint/2010/main" val="33287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91667E-6 -7.40741E-7 L -0.55325 -0.56134 " pathEditMode="relative" rAng="0" ptsTypes="AA">
                                      <p:cBhvr>
                                        <p:cTn id="6" dur="2000" fill="hold"/>
                                        <p:tgtEl>
                                          <p:spTgt spid="5"/>
                                        </p:tgtEl>
                                        <p:attrNameLst>
                                          <p:attrName>ppt_x</p:attrName>
                                          <p:attrName>ppt_y</p:attrName>
                                        </p:attrNameLst>
                                      </p:cBhvr>
                                      <p:rCtr x="-27669" y="-2807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54167E-6 1.85185E-6 L 0.67552 -0.53634 " pathEditMode="relative" rAng="0" ptsTypes="AA">
                                      <p:cBhvr>
                                        <p:cTn id="10" dur="2000" fill="hold"/>
                                        <p:tgtEl>
                                          <p:spTgt spid="6"/>
                                        </p:tgtEl>
                                        <p:attrNameLst>
                                          <p:attrName>ppt_x</p:attrName>
                                          <p:attrName>ppt_y</p:attrName>
                                        </p:attrNameLst>
                                      </p:cBhvr>
                                      <p:rCtr x="33776" y="-2682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16667E-6 -1.48148E-6 L -0.07891 -0.37824 " pathEditMode="relative" rAng="0" ptsTypes="AA">
                                      <p:cBhvr>
                                        <p:cTn id="14" dur="2000" fill="hold"/>
                                        <p:tgtEl>
                                          <p:spTgt spid="7"/>
                                        </p:tgtEl>
                                        <p:attrNameLst>
                                          <p:attrName>ppt_x</p:attrName>
                                          <p:attrName>ppt_y</p:attrName>
                                        </p:attrNameLst>
                                      </p:cBhvr>
                                      <p:rCtr x="-3945" y="-1891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70833E-6 -3.33333E-6 L -0.12213 -0.30185 " pathEditMode="relative" rAng="0" ptsTypes="AA">
                                      <p:cBhvr>
                                        <p:cTn id="18" dur="2000" fill="hold"/>
                                        <p:tgtEl>
                                          <p:spTgt spid="8"/>
                                        </p:tgtEl>
                                        <p:attrNameLst>
                                          <p:attrName>ppt_x</p:attrName>
                                          <p:attrName>ppt_y</p:attrName>
                                        </p:attrNameLst>
                                      </p:cBhvr>
                                      <p:rCtr x="-6107" y="-150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3502855" y="998808"/>
            <a:ext cx="5219113" cy="689316"/>
          </a:xfrm>
        </p:spPr>
        <p:txBody>
          <a:bodyPr>
            <a:normAutofit fontScale="70000" lnSpcReduction="20000"/>
          </a:bodyPr>
          <a:lstStyle/>
          <a:p>
            <a:pPr marL="0" indent="0" algn="ctr">
              <a:buNone/>
            </a:pPr>
            <a:r>
              <a:rPr lang="de-AT" sz="4600" b="1" dirty="0">
                <a:solidFill>
                  <a:srgbClr val="FF0000"/>
                </a:solidFill>
              </a:rPr>
              <a:t>Zweiteilige Konnektoren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505241"/>
            <a:ext cx="12056012" cy="2841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3200" dirty="0"/>
              <a:t>- Sie haben also keinen Einfluss auf die Wortstellung und verbinden immer Hauptsätze oder gleichrangige Satzteile miteinander.</a:t>
            </a:r>
          </a:p>
          <a:p>
            <a:pPr marL="0" indent="0">
              <a:buNone/>
            </a:pPr>
            <a:r>
              <a:rPr lang="de-DE" sz="3200" dirty="0"/>
              <a:t>- Sie bestehen aus mindestens zwei Teilen.</a:t>
            </a:r>
          </a:p>
          <a:p>
            <a:pPr marL="0" indent="0">
              <a:buNone/>
            </a:pPr>
            <a:r>
              <a:rPr lang="de-DE" sz="3200" b="1" dirty="0"/>
              <a:t>             Beispiel:</a:t>
            </a:r>
            <a:endParaRPr lang="de-DE" sz="3200" dirty="0"/>
          </a:p>
          <a:p>
            <a:r>
              <a:rPr lang="de-DE" sz="3200" i="1" dirty="0"/>
              <a:t>„Ich war </a:t>
            </a:r>
            <a:r>
              <a:rPr lang="de-DE" sz="3200" b="1" i="1" dirty="0">
                <a:solidFill>
                  <a:srgbClr val="FF0000"/>
                </a:solidFill>
              </a:rPr>
              <a:t>sowohl</a:t>
            </a:r>
            <a:r>
              <a:rPr lang="de-DE" sz="3200" i="1" dirty="0">
                <a:solidFill>
                  <a:srgbClr val="FF0000"/>
                </a:solidFill>
              </a:rPr>
              <a:t> </a:t>
            </a:r>
            <a:r>
              <a:rPr lang="de-DE" sz="3200" i="1" u="sng" dirty="0"/>
              <a:t>in Indien</a:t>
            </a:r>
            <a:r>
              <a:rPr lang="de-DE" sz="3200" i="1" dirty="0"/>
              <a:t> </a:t>
            </a:r>
            <a:r>
              <a:rPr lang="de-DE" sz="3200" b="1" i="1" dirty="0">
                <a:solidFill>
                  <a:srgbClr val="FF0000"/>
                </a:solidFill>
              </a:rPr>
              <a:t>als auch</a:t>
            </a:r>
            <a:r>
              <a:rPr lang="de-DE" sz="3200" b="1" i="1" dirty="0"/>
              <a:t> </a:t>
            </a:r>
            <a:r>
              <a:rPr lang="de-DE" sz="3200" i="1" u="sng" dirty="0"/>
              <a:t>in China</a:t>
            </a:r>
            <a:r>
              <a:rPr lang="de-DE" sz="3200" i="1" dirty="0"/>
              <a:t>.“</a:t>
            </a:r>
          </a:p>
          <a:p>
            <a:endParaRPr lang="ru-RU" sz="3300" dirty="0"/>
          </a:p>
        </p:txBody>
      </p:sp>
    </p:spTree>
    <p:extLst>
      <p:ext uri="{BB962C8B-B14F-4D97-AF65-F5344CB8AC3E}">
        <p14:creationId xmlns:p14="http://schemas.microsoft.com/office/powerpoint/2010/main" val="40465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p:cTn id="26"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461847" y="1294228"/>
            <a:ext cx="8032652" cy="717452"/>
          </a:xfrm>
        </p:spPr>
        <p:txBody>
          <a:bodyPr>
            <a:normAutofit fontScale="62500" lnSpcReduction="20000"/>
          </a:bodyPr>
          <a:lstStyle/>
          <a:p>
            <a:pPr marL="0" indent="0" algn="ctr">
              <a:buNone/>
            </a:pPr>
            <a:r>
              <a:rPr lang="de-AT" sz="5700" b="1" dirty="0">
                <a:solidFill>
                  <a:srgbClr val="FF0000"/>
                </a:solidFill>
              </a:rPr>
              <a:t>Zweiteilige Konnektoren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135988" y="2461844"/>
            <a:ext cx="12056012" cy="4023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Er isst _____________ Salat _____________Obst. Er isst fast kein gesundes Essen. </a:t>
            </a:r>
          </a:p>
          <a:p>
            <a:pPr marL="0" indent="0">
              <a:buNone/>
            </a:pPr>
            <a:r>
              <a:rPr lang="de-DE" sz="3600" dirty="0"/>
              <a:t>Manuel spielt __________________ Tennis _________________ Fußball. Es ist sehr sportlich.</a:t>
            </a:r>
          </a:p>
          <a:p>
            <a:pPr marL="0" lvl="0" indent="0">
              <a:buNone/>
            </a:pPr>
            <a:r>
              <a:rPr lang="de-DE" sz="3600" dirty="0"/>
              <a:t>Beim Wettkampf hat __________ Anna, _____________ auch Jonas eine Medaille gewonnen. </a:t>
            </a:r>
            <a:endParaRPr lang="ru-RU" sz="3600" dirty="0"/>
          </a:p>
          <a:p>
            <a:pPr marL="0" indent="0">
              <a:buNone/>
            </a:pPr>
            <a:endParaRPr lang="ru-RU" sz="3600" dirty="0"/>
          </a:p>
          <a:p>
            <a:pPr marL="0" lvl="0" indent="0">
              <a:buNone/>
            </a:pPr>
            <a:endParaRPr lang="ru-RU" sz="3600" dirty="0"/>
          </a:p>
          <a:p>
            <a:endParaRPr lang="ru-RU" sz="3300" dirty="0"/>
          </a:p>
        </p:txBody>
      </p:sp>
      <p:sp>
        <p:nvSpPr>
          <p:cNvPr id="8" name="Объект 4"/>
          <p:cNvSpPr txBox="1">
            <a:spLocks/>
          </p:cNvSpPr>
          <p:nvPr/>
        </p:nvSpPr>
        <p:spPr>
          <a:xfrm>
            <a:off x="616635" y="2426677"/>
            <a:ext cx="8032652" cy="71745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5700" b="1" dirty="0">
                <a:solidFill>
                  <a:srgbClr val="FF0000"/>
                </a:solidFill>
              </a:rPr>
              <a:t>entweder                     oder</a:t>
            </a:r>
            <a:br>
              <a:rPr lang="de-AT" sz="3600" dirty="0"/>
            </a:br>
            <a:endParaRPr lang="ru-RU" sz="3300" dirty="0"/>
          </a:p>
        </p:txBody>
      </p:sp>
      <p:sp>
        <p:nvSpPr>
          <p:cNvPr id="9" name="Объект 4"/>
          <p:cNvSpPr txBox="1">
            <a:spLocks/>
          </p:cNvSpPr>
          <p:nvPr/>
        </p:nvSpPr>
        <p:spPr>
          <a:xfrm>
            <a:off x="2865120" y="3521612"/>
            <a:ext cx="4098387" cy="48768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300" b="1" dirty="0" err="1">
                <a:solidFill>
                  <a:srgbClr val="FF0000"/>
                </a:solidFill>
              </a:rPr>
              <a:t>sowohl</a:t>
            </a:r>
            <a:endParaRPr lang="ru-RU" sz="3300" b="1" dirty="0">
              <a:solidFill>
                <a:srgbClr val="FF0000"/>
              </a:solidFill>
            </a:endParaRPr>
          </a:p>
        </p:txBody>
      </p:sp>
      <p:sp>
        <p:nvSpPr>
          <p:cNvPr id="10" name="Объект 4"/>
          <p:cNvSpPr txBox="1">
            <a:spLocks/>
          </p:cNvSpPr>
          <p:nvPr/>
        </p:nvSpPr>
        <p:spPr>
          <a:xfrm>
            <a:off x="-316523" y="4124178"/>
            <a:ext cx="4098387" cy="48768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300" b="1" dirty="0" err="1">
                <a:solidFill>
                  <a:srgbClr val="FF0000"/>
                </a:solidFill>
              </a:rPr>
              <a:t>als</a:t>
            </a:r>
            <a:r>
              <a:rPr lang="en-US" sz="3300" b="1" dirty="0">
                <a:solidFill>
                  <a:srgbClr val="FF0000"/>
                </a:solidFill>
              </a:rPr>
              <a:t> </a:t>
            </a:r>
            <a:r>
              <a:rPr lang="en-US" sz="3300" b="1" dirty="0" err="1">
                <a:solidFill>
                  <a:srgbClr val="FF0000"/>
                </a:solidFill>
              </a:rPr>
              <a:t>auch</a:t>
            </a:r>
            <a:endParaRPr lang="ru-RU" sz="3300" b="1" dirty="0">
              <a:solidFill>
                <a:srgbClr val="FF0000"/>
              </a:solidFill>
            </a:endParaRPr>
          </a:p>
        </p:txBody>
      </p:sp>
      <p:sp>
        <p:nvSpPr>
          <p:cNvPr id="11" name="Объект 4"/>
          <p:cNvSpPr txBox="1">
            <a:spLocks/>
          </p:cNvSpPr>
          <p:nvPr/>
        </p:nvSpPr>
        <p:spPr>
          <a:xfrm>
            <a:off x="4079631" y="4745502"/>
            <a:ext cx="6804074" cy="71745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5700" b="1" dirty="0">
                <a:solidFill>
                  <a:srgbClr val="FF0000"/>
                </a:solidFill>
              </a:rPr>
              <a:t>nicht nur                     sondern auch</a:t>
            </a:r>
            <a:br>
              <a:rPr lang="de-AT" sz="3600" dirty="0"/>
            </a:br>
            <a:endParaRPr lang="ru-RU" sz="3300" dirty="0"/>
          </a:p>
        </p:txBody>
      </p:sp>
    </p:spTree>
    <p:extLst>
      <p:ext uri="{BB962C8B-B14F-4D97-AF65-F5344CB8AC3E}">
        <p14:creationId xmlns:p14="http://schemas.microsoft.com/office/powerpoint/2010/main" val="361114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692</Words>
  <Application>Microsoft Office PowerPoint</Application>
  <PresentationFormat>Широкоэкранный</PresentationFormat>
  <Paragraphs>120</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Palatino Linotype</vt:lpstr>
      <vt:lpstr>Тема Office</vt:lpstr>
      <vt:lpstr>DEUTSCH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270</cp:revision>
  <cp:lastPrinted>2020-10-06T17:09:25Z</cp:lastPrinted>
  <dcterms:created xsi:type="dcterms:W3CDTF">2020-09-30T13:15:45Z</dcterms:created>
  <dcterms:modified xsi:type="dcterms:W3CDTF">2022-07-19T09:18:07Z</dcterms:modified>
</cp:coreProperties>
</file>