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408" r:id="rId3"/>
    <p:sldId id="409" r:id="rId4"/>
    <p:sldId id="347" r:id="rId5"/>
    <p:sldId id="405" r:id="rId6"/>
    <p:sldId id="406" r:id="rId7"/>
    <p:sldId id="407" r:id="rId8"/>
    <p:sldId id="410" r:id="rId9"/>
    <p:sldId id="412" r:id="rId10"/>
    <p:sldId id="413" r:id="rId11"/>
    <p:sldId id="414" r:id="rId12"/>
    <p:sldId id="260"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Средний стиль 3 — акцент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660B408-B3CF-4A94-85FC-2B1E0A45F4A2}" styleName="Темный стиль 2 — акцент 1/акцент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Темный стиль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Темный стиль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7CE84F3-28C3-443E-9E96-99CF82512B78}" styleName="Темный стиль 1 — акцент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00" autoAdjust="0"/>
    <p:restoredTop sz="94660"/>
  </p:normalViewPr>
  <p:slideViewPr>
    <p:cSldViewPr snapToGrid="0" showGuides="1">
      <p:cViewPr varScale="1">
        <p:scale>
          <a:sx n="89" d="100"/>
          <a:sy n="89" d="100"/>
        </p:scale>
        <p:origin x="96" y="6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4048250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4022988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2521009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86697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494539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A0E835D-C732-4F75-B7D2-67D1244CD1C9}" type="datetimeFigureOut">
              <a:rPr lang="ru-RU" smtClean="0"/>
              <a:t>19.07.2022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88514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A0E835D-C732-4F75-B7D2-67D1244CD1C9}" type="datetimeFigureOut">
              <a:rPr lang="ru-RU" smtClean="0"/>
              <a:t>19.07.2022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601763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A0E835D-C732-4F75-B7D2-67D1244CD1C9}" type="datetimeFigureOut">
              <a:rPr lang="ru-RU" smtClean="0"/>
              <a:t>19.07.2022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259982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A0E835D-C732-4F75-B7D2-67D1244CD1C9}" type="datetimeFigureOut">
              <a:rPr lang="ru-RU" smtClean="0"/>
              <a:t>19.07.2022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2878353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A0E835D-C732-4F75-B7D2-67D1244CD1C9}" type="datetimeFigureOut">
              <a:rPr lang="ru-RU" smtClean="0"/>
              <a:t>19.07.2022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594289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A0E835D-C732-4F75-B7D2-67D1244CD1C9}" type="datetimeFigureOut">
              <a:rPr lang="ru-RU" smtClean="0"/>
              <a:t>19.07.2022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89876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1D841A-F634-4A81-BCDA-09F701FE7B36}" type="slidenum">
              <a:rPr lang="ru-RU" smtClean="0"/>
              <a:t>‹#›</a:t>
            </a:fld>
            <a:endParaRPr lang="ru-RU"/>
          </a:p>
        </p:txBody>
      </p:sp>
    </p:spTree>
    <p:extLst>
      <p:ext uri="{BB962C8B-B14F-4D97-AF65-F5344CB8AC3E}">
        <p14:creationId xmlns:p14="http://schemas.microsoft.com/office/powerpoint/2010/main" val="2574448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178423" y="2030506"/>
            <a:ext cx="9286803" cy="3657600"/>
          </a:xfrm>
        </p:spPr>
        <p:txBody>
          <a:bodyPr>
            <a:normAutofit fontScale="25000" lnSpcReduction="20000"/>
          </a:bodyPr>
          <a:lstStyle/>
          <a:p>
            <a:endParaRPr lang="en-US" sz="5000" b="1" dirty="0">
              <a:solidFill>
                <a:srgbClr val="00B050"/>
              </a:solidFill>
              <a:latin typeface="Arial" panose="020B0604020202020204" pitchFamily="34" charset="0"/>
              <a:cs typeface="Arial" panose="020B0604020202020204" pitchFamily="34" charset="0"/>
            </a:endParaRPr>
          </a:p>
          <a:p>
            <a:r>
              <a:rPr lang="en-US" sz="19200" b="1" dirty="0">
                <a:solidFill>
                  <a:srgbClr val="00B050"/>
                </a:solidFill>
                <a:latin typeface="Arial" panose="020B0604020202020204" pitchFamily="34" charset="0"/>
                <a:cs typeface="Arial" panose="020B0604020202020204" pitchFamily="34" charset="0"/>
              </a:rPr>
              <a:t>DAS </a:t>
            </a:r>
            <a:r>
              <a:rPr lang="de-DE" sz="19200" b="1" dirty="0">
                <a:solidFill>
                  <a:srgbClr val="00B050"/>
                </a:solidFill>
                <a:latin typeface="Arial" panose="020B0604020202020204" pitchFamily="34" charset="0"/>
                <a:cs typeface="Arial" panose="020B0604020202020204" pitchFamily="34" charset="0"/>
              </a:rPr>
              <a:t>THEMA DER STUNDE</a:t>
            </a:r>
          </a:p>
          <a:p>
            <a:r>
              <a:rPr lang="de-DE" sz="14800" b="1" dirty="0">
                <a:solidFill>
                  <a:schemeClr val="accent5">
                    <a:lumMod val="75000"/>
                  </a:schemeClr>
                </a:solidFill>
                <a:latin typeface="Arial" panose="020B0604020202020204" pitchFamily="34" charset="0"/>
                <a:cs typeface="Arial" panose="020B0604020202020204" pitchFamily="34" charset="0"/>
              </a:rPr>
              <a:t>          </a:t>
            </a:r>
          </a:p>
          <a:p>
            <a:r>
              <a:rPr lang="de-AT" sz="21600" b="1" dirty="0">
                <a:solidFill>
                  <a:schemeClr val="accent5">
                    <a:lumMod val="75000"/>
                  </a:schemeClr>
                </a:solidFill>
                <a:latin typeface="Arial" panose="020B0604020202020204" pitchFamily="34" charset="0"/>
                <a:cs typeface="Arial" panose="020B0604020202020204" pitchFamily="34" charset="0"/>
              </a:rPr>
              <a:t>„Erfahrungen sammeln“</a:t>
            </a:r>
            <a:endParaRPr lang="de-DE" sz="21600" b="1" dirty="0">
              <a:solidFill>
                <a:schemeClr val="accent5">
                  <a:lumMod val="75000"/>
                </a:schemeClr>
              </a:solidFill>
              <a:latin typeface="Arial" panose="020B0604020202020204" pitchFamily="34" charset="0"/>
              <a:cs typeface="Arial" panose="020B0604020202020204" pitchFamily="34" charset="0"/>
            </a:endParaRPr>
          </a:p>
          <a:p>
            <a:endParaRPr lang="de-DE" sz="9800" b="1" dirty="0">
              <a:solidFill>
                <a:schemeClr val="accent5">
                  <a:lumMod val="75000"/>
                </a:schemeClr>
              </a:solidFill>
              <a:latin typeface="Arial" panose="020B0604020202020204" pitchFamily="34" charset="0"/>
              <a:cs typeface="Arial" panose="020B0604020202020204" pitchFamily="34" charset="0"/>
            </a:endParaRPr>
          </a:p>
          <a:p>
            <a:endParaRPr lang="de-DE" sz="9800" b="1" dirty="0">
              <a:solidFill>
                <a:schemeClr val="accent5">
                  <a:lumMod val="75000"/>
                </a:schemeClr>
              </a:solidFill>
              <a:latin typeface="Arial" panose="020B0604020202020204" pitchFamily="34" charset="0"/>
              <a:cs typeface="Arial" panose="020B0604020202020204" pitchFamily="34" charset="0"/>
            </a:endParaRPr>
          </a:p>
          <a:p>
            <a:r>
              <a:rPr lang="de-DE" sz="6500" b="1" dirty="0">
                <a:solidFill>
                  <a:schemeClr val="accent5">
                    <a:lumMod val="75000"/>
                  </a:schemeClr>
                </a:solidFill>
                <a:latin typeface="Arial" panose="020B0604020202020204" pitchFamily="34" charset="0"/>
                <a:cs typeface="Arial" panose="020B0604020202020204" pitchFamily="34" charset="0"/>
              </a:rPr>
              <a:t> </a:t>
            </a:r>
          </a:p>
          <a:p>
            <a:r>
              <a:rPr lang="de-DE" sz="6500" b="1" dirty="0">
                <a:solidFill>
                  <a:schemeClr val="accent5">
                    <a:lumMod val="75000"/>
                  </a:schemeClr>
                </a:solidFill>
                <a:latin typeface="Arial" panose="020B0604020202020204" pitchFamily="34" charset="0"/>
                <a:cs typeface="Arial" panose="020B0604020202020204" pitchFamily="34" charset="0"/>
              </a:rPr>
              <a:t>               </a:t>
            </a:r>
            <a:r>
              <a:rPr lang="de-DE" sz="4600" b="1" dirty="0">
                <a:solidFill>
                  <a:srgbClr val="00B050"/>
                </a:solidFill>
                <a:latin typeface="Arial" panose="020B0604020202020204" pitchFamily="34" charset="0"/>
                <a:cs typeface="Arial" panose="020B0604020202020204" pitchFamily="34" charset="0"/>
              </a:rPr>
              <a:t>           </a:t>
            </a:r>
          </a:p>
          <a:p>
            <a:r>
              <a:rPr lang="de-DE" sz="4600" b="1" dirty="0">
                <a:solidFill>
                  <a:schemeClr val="accent5">
                    <a:lumMod val="75000"/>
                  </a:schemeClr>
                </a:solidFill>
                <a:latin typeface="Arial" panose="020B0604020202020204" pitchFamily="34" charset="0"/>
                <a:cs typeface="Arial" panose="020B0604020202020204" pitchFamily="34" charset="0"/>
              </a:rPr>
              <a:t>             </a:t>
            </a:r>
          </a:p>
          <a:p>
            <a:r>
              <a:rPr lang="de-DE" sz="4600" b="1" dirty="0">
                <a:solidFill>
                  <a:schemeClr val="accent5">
                    <a:lumMod val="75000"/>
                  </a:schemeClr>
                </a:solidFill>
                <a:latin typeface="Arial" panose="020B0604020202020204" pitchFamily="34" charset="0"/>
                <a:cs typeface="Arial" panose="020B0604020202020204" pitchFamily="34" charset="0"/>
              </a:rPr>
              <a:t>        </a:t>
            </a:r>
          </a:p>
          <a:p>
            <a:r>
              <a:rPr lang="de-DE" sz="4600" b="1" dirty="0">
                <a:solidFill>
                  <a:schemeClr val="accent5">
                    <a:lumMod val="75000"/>
                  </a:schemeClr>
                </a:solidFill>
                <a:latin typeface="Arial" panose="020B0604020202020204" pitchFamily="34" charset="0"/>
                <a:cs typeface="Arial" panose="020B0604020202020204" pitchFamily="34" charset="0"/>
              </a:rPr>
              <a:t>            </a:t>
            </a:r>
            <a:endParaRPr lang="de-DE" sz="4600" dirty="0">
              <a:latin typeface="Arial" panose="020B0604020202020204" pitchFamily="34" charset="0"/>
              <a:cs typeface="Arial" panose="020B0604020202020204" pitchFamily="34" charset="0"/>
            </a:endParaRPr>
          </a:p>
          <a:p>
            <a:r>
              <a:rPr lang="de-DE" sz="3600" dirty="0">
                <a:latin typeface="Arial" panose="020B0604020202020204" pitchFamily="34" charset="0"/>
                <a:cs typeface="Arial" panose="020B0604020202020204" pitchFamily="34" charset="0"/>
              </a:rPr>
              <a:t>                            </a:t>
            </a:r>
            <a:endParaRPr lang="ru-RU" dirty="0"/>
          </a:p>
        </p:txBody>
      </p:sp>
      <p:sp>
        <p:nvSpPr>
          <p:cNvPr id="4" name="Заголовок 3"/>
          <p:cNvSpPr>
            <a:spLocks noGrp="1"/>
          </p:cNvSpPr>
          <p:nvPr>
            <p:ph type="ctrTitle"/>
          </p:nvPr>
        </p:nvSpPr>
        <p:spPr>
          <a:xfrm>
            <a:off x="154545" y="115910"/>
            <a:ext cx="11848565" cy="1487980"/>
          </a:xfrm>
          <a:solidFill>
            <a:srgbClr val="0070C0"/>
          </a:solidFill>
        </p:spPr>
        <p:txBody>
          <a:bodyPr>
            <a:normAutofit/>
          </a:bodyPr>
          <a:lstStyle/>
          <a:p>
            <a:r>
              <a:rPr lang="de-DE" sz="8000" b="1" dirty="0">
                <a:solidFill>
                  <a:schemeClr val="bg1"/>
                </a:solidFill>
                <a:latin typeface="Arial" panose="020B0604020202020204" pitchFamily="34" charset="0"/>
                <a:cs typeface="Arial" panose="020B0604020202020204" pitchFamily="34" charset="0"/>
              </a:rPr>
              <a:t>DEUTSCH</a:t>
            </a:r>
            <a:endParaRPr lang="ru-RU" sz="8000" b="1" dirty="0">
              <a:solidFill>
                <a:schemeClr val="bg1"/>
              </a:solidFill>
              <a:latin typeface="Arial" panose="020B0604020202020204" pitchFamily="34" charset="0"/>
              <a:cs typeface="Arial" panose="020B0604020202020204" pitchFamily="34" charset="0"/>
            </a:endParaRPr>
          </a:p>
        </p:txBody>
      </p:sp>
      <p:sp>
        <p:nvSpPr>
          <p:cNvPr id="5" name="Прямоугольник 4"/>
          <p:cNvSpPr/>
          <p:nvPr/>
        </p:nvSpPr>
        <p:spPr>
          <a:xfrm>
            <a:off x="9544050" y="242887"/>
            <a:ext cx="1559379" cy="13430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5400" dirty="0">
                <a:latin typeface="Arial" panose="020B0604020202020204" pitchFamily="34" charset="0"/>
                <a:cs typeface="Arial" panose="020B0604020202020204" pitchFamily="34" charset="0"/>
              </a:rPr>
              <a:t>10.</a:t>
            </a:r>
            <a:endParaRPr lang="de-DE" sz="5400" dirty="0">
              <a:latin typeface="Arial" panose="020B0604020202020204" pitchFamily="34" charset="0"/>
              <a:cs typeface="Arial" panose="020B0604020202020204" pitchFamily="34" charset="0"/>
            </a:endParaRPr>
          </a:p>
          <a:p>
            <a:pPr algn="ctr"/>
            <a:r>
              <a:rPr lang="en-US" sz="3200" dirty="0" err="1">
                <a:latin typeface="Arial" panose="020B0604020202020204" pitchFamily="34" charset="0"/>
                <a:cs typeface="Arial" panose="020B0604020202020204" pitchFamily="34" charset="0"/>
              </a:rPr>
              <a:t>Klasse</a:t>
            </a:r>
            <a:endParaRPr lang="ru-RU" sz="3200" dirty="0">
              <a:latin typeface="Arial" panose="020B0604020202020204" pitchFamily="34" charset="0"/>
              <a:cs typeface="Arial" panose="020B0604020202020204" pitchFamily="34" charset="0"/>
            </a:endParaRPr>
          </a:p>
        </p:txBody>
      </p:sp>
      <p:sp>
        <p:nvSpPr>
          <p:cNvPr id="2" name="Прямоугольник 1"/>
          <p:cNvSpPr/>
          <p:nvPr/>
        </p:nvSpPr>
        <p:spPr>
          <a:xfrm>
            <a:off x="645459" y="2062891"/>
            <a:ext cx="1332395" cy="3383167"/>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788458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 calcmode="lin" valueType="num">
                                      <p:cBhvr>
                                        <p:cTn id="2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2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Grammatik</a:t>
            </a:r>
            <a:endParaRPr lang="ru-RU" sz="8000" b="1" dirty="0">
              <a:solidFill>
                <a:schemeClr val="bg1"/>
              </a:solidFill>
              <a:latin typeface="Arial" panose="020B0604020202020204" pitchFamily="34" charset="0"/>
              <a:cs typeface="Arial" panose="020B0604020202020204" pitchFamily="34" charset="0"/>
            </a:endParaRPr>
          </a:p>
        </p:txBody>
      </p:sp>
      <p:sp>
        <p:nvSpPr>
          <p:cNvPr id="5" name="Объект 4"/>
          <p:cNvSpPr>
            <a:spLocks noGrp="1"/>
          </p:cNvSpPr>
          <p:nvPr>
            <p:ph idx="1"/>
          </p:nvPr>
        </p:nvSpPr>
        <p:spPr>
          <a:xfrm>
            <a:off x="2461847" y="1294228"/>
            <a:ext cx="8032652" cy="717452"/>
          </a:xfrm>
        </p:spPr>
        <p:txBody>
          <a:bodyPr>
            <a:normAutofit fontScale="62500" lnSpcReduction="20000"/>
          </a:bodyPr>
          <a:lstStyle/>
          <a:p>
            <a:pPr marL="0" indent="0" algn="ctr">
              <a:buNone/>
            </a:pPr>
            <a:r>
              <a:rPr lang="de-AT" sz="5700" b="1" dirty="0">
                <a:solidFill>
                  <a:srgbClr val="FF0000"/>
                </a:solidFill>
              </a:rPr>
              <a:t>Zweiteilige Konnektoren</a:t>
            </a:r>
            <a:br>
              <a:rPr lang="de-AT" sz="3600" dirty="0"/>
            </a:br>
            <a:endParaRPr lang="ru-RU" sz="3300" dirty="0"/>
          </a:p>
        </p:txBody>
      </p:sp>
      <p:sp>
        <p:nvSpPr>
          <p:cNvPr id="6" name="Объект 4"/>
          <p:cNvSpPr txBox="1">
            <a:spLocks/>
          </p:cNvSpPr>
          <p:nvPr/>
        </p:nvSpPr>
        <p:spPr>
          <a:xfrm>
            <a:off x="309490" y="1474765"/>
            <a:ext cx="5219113" cy="689316"/>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br>
              <a:rPr lang="de-AT" sz="3600" dirty="0"/>
            </a:br>
            <a:endParaRPr lang="ru-RU" sz="3300" dirty="0"/>
          </a:p>
        </p:txBody>
      </p:sp>
      <p:sp>
        <p:nvSpPr>
          <p:cNvPr id="7" name="Объект 4"/>
          <p:cNvSpPr txBox="1">
            <a:spLocks/>
          </p:cNvSpPr>
          <p:nvPr/>
        </p:nvSpPr>
        <p:spPr>
          <a:xfrm>
            <a:off x="135988" y="2461844"/>
            <a:ext cx="12056012" cy="40233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ru-RU" sz="3600" dirty="0"/>
          </a:p>
          <a:p>
            <a:pPr marL="0" lvl="0" indent="0">
              <a:buNone/>
            </a:pPr>
            <a:endParaRPr lang="ru-RU" sz="3600" dirty="0"/>
          </a:p>
          <a:p>
            <a:endParaRPr lang="ru-RU" sz="3300" dirty="0"/>
          </a:p>
        </p:txBody>
      </p:sp>
      <p:sp>
        <p:nvSpPr>
          <p:cNvPr id="8" name="Объект 4"/>
          <p:cNvSpPr txBox="1">
            <a:spLocks/>
          </p:cNvSpPr>
          <p:nvPr/>
        </p:nvSpPr>
        <p:spPr>
          <a:xfrm>
            <a:off x="2332894" y="4030394"/>
            <a:ext cx="8032652" cy="717452"/>
          </a:xfrm>
          <a:prstGeom prst="rect">
            <a:avLst/>
          </a:prstGeom>
        </p:spPr>
        <p:txBody>
          <a:bodyPr vert="horz" lIns="91440" tIns="45720" rIns="91440" bIns="45720"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sz="5700" i="1" u="sng" dirty="0"/>
              <a:t>Manuel sitzt </a:t>
            </a:r>
            <a:r>
              <a:rPr lang="de-AT" sz="5700" dirty="0"/>
              <a:t>im </a:t>
            </a:r>
            <a:r>
              <a:rPr lang="de-AT" sz="5700" dirty="0" err="1"/>
              <a:t>Cafe</a:t>
            </a:r>
            <a:r>
              <a:rPr lang="de-AT" sz="5700" dirty="0"/>
              <a:t> </a:t>
            </a:r>
            <a:r>
              <a:rPr lang="de-AT" sz="5700" dirty="0">
                <a:solidFill>
                  <a:srgbClr val="FF0000"/>
                </a:solidFill>
              </a:rPr>
              <a:t>oder </a:t>
            </a:r>
            <a:r>
              <a:rPr lang="de-AT" sz="5700" i="1" u="sng" dirty="0"/>
              <a:t>er schwimmt </a:t>
            </a:r>
            <a:r>
              <a:rPr lang="de-AT" sz="5700" dirty="0"/>
              <a:t>im See</a:t>
            </a:r>
            <a:br>
              <a:rPr lang="de-AT" sz="3600" dirty="0"/>
            </a:br>
            <a:endParaRPr lang="ru-RU" sz="3300" dirty="0"/>
          </a:p>
        </p:txBody>
      </p:sp>
      <p:sp>
        <p:nvSpPr>
          <p:cNvPr id="2" name="Прямоугольник 1"/>
          <p:cNvSpPr/>
          <p:nvPr/>
        </p:nvSpPr>
        <p:spPr>
          <a:xfrm>
            <a:off x="422031" y="1672366"/>
            <a:ext cx="11769969" cy="3814890"/>
          </a:xfrm>
          <a:prstGeom prst="rect">
            <a:avLst/>
          </a:prstGeom>
        </p:spPr>
        <p:txBody>
          <a:bodyPr wrap="square">
            <a:spAutoFit/>
          </a:bodyPr>
          <a:lstStyle/>
          <a:p>
            <a:pPr marL="457200">
              <a:lnSpc>
                <a:spcPct val="115000"/>
              </a:lnSpc>
              <a:spcAft>
                <a:spcPts val="0"/>
              </a:spcAft>
            </a:pPr>
            <a:r>
              <a:rPr lang="de-DE" sz="2800" b="1" dirty="0">
                <a:latin typeface="Palatino Linotype" panose="02040502050505030304" pitchFamily="18" charset="0"/>
                <a:ea typeface="Calibri" panose="020F0502020204030204" pitchFamily="34" charset="0"/>
                <a:cs typeface="DaunPenh"/>
              </a:rPr>
              <a:t>Bilden Sie die S</a:t>
            </a:r>
            <a:r>
              <a:rPr lang="de-AT" sz="2800" b="1" dirty="0">
                <a:latin typeface="Palatino Linotype" panose="02040502050505030304" pitchFamily="18" charset="0"/>
                <a:ea typeface="Calibri" panose="020F0502020204030204" pitchFamily="34" charset="0"/>
                <a:cs typeface="DaunPenh"/>
              </a:rPr>
              <a:t>ätze mit </a:t>
            </a:r>
            <a:r>
              <a:rPr lang="de-DE" sz="2800" b="1" dirty="0">
                <a:latin typeface="Palatino Linotype" panose="02040502050505030304" pitchFamily="18" charset="0"/>
                <a:ea typeface="Calibri" panose="020F0502020204030204" pitchFamily="34" charset="0"/>
                <a:cs typeface="DaunPenh"/>
              </a:rPr>
              <a:t>„entweder – oder“ </a:t>
            </a:r>
            <a:endParaRPr lang="ru-RU" sz="2800" dirty="0">
              <a:latin typeface="Calibri" panose="020F0502020204030204" pitchFamily="34" charset="0"/>
              <a:ea typeface="Calibri" panose="020F0502020204030204" pitchFamily="34" charset="0"/>
              <a:cs typeface="DaunPenh"/>
            </a:endParaRPr>
          </a:p>
          <a:p>
            <a:pPr>
              <a:lnSpc>
                <a:spcPct val="115000"/>
              </a:lnSpc>
              <a:spcAft>
                <a:spcPts val="0"/>
              </a:spcAft>
            </a:pPr>
            <a:r>
              <a:rPr lang="de-DE" b="1" dirty="0">
                <a:latin typeface="Palatino Linotype" panose="02040502050505030304" pitchFamily="18" charset="0"/>
                <a:ea typeface="Calibri" panose="020F0502020204030204" pitchFamily="34" charset="0"/>
                <a:cs typeface="DaunPenh"/>
              </a:rPr>
              <a:t> </a:t>
            </a:r>
            <a:endParaRPr lang="ru-RU" sz="1600" dirty="0">
              <a:latin typeface="Calibri" panose="020F0502020204030204" pitchFamily="34" charset="0"/>
              <a:ea typeface="Calibri" panose="020F0502020204030204" pitchFamily="34" charset="0"/>
              <a:cs typeface="DaunPenh"/>
            </a:endParaRPr>
          </a:p>
          <a:p>
            <a:pPr marL="457200" algn="ctr">
              <a:lnSpc>
                <a:spcPct val="115000"/>
              </a:lnSpc>
              <a:spcAft>
                <a:spcPts val="0"/>
              </a:spcAft>
            </a:pPr>
            <a:r>
              <a:rPr lang="de-DE" sz="2800" i="1" dirty="0">
                <a:latin typeface="Palatino Linotype" panose="02040502050505030304" pitchFamily="18" charset="0"/>
                <a:ea typeface="Calibri" panose="020F0502020204030204" pitchFamily="34" charset="0"/>
                <a:cs typeface="DaunPenh"/>
              </a:rPr>
              <a:t>Miguel – auf einen Berg klettern / in die USA fliegen</a:t>
            </a:r>
            <a:endParaRPr lang="ru-RU" sz="2800" dirty="0">
              <a:latin typeface="Calibri" panose="020F0502020204030204" pitchFamily="34" charset="0"/>
              <a:ea typeface="Calibri" panose="020F0502020204030204" pitchFamily="34" charset="0"/>
              <a:cs typeface="DaunPenh"/>
            </a:endParaRPr>
          </a:p>
          <a:p>
            <a:pPr marL="457200" algn="ctr">
              <a:lnSpc>
                <a:spcPct val="115000"/>
              </a:lnSpc>
              <a:spcAft>
                <a:spcPts val="0"/>
              </a:spcAft>
            </a:pPr>
            <a:r>
              <a:rPr lang="de-DE" sz="2800" b="1" i="1" u="sng" dirty="0">
                <a:latin typeface="Palatino Linotype" panose="02040502050505030304" pitchFamily="18" charset="0"/>
                <a:ea typeface="Calibri" panose="020F0502020204030204" pitchFamily="34" charset="0"/>
                <a:cs typeface="DaunPenh"/>
              </a:rPr>
              <a:t>Miguel klettert </a:t>
            </a:r>
            <a:r>
              <a:rPr lang="de-DE" sz="2800" i="1" dirty="0">
                <a:solidFill>
                  <a:srgbClr val="FF0000"/>
                </a:solidFill>
                <a:latin typeface="Palatino Linotype" panose="02040502050505030304" pitchFamily="18" charset="0"/>
                <a:ea typeface="Calibri" panose="020F0502020204030204" pitchFamily="34" charset="0"/>
                <a:cs typeface="DaunPenh"/>
              </a:rPr>
              <a:t>entweder</a:t>
            </a:r>
            <a:r>
              <a:rPr lang="de-DE" sz="2800" i="1" dirty="0">
                <a:latin typeface="Palatino Linotype" panose="02040502050505030304" pitchFamily="18" charset="0"/>
                <a:ea typeface="Calibri" panose="020F0502020204030204" pitchFamily="34" charset="0"/>
                <a:cs typeface="DaunPenh"/>
              </a:rPr>
              <a:t> auf einen Berg </a:t>
            </a:r>
            <a:r>
              <a:rPr lang="de-DE" sz="2800" i="1" dirty="0">
                <a:solidFill>
                  <a:srgbClr val="FF0000"/>
                </a:solidFill>
                <a:latin typeface="Palatino Linotype" panose="02040502050505030304" pitchFamily="18" charset="0"/>
                <a:ea typeface="Calibri" panose="020F0502020204030204" pitchFamily="34" charset="0"/>
                <a:cs typeface="DaunPenh"/>
              </a:rPr>
              <a:t>oder</a:t>
            </a:r>
            <a:r>
              <a:rPr lang="de-DE" sz="2800" i="1" dirty="0">
                <a:latin typeface="Palatino Linotype" panose="02040502050505030304" pitchFamily="18" charset="0"/>
                <a:ea typeface="Calibri" panose="020F0502020204030204" pitchFamily="34" charset="0"/>
                <a:cs typeface="DaunPenh"/>
              </a:rPr>
              <a:t> </a:t>
            </a:r>
            <a:r>
              <a:rPr lang="de-DE" sz="2800" b="1" i="1" u="sng" dirty="0">
                <a:latin typeface="Palatino Linotype" panose="02040502050505030304" pitchFamily="18" charset="0"/>
                <a:ea typeface="Calibri" panose="020F0502020204030204" pitchFamily="34" charset="0"/>
                <a:cs typeface="DaunPenh"/>
              </a:rPr>
              <a:t>er fliegt </a:t>
            </a:r>
            <a:r>
              <a:rPr lang="de-DE" sz="2800" i="1" dirty="0">
                <a:latin typeface="Palatino Linotype" panose="02040502050505030304" pitchFamily="18" charset="0"/>
                <a:ea typeface="Calibri" panose="020F0502020204030204" pitchFamily="34" charset="0"/>
                <a:cs typeface="DaunPenh"/>
              </a:rPr>
              <a:t>in die USA.</a:t>
            </a:r>
            <a:endParaRPr lang="ru-RU" sz="2800" dirty="0">
              <a:latin typeface="Calibri" panose="020F0502020204030204" pitchFamily="34" charset="0"/>
              <a:ea typeface="Calibri" panose="020F0502020204030204" pitchFamily="34" charset="0"/>
              <a:cs typeface="DaunPenh"/>
            </a:endParaRPr>
          </a:p>
          <a:p>
            <a:pPr lvl="0">
              <a:lnSpc>
                <a:spcPct val="115000"/>
              </a:lnSpc>
              <a:spcAft>
                <a:spcPts val="0"/>
              </a:spcAft>
              <a:tabLst>
                <a:tab pos="457200" algn="l"/>
              </a:tabLst>
            </a:pPr>
            <a:r>
              <a:rPr lang="de-DE" sz="2800" dirty="0">
                <a:latin typeface="Palatino Linotype" panose="02040502050505030304" pitchFamily="18" charset="0"/>
                <a:ea typeface="Calibri" panose="020F0502020204030204" pitchFamily="34" charset="0"/>
                <a:cs typeface="DaunPenh"/>
              </a:rPr>
              <a:t>         1. Manuel – im Café sitzen / im See schwimmen</a:t>
            </a:r>
            <a:endParaRPr lang="ru-RU" sz="2800" dirty="0">
              <a:latin typeface="Calibri" panose="020F0502020204030204" pitchFamily="34" charset="0"/>
              <a:ea typeface="Calibri" panose="020F0502020204030204" pitchFamily="34" charset="0"/>
              <a:cs typeface="DaunPenh"/>
            </a:endParaRPr>
          </a:p>
          <a:p>
            <a:pPr marL="457200">
              <a:lnSpc>
                <a:spcPct val="115000"/>
              </a:lnSpc>
              <a:spcAft>
                <a:spcPts val="0"/>
              </a:spcAft>
            </a:pPr>
            <a:r>
              <a:rPr lang="de-DE" sz="2800" dirty="0">
                <a:latin typeface="Palatino Linotype" panose="02040502050505030304" pitchFamily="18" charset="0"/>
                <a:ea typeface="Calibri" panose="020F0502020204030204" pitchFamily="34" charset="0"/>
                <a:cs typeface="DaunPenh"/>
              </a:rPr>
              <a:t>Entweder </a:t>
            </a:r>
          </a:p>
          <a:p>
            <a:pPr marL="457200">
              <a:lnSpc>
                <a:spcPct val="115000"/>
              </a:lnSpc>
              <a:spcAft>
                <a:spcPts val="0"/>
              </a:spcAft>
            </a:pPr>
            <a:r>
              <a:rPr lang="de-DE" sz="2800" dirty="0">
                <a:latin typeface="Palatino Linotype" panose="02040502050505030304" pitchFamily="18" charset="0"/>
                <a:ea typeface="Calibri" panose="020F0502020204030204" pitchFamily="34" charset="0"/>
                <a:cs typeface="DaunPenh"/>
              </a:rPr>
              <a:t>2. Karin – die Zeitung lesen / fernsehen</a:t>
            </a:r>
            <a:endParaRPr lang="ru-RU" sz="2800" dirty="0">
              <a:latin typeface="Calibri" panose="020F0502020204030204" pitchFamily="34" charset="0"/>
              <a:ea typeface="Calibri" panose="020F0502020204030204" pitchFamily="34" charset="0"/>
              <a:cs typeface="DaunPenh"/>
            </a:endParaRPr>
          </a:p>
          <a:p>
            <a:r>
              <a:rPr lang="de-DE" sz="2800" dirty="0">
                <a:latin typeface="Palatino Linotype" panose="02040502050505030304" pitchFamily="18" charset="0"/>
                <a:ea typeface="Calibri" panose="020F0502020204030204" pitchFamily="34" charset="0"/>
                <a:cs typeface="DaunPenh"/>
              </a:rPr>
              <a:t>     Entweder</a:t>
            </a:r>
            <a:endParaRPr lang="ru-RU" sz="2800" dirty="0"/>
          </a:p>
        </p:txBody>
      </p:sp>
      <p:sp>
        <p:nvSpPr>
          <p:cNvPr id="12" name="Объект 4"/>
          <p:cNvSpPr txBox="1">
            <a:spLocks/>
          </p:cNvSpPr>
          <p:nvPr/>
        </p:nvSpPr>
        <p:spPr>
          <a:xfrm>
            <a:off x="2429023" y="5012788"/>
            <a:ext cx="8032652" cy="717452"/>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sz="5700" i="1" u="sng" dirty="0"/>
              <a:t>Karin liest </a:t>
            </a:r>
            <a:r>
              <a:rPr lang="de-AT" sz="5700" dirty="0"/>
              <a:t> die Zeitung </a:t>
            </a:r>
            <a:r>
              <a:rPr lang="de-AT" sz="5700" dirty="0">
                <a:solidFill>
                  <a:srgbClr val="FF0000"/>
                </a:solidFill>
              </a:rPr>
              <a:t>oder </a:t>
            </a:r>
            <a:r>
              <a:rPr lang="de-AT" sz="5700" i="1" u="sng" dirty="0"/>
              <a:t>sie sieht </a:t>
            </a:r>
            <a:r>
              <a:rPr lang="de-AT" sz="5700" dirty="0"/>
              <a:t>fern.</a:t>
            </a:r>
            <a:br>
              <a:rPr lang="de-AT" sz="3600" dirty="0"/>
            </a:br>
            <a:endParaRPr lang="ru-RU" sz="3300" dirty="0"/>
          </a:p>
        </p:txBody>
      </p:sp>
    </p:spTree>
    <p:extLst>
      <p:ext uri="{BB962C8B-B14F-4D97-AF65-F5344CB8AC3E}">
        <p14:creationId xmlns:p14="http://schemas.microsoft.com/office/powerpoint/2010/main" val="2522773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p:cTn id="7"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2">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4" end="4"/>
                                            </p:txEl>
                                          </p:spTgt>
                                        </p:tgtEl>
                                        <p:attrNameLst>
                                          <p:attrName>style.visibility</p:attrName>
                                        </p:attrNameLst>
                                      </p:cBhvr>
                                      <p:to>
                                        <p:strVal val="visible"/>
                                      </p:to>
                                    </p:set>
                                    <p:anim calcmode="lin" valueType="num">
                                      <p:cBhvr>
                                        <p:cTn id="14"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2">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ppt_w</p:attrName>
                                        </p:attrNameLst>
                                      </p:cBhvr>
                                      <p:tavLst>
                                        <p:tav tm="0">
                                          <p:val>
                                            <p:fltVal val="0"/>
                                          </p:val>
                                        </p:tav>
                                        <p:tav tm="100000">
                                          <p:val>
                                            <p:strVal val="#ppt_w"/>
                                          </p:val>
                                        </p:tav>
                                      </p:tavLst>
                                    </p:anim>
                                    <p:anim calcmode="lin" valueType="num">
                                      <p:cBhvr>
                                        <p:cTn id="22" dur="500" fill="hold"/>
                                        <p:tgtEl>
                                          <p:spTgt spid="8"/>
                                        </p:tgtEl>
                                        <p:attrNameLst>
                                          <p:attrName>ppt_h</p:attrName>
                                        </p:attrNameLst>
                                      </p:cBhvr>
                                      <p:tavLst>
                                        <p:tav tm="0">
                                          <p:val>
                                            <p:fltVal val="0"/>
                                          </p:val>
                                        </p:tav>
                                        <p:tav tm="100000">
                                          <p:val>
                                            <p:strVal val="#ppt_h"/>
                                          </p:val>
                                        </p:tav>
                                      </p:tavLst>
                                    </p:anim>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6" end="6"/>
                                            </p:txEl>
                                          </p:spTgt>
                                        </p:tgtEl>
                                        <p:attrNameLst>
                                          <p:attrName>style.visibility</p:attrName>
                                        </p:attrNameLst>
                                      </p:cBhvr>
                                      <p:to>
                                        <p:strVal val="visible"/>
                                      </p:to>
                                    </p:set>
                                    <p:anim calcmode="lin" valueType="num">
                                      <p:cBhvr>
                                        <p:cTn id="28"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2">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p:cTn id="35" dur="500" fill="hold"/>
                                        <p:tgtEl>
                                          <p:spTgt spid="12"/>
                                        </p:tgtEl>
                                        <p:attrNameLst>
                                          <p:attrName>ppt_w</p:attrName>
                                        </p:attrNameLst>
                                      </p:cBhvr>
                                      <p:tavLst>
                                        <p:tav tm="0">
                                          <p:val>
                                            <p:fltVal val="0"/>
                                          </p:val>
                                        </p:tav>
                                        <p:tav tm="100000">
                                          <p:val>
                                            <p:strVal val="#ppt_w"/>
                                          </p:val>
                                        </p:tav>
                                      </p:tavLst>
                                    </p:anim>
                                    <p:anim calcmode="lin" valueType="num">
                                      <p:cBhvr>
                                        <p:cTn id="36" dur="500" fill="hold"/>
                                        <p:tgtEl>
                                          <p:spTgt spid="12"/>
                                        </p:tgtEl>
                                        <p:attrNameLst>
                                          <p:attrName>ppt_h</p:attrName>
                                        </p:attrNameLst>
                                      </p:cBhvr>
                                      <p:tavLst>
                                        <p:tav tm="0">
                                          <p:val>
                                            <p:fltVal val="0"/>
                                          </p:val>
                                        </p:tav>
                                        <p:tav tm="100000">
                                          <p:val>
                                            <p:strVal val="#ppt_h"/>
                                          </p:val>
                                        </p:tav>
                                      </p:tavLst>
                                    </p:anim>
                                    <p:animEffect transition="in" filter="fade">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3"/>
          <p:cNvSpPr>
            <a:spLocks noGrp="1"/>
          </p:cNvSpPr>
          <p:nvPr>
            <p:ph type="title"/>
          </p:nvPr>
        </p:nvSpPr>
        <p:spPr>
          <a:solidFill>
            <a:srgbClr val="0070C0"/>
          </a:solidFill>
        </p:spPr>
        <p:txBody>
          <a:bodyPr>
            <a:normAutofit/>
          </a:bodyPr>
          <a:lstStyle/>
          <a:p>
            <a:pPr algn="ctr"/>
            <a:r>
              <a:rPr lang="de-DE" sz="8000" b="1" dirty="0">
                <a:solidFill>
                  <a:schemeClr val="bg1"/>
                </a:solidFill>
                <a:latin typeface="Arial" panose="020B0604020202020204" pitchFamily="34" charset="0"/>
                <a:cs typeface="Arial" panose="020B0604020202020204" pitchFamily="34" charset="0"/>
              </a:rPr>
              <a:t>Selbständige Arbeit</a:t>
            </a:r>
            <a:r>
              <a:rPr lang="de-DE" sz="8000" b="1" dirty="0">
                <a:solidFill>
                  <a:schemeClr val="accent1">
                    <a:lumMod val="40000"/>
                    <a:lumOff val="60000"/>
                  </a:schemeClr>
                </a:solidFill>
                <a:latin typeface="Arial" panose="020B0604020202020204" pitchFamily="34" charset="0"/>
                <a:cs typeface="Arial" panose="020B0604020202020204" pitchFamily="34" charset="0"/>
              </a:rPr>
              <a:t>:</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sz="half" idx="1"/>
          </p:nvPr>
        </p:nvSpPr>
        <p:spPr>
          <a:xfrm>
            <a:off x="374581" y="3024553"/>
            <a:ext cx="11627892" cy="2236763"/>
          </a:xfrm>
        </p:spPr>
        <p:txBody>
          <a:bodyPr>
            <a:normAutofit/>
          </a:bodyPr>
          <a:lstStyle/>
          <a:p>
            <a:pPr marL="0" indent="0" algn="ctr">
              <a:buNone/>
            </a:pPr>
            <a:r>
              <a:rPr lang="de-AT" sz="4000" b="1" dirty="0">
                <a:solidFill>
                  <a:srgbClr val="002060"/>
                </a:solidFill>
              </a:rPr>
              <a:t>Füllen Sie das Bewerbungsformular aus. </a:t>
            </a:r>
          </a:p>
          <a:p>
            <a:pPr marL="0" indent="0" algn="ctr">
              <a:buNone/>
            </a:pPr>
            <a:r>
              <a:rPr lang="de-AT" sz="4000" b="1" dirty="0">
                <a:solidFill>
                  <a:srgbClr val="002060"/>
                </a:solidFill>
              </a:rPr>
              <a:t>LB S. 112 Üb 2</a:t>
            </a:r>
          </a:p>
        </p:txBody>
      </p:sp>
    </p:spTree>
    <p:extLst>
      <p:ext uri="{BB962C8B-B14F-4D97-AF65-F5344CB8AC3E}">
        <p14:creationId xmlns:p14="http://schemas.microsoft.com/office/powerpoint/2010/main" val="2588814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71487" y="157164"/>
            <a:ext cx="11215687" cy="844322"/>
          </a:xfrm>
          <a:solidFill>
            <a:srgbClr val="0070C0"/>
          </a:solidFill>
        </p:spPr>
        <p:txBody>
          <a:bodyPr>
            <a:normAutofit/>
          </a:bodyPr>
          <a:lstStyle/>
          <a:p>
            <a:r>
              <a:rPr lang="de-DE" sz="4800" b="1" dirty="0">
                <a:solidFill>
                  <a:schemeClr val="bg1"/>
                </a:solidFill>
                <a:latin typeface="Arial" panose="020B0604020202020204" pitchFamily="34" charset="0"/>
                <a:cs typeface="Arial" panose="020B0604020202020204" pitchFamily="34" charset="0"/>
              </a:rPr>
              <a:t>Ende der Stunde</a:t>
            </a:r>
            <a:endParaRPr lang="ru-RU" sz="48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471487" y="1161143"/>
            <a:ext cx="11215687" cy="5125358"/>
          </a:xfrm>
          <a:ln w="57150">
            <a:solidFill>
              <a:srgbClr val="00B0F0"/>
            </a:solidFill>
          </a:ln>
        </p:spPr>
        <p:txBody>
          <a:bodyPr>
            <a:normAutofit/>
          </a:bodyPr>
          <a:lstStyle/>
          <a:p>
            <a:r>
              <a:rPr lang="de-DE" sz="5400" b="1" dirty="0">
                <a:solidFill>
                  <a:srgbClr val="0070C0"/>
                </a:solidFill>
                <a:latin typeface="Arial" panose="020B0604020202020204" pitchFamily="34" charset="0"/>
                <a:cs typeface="Arial" panose="020B0604020202020204" pitchFamily="34" charset="0"/>
              </a:rPr>
              <a:t>Unsere Stunde ist zu Ende.</a:t>
            </a:r>
          </a:p>
          <a:p>
            <a:endParaRPr lang="de-DE" sz="5400" b="1" dirty="0">
              <a:solidFill>
                <a:srgbClr val="0070C0"/>
              </a:solidFill>
              <a:latin typeface="Arial" panose="020B0604020202020204" pitchFamily="34" charset="0"/>
              <a:cs typeface="Arial" panose="020B0604020202020204" pitchFamily="34" charset="0"/>
            </a:endParaRPr>
          </a:p>
          <a:p>
            <a:r>
              <a:rPr lang="de-DE" sz="5400" b="1" dirty="0">
                <a:solidFill>
                  <a:srgbClr val="7030A0"/>
                </a:solidFill>
                <a:latin typeface="Arial" panose="020B0604020202020204" pitchFamily="34" charset="0"/>
                <a:cs typeface="Arial" panose="020B0604020202020204" pitchFamily="34" charset="0"/>
              </a:rPr>
              <a:t>Danke für Aufmerksamkeit!</a:t>
            </a:r>
          </a:p>
          <a:p>
            <a:endParaRPr lang="de-DE" sz="5400" b="1" dirty="0">
              <a:solidFill>
                <a:srgbClr val="7030A0"/>
              </a:solidFill>
              <a:latin typeface="Arial" panose="020B0604020202020204" pitchFamily="34" charset="0"/>
              <a:cs typeface="Arial" panose="020B0604020202020204" pitchFamily="34" charset="0"/>
            </a:endParaRPr>
          </a:p>
          <a:p>
            <a:r>
              <a:rPr lang="de-DE" sz="5400" b="1" dirty="0">
                <a:solidFill>
                  <a:srgbClr val="C00000"/>
                </a:solidFill>
                <a:latin typeface="Arial" panose="020B0604020202020204" pitchFamily="34" charset="0"/>
                <a:cs typeface="Arial" panose="020B0604020202020204" pitchFamily="34" charset="0"/>
              </a:rPr>
              <a:t>Auf Wiedersehen!</a:t>
            </a:r>
          </a:p>
        </p:txBody>
      </p:sp>
    </p:spTree>
    <p:extLst>
      <p:ext uri="{BB962C8B-B14F-4D97-AF65-F5344CB8AC3E}">
        <p14:creationId xmlns:p14="http://schemas.microsoft.com/office/powerpoint/2010/main" val="35631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err="1">
                <a:solidFill>
                  <a:schemeClr val="bg1"/>
                </a:solidFill>
                <a:latin typeface="Arial" panose="020B0604020202020204" pitchFamily="34" charset="0"/>
                <a:cs typeface="Arial" panose="020B0604020202020204" pitchFamily="34" charset="0"/>
              </a:rPr>
              <a:t>Erfahrungen</a:t>
            </a:r>
            <a:r>
              <a:rPr lang="en-US" sz="8000" b="1" dirty="0">
                <a:solidFill>
                  <a:schemeClr val="bg1"/>
                </a:solidFill>
                <a:latin typeface="Arial" panose="020B0604020202020204" pitchFamily="34" charset="0"/>
                <a:cs typeface="Arial" panose="020B0604020202020204" pitchFamily="34" charset="0"/>
              </a:rPr>
              <a:t> </a:t>
            </a:r>
            <a:r>
              <a:rPr lang="en-US" sz="8000" b="1" dirty="0" err="1">
                <a:solidFill>
                  <a:schemeClr val="bg1"/>
                </a:solidFill>
                <a:latin typeface="Arial" panose="020B0604020202020204" pitchFamily="34" charset="0"/>
                <a:cs typeface="Arial" panose="020B0604020202020204" pitchFamily="34" charset="0"/>
              </a:rPr>
              <a:t>sammeln</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idx="1"/>
          </p:nvPr>
        </p:nvSpPr>
        <p:spPr>
          <a:xfrm>
            <a:off x="0" y="1102659"/>
            <a:ext cx="12192000" cy="5540188"/>
          </a:xfrm>
        </p:spPr>
        <p:txBody>
          <a:bodyPr>
            <a:normAutofit fontScale="92500" lnSpcReduction="10000"/>
          </a:bodyPr>
          <a:lstStyle/>
          <a:p>
            <a:pPr marL="0" indent="0">
              <a:buNone/>
            </a:pPr>
            <a:r>
              <a:rPr lang="de-AT" dirty="0">
                <a:solidFill>
                  <a:srgbClr val="002060"/>
                </a:solidFill>
              </a:rPr>
              <a:t>Wortschatz.</a:t>
            </a:r>
          </a:p>
          <a:p>
            <a:pPr marL="0" indent="0">
              <a:buNone/>
            </a:pPr>
            <a:r>
              <a:rPr lang="de-AT" dirty="0"/>
              <a:t>der Rat – der Weg</a:t>
            </a:r>
            <a:endParaRPr lang="ru-RU" dirty="0"/>
          </a:p>
          <a:p>
            <a:pPr marL="0" indent="0">
              <a:buNone/>
            </a:pPr>
            <a:r>
              <a:rPr lang="de-AT" dirty="0"/>
              <a:t>die Rechtschreibung – korrekte Schreibweise</a:t>
            </a:r>
          </a:p>
          <a:p>
            <a:pPr marL="0" indent="0">
              <a:buNone/>
            </a:pPr>
            <a:r>
              <a:rPr lang="de-AT" dirty="0"/>
              <a:t>der Schluss – das Ende</a:t>
            </a:r>
            <a:endParaRPr lang="ru-RU" dirty="0"/>
          </a:p>
          <a:p>
            <a:pPr marL="0" indent="0">
              <a:buNone/>
            </a:pPr>
            <a:r>
              <a:rPr lang="de-AT" dirty="0"/>
              <a:t>der Termin – der Zeitpunkt</a:t>
            </a:r>
            <a:endParaRPr lang="ru-RU" dirty="0"/>
          </a:p>
          <a:p>
            <a:pPr marL="0" indent="0">
              <a:buNone/>
            </a:pPr>
            <a:r>
              <a:rPr lang="de-AT" dirty="0"/>
              <a:t>Unkreativ - unschöpferisch</a:t>
            </a:r>
            <a:endParaRPr lang="ru-RU" dirty="0"/>
          </a:p>
          <a:p>
            <a:pPr marL="0" indent="0">
              <a:buNone/>
            </a:pPr>
            <a:r>
              <a:rPr lang="de-AT" dirty="0"/>
              <a:t>Wunderschön - attraktiv</a:t>
            </a:r>
            <a:endParaRPr lang="ru-RU" dirty="0"/>
          </a:p>
          <a:p>
            <a:pPr marL="0" indent="0">
              <a:buNone/>
            </a:pPr>
            <a:r>
              <a:rPr lang="de-AT" dirty="0"/>
              <a:t>die Anrede – der Titel</a:t>
            </a:r>
            <a:endParaRPr lang="ru-RU" dirty="0"/>
          </a:p>
          <a:p>
            <a:pPr marL="0" indent="0">
              <a:buNone/>
            </a:pPr>
            <a:r>
              <a:rPr lang="de-AT" dirty="0"/>
              <a:t>die Arbeitserfahrung – die Fertigkeiten in der Arbeit </a:t>
            </a:r>
          </a:p>
          <a:p>
            <a:pPr marL="0" indent="0">
              <a:buNone/>
            </a:pPr>
            <a:r>
              <a:rPr lang="de-AT" dirty="0"/>
              <a:t>die Arbeitszeit – die Schicht</a:t>
            </a:r>
          </a:p>
          <a:p>
            <a:pPr marL="0" indent="0">
              <a:buNone/>
            </a:pPr>
            <a:r>
              <a:rPr lang="de-AT" dirty="0"/>
              <a:t>Berühmt - bekannt</a:t>
            </a:r>
            <a:endParaRPr lang="ru-RU" dirty="0"/>
          </a:p>
          <a:p>
            <a:pPr marL="0" indent="0">
              <a:buNone/>
            </a:pPr>
            <a:r>
              <a:rPr lang="de-AT" dirty="0"/>
              <a:t>der Besuch – das Kommen</a:t>
            </a:r>
            <a:endParaRPr lang="ru-RU" dirty="0"/>
          </a:p>
          <a:p>
            <a:pPr marL="0" indent="0">
              <a:buNone/>
            </a:pPr>
            <a:endParaRPr lang="de-AT" dirty="0"/>
          </a:p>
          <a:p>
            <a:pPr marL="0" indent="0">
              <a:buNone/>
            </a:pPr>
            <a:endParaRPr lang="ru-RU" dirty="0"/>
          </a:p>
        </p:txBody>
      </p:sp>
    </p:spTree>
    <p:extLst>
      <p:ext uri="{BB962C8B-B14F-4D97-AF65-F5344CB8AC3E}">
        <p14:creationId xmlns:p14="http://schemas.microsoft.com/office/powerpoint/2010/main" val="1808305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 calcmode="lin" valueType="num">
                                      <p:cBhvr>
                                        <p:cTn id="7"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2">
                                            <p:txEl>
                                              <p:pRg st="6" end="6"/>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2">
                                            <p:txEl>
                                              <p:pRg st="7" end="7"/>
                                            </p:txEl>
                                          </p:spTgt>
                                        </p:tgtEl>
                                        <p:attrNameLst>
                                          <p:attrName>style.visibility</p:attrName>
                                        </p:attrNameLst>
                                      </p:cBhvr>
                                      <p:to>
                                        <p:strVal val="visible"/>
                                      </p:to>
                                    </p:set>
                                    <p:anim calcmode="lin" valueType="num">
                                      <p:cBhvr>
                                        <p:cTn id="12"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13" dur="50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14" dur="500"/>
                                        <p:tgtEl>
                                          <p:spTgt spid="2">
                                            <p:txEl>
                                              <p:pRg st="7" end="7"/>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anim calcmode="lin" valueType="num">
                                      <p:cBhvr>
                                        <p:cTn id="17" dur="500" fill="hold"/>
                                        <p:tgtEl>
                                          <p:spTgt spid="2">
                                            <p:txEl>
                                              <p:pRg st="8" end="8"/>
                                            </p:txEl>
                                          </p:spTgt>
                                        </p:tgtEl>
                                        <p:attrNameLst>
                                          <p:attrName>ppt_w</p:attrName>
                                        </p:attrNameLst>
                                      </p:cBhvr>
                                      <p:tavLst>
                                        <p:tav tm="0">
                                          <p:val>
                                            <p:fltVal val="0"/>
                                          </p:val>
                                        </p:tav>
                                        <p:tav tm="100000">
                                          <p:val>
                                            <p:strVal val="#ppt_w"/>
                                          </p:val>
                                        </p:tav>
                                      </p:tavLst>
                                    </p:anim>
                                    <p:anim calcmode="lin" valueType="num">
                                      <p:cBhvr>
                                        <p:cTn id="18" dur="500" fill="hold"/>
                                        <p:tgtEl>
                                          <p:spTgt spid="2">
                                            <p:txEl>
                                              <p:pRg st="8" end="8"/>
                                            </p:txEl>
                                          </p:spTgt>
                                        </p:tgtEl>
                                        <p:attrNameLst>
                                          <p:attrName>ppt_h</p:attrName>
                                        </p:attrNameLst>
                                      </p:cBhvr>
                                      <p:tavLst>
                                        <p:tav tm="0">
                                          <p:val>
                                            <p:fltVal val="0"/>
                                          </p:val>
                                        </p:tav>
                                        <p:tav tm="100000">
                                          <p:val>
                                            <p:strVal val="#ppt_h"/>
                                          </p:val>
                                        </p:tav>
                                      </p:tavLst>
                                    </p:anim>
                                    <p:animEffect transition="in" filter="fade">
                                      <p:cBhvr>
                                        <p:cTn id="19" dur="500"/>
                                        <p:tgtEl>
                                          <p:spTgt spid="2">
                                            <p:txEl>
                                              <p:pRg st="8" end="8"/>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2">
                                            <p:txEl>
                                              <p:pRg st="9" end="9"/>
                                            </p:txEl>
                                          </p:spTgt>
                                        </p:tgtEl>
                                        <p:attrNameLst>
                                          <p:attrName>style.visibility</p:attrName>
                                        </p:attrNameLst>
                                      </p:cBhvr>
                                      <p:to>
                                        <p:strVal val="visible"/>
                                      </p:to>
                                    </p:set>
                                    <p:anim calcmode="lin" valueType="num">
                                      <p:cBhvr>
                                        <p:cTn id="22" dur="500" fill="hold"/>
                                        <p:tgtEl>
                                          <p:spTgt spid="2">
                                            <p:txEl>
                                              <p:pRg st="9" end="9"/>
                                            </p:txEl>
                                          </p:spTgt>
                                        </p:tgtEl>
                                        <p:attrNameLst>
                                          <p:attrName>ppt_w</p:attrName>
                                        </p:attrNameLst>
                                      </p:cBhvr>
                                      <p:tavLst>
                                        <p:tav tm="0">
                                          <p:val>
                                            <p:fltVal val="0"/>
                                          </p:val>
                                        </p:tav>
                                        <p:tav tm="100000">
                                          <p:val>
                                            <p:strVal val="#ppt_w"/>
                                          </p:val>
                                        </p:tav>
                                      </p:tavLst>
                                    </p:anim>
                                    <p:anim calcmode="lin" valueType="num">
                                      <p:cBhvr>
                                        <p:cTn id="23" dur="500" fill="hold"/>
                                        <p:tgtEl>
                                          <p:spTgt spid="2">
                                            <p:txEl>
                                              <p:pRg st="9" end="9"/>
                                            </p:txEl>
                                          </p:spTgt>
                                        </p:tgtEl>
                                        <p:attrNameLst>
                                          <p:attrName>ppt_h</p:attrName>
                                        </p:attrNameLst>
                                      </p:cBhvr>
                                      <p:tavLst>
                                        <p:tav tm="0">
                                          <p:val>
                                            <p:fltVal val="0"/>
                                          </p:val>
                                        </p:tav>
                                        <p:tav tm="100000">
                                          <p:val>
                                            <p:strVal val="#ppt_h"/>
                                          </p:val>
                                        </p:tav>
                                      </p:tavLst>
                                    </p:anim>
                                    <p:animEffect transition="in" filter="fade">
                                      <p:cBhvr>
                                        <p:cTn id="24" dur="500"/>
                                        <p:tgtEl>
                                          <p:spTgt spid="2">
                                            <p:txEl>
                                              <p:pRg st="9" end="9"/>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anim calcmode="lin" valueType="num">
                                      <p:cBhvr>
                                        <p:cTn id="27" dur="500" fill="hold"/>
                                        <p:tgtEl>
                                          <p:spTgt spid="2">
                                            <p:txEl>
                                              <p:pRg st="10" end="10"/>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10" end="10"/>
                                            </p:txEl>
                                          </p:spTgt>
                                        </p:tgtEl>
                                        <p:attrNameLst>
                                          <p:attrName>ppt_h</p:attrName>
                                        </p:attrNameLst>
                                      </p:cBhvr>
                                      <p:tavLst>
                                        <p:tav tm="0">
                                          <p:val>
                                            <p:fltVal val="0"/>
                                          </p:val>
                                        </p:tav>
                                        <p:tav tm="100000">
                                          <p:val>
                                            <p:strVal val="#ppt_h"/>
                                          </p:val>
                                        </p:tav>
                                      </p:tavLst>
                                    </p:anim>
                                    <p:animEffect transition="in" filter="fade">
                                      <p:cBhvr>
                                        <p:cTn id="29" dur="500"/>
                                        <p:tgtEl>
                                          <p:spTgt spid="2">
                                            <p:txEl>
                                              <p:pRg st="10" end="10"/>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2">
                                            <p:txEl>
                                              <p:pRg st="11" end="11"/>
                                            </p:txEl>
                                          </p:spTgt>
                                        </p:tgtEl>
                                        <p:attrNameLst>
                                          <p:attrName>style.visibility</p:attrName>
                                        </p:attrNameLst>
                                      </p:cBhvr>
                                      <p:to>
                                        <p:strVal val="visible"/>
                                      </p:to>
                                    </p:set>
                                    <p:anim calcmode="lin" valueType="num">
                                      <p:cBhvr>
                                        <p:cTn id="32" dur="500" fill="hold"/>
                                        <p:tgtEl>
                                          <p:spTgt spid="2">
                                            <p:txEl>
                                              <p:pRg st="11" end="11"/>
                                            </p:txEl>
                                          </p:spTgt>
                                        </p:tgtEl>
                                        <p:attrNameLst>
                                          <p:attrName>ppt_w</p:attrName>
                                        </p:attrNameLst>
                                      </p:cBhvr>
                                      <p:tavLst>
                                        <p:tav tm="0">
                                          <p:val>
                                            <p:fltVal val="0"/>
                                          </p:val>
                                        </p:tav>
                                        <p:tav tm="100000">
                                          <p:val>
                                            <p:strVal val="#ppt_w"/>
                                          </p:val>
                                        </p:tav>
                                      </p:tavLst>
                                    </p:anim>
                                    <p:anim calcmode="lin" valueType="num">
                                      <p:cBhvr>
                                        <p:cTn id="33" dur="500" fill="hold"/>
                                        <p:tgtEl>
                                          <p:spTgt spid="2">
                                            <p:txEl>
                                              <p:pRg st="11" end="11"/>
                                            </p:txEl>
                                          </p:spTgt>
                                        </p:tgtEl>
                                        <p:attrNameLst>
                                          <p:attrName>ppt_h</p:attrName>
                                        </p:attrNameLst>
                                      </p:cBhvr>
                                      <p:tavLst>
                                        <p:tav tm="0">
                                          <p:val>
                                            <p:fltVal val="0"/>
                                          </p:val>
                                        </p:tav>
                                        <p:tav tm="100000">
                                          <p:val>
                                            <p:strVal val="#ppt_h"/>
                                          </p:val>
                                        </p:tav>
                                      </p:tavLst>
                                    </p:anim>
                                    <p:animEffect transition="in" filter="fade">
                                      <p:cBhvr>
                                        <p:cTn id="34"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err="1">
                <a:solidFill>
                  <a:schemeClr val="bg1"/>
                </a:solidFill>
                <a:latin typeface="Arial" panose="020B0604020202020204" pitchFamily="34" charset="0"/>
                <a:cs typeface="Arial" panose="020B0604020202020204" pitchFamily="34" charset="0"/>
              </a:rPr>
              <a:t>Erfahrungen</a:t>
            </a:r>
            <a:r>
              <a:rPr lang="en-US" sz="8000" b="1" dirty="0">
                <a:solidFill>
                  <a:schemeClr val="bg1"/>
                </a:solidFill>
                <a:latin typeface="Arial" panose="020B0604020202020204" pitchFamily="34" charset="0"/>
                <a:cs typeface="Arial" panose="020B0604020202020204" pitchFamily="34" charset="0"/>
              </a:rPr>
              <a:t> </a:t>
            </a:r>
            <a:r>
              <a:rPr lang="en-US" sz="8000" b="1" dirty="0" err="1">
                <a:solidFill>
                  <a:schemeClr val="bg1"/>
                </a:solidFill>
                <a:latin typeface="Arial" panose="020B0604020202020204" pitchFamily="34" charset="0"/>
                <a:cs typeface="Arial" panose="020B0604020202020204" pitchFamily="34" charset="0"/>
              </a:rPr>
              <a:t>sammeln</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idx="1"/>
          </p:nvPr>
        </p:nvSpPr>
        <p:spPr>
          <a:xfrm>
            <a:off x="0" y="1102659"/>
            <a:ext cx="12192000" cy="5540188"/>
          </a:xfrm>
        </p:spPr>
        <p:txBody>
          <a:bodyPr>
            <a:normAutofit lnSpcReduction="10000"/>
          </a:bodyPr>
          <a:lstStyle/>
          <a:p>
            <a:pPr marL="0" indent="0">
              <a:buNone/>
            </a:pPr>
            <a:r>
              <a:rPr lang="de-AT" dirty="0">
                <a:solidFill>
                  <a:srgbClr val="002060"/>
                </a:solidFill>
              </a:rPr>
              <a:t>Wortschatz.</a:t>
            </a:r>
          </a:p>
          <a:p>
            <a:pPr marL="0" indent="0">
              <a:buNone/>
            </a:pPr>
            <a:r>
              <a:rPr lang="de-AT" dirty="0"/>
              <a:t>elegant - gut angezogen</a:t>
            </a:r>
            <a:endParaRPr lang="ru-RU" dirty="0"/>
          </a:p>
          <a:p>
            <a:pPr marL="0" indent="0">
              <a:buNone/>
            </a:pPr>
            <a:r>
              <a:rPr lang="de-AT" dirty="0"/>
              <a:t>die E-Mail – der E-Post</a:t>
            </a:r>
            <a:endParaRPr lang="ru-RU" dirty="0"/>
          </a:p>
          <a:p>
            <a:pPr marL="0" indent="0">
              <a:buNone/>
            </a:pPr>
            <a:r>
              <a:rPr lang="de-AT" dirty="0"/>
              <a:t>Flexibel - beweglich</a:t>
            </a:r>
            <a:endParaRPr lang="ru-RU" dirty="0"/>
          </a:p>
          <a:p>
            <a:pPr marL="0" indent="0">
              <a:buNone/>
            </a:pPr>
            <a:r>
              <a:rPr lang="de-AT" dirty="0"/>
              <a:t>Fröhlich -glücklich</a:t>
            </a:r>
            <a:endParaRPr lang="ru-RU" dirty="0"/>
          </a:p>
          <a:p>
            <a:pPr marL="0" indent="0">
              <a:buNone/>
            </a:pPr>
            <a:r>
              <a:rPr lang="de-AT" dirty="0"/>
              <a:t>Geschmacklos – ohne Geschmack</a:t>
            </a:r>
            <a:endParaRPr lang="ru-RU" dirty="0"/>
          </a:p>
          <a:p>
            <a:pPr marL="0" indent="0">
              <a:buNone/>
            </a:pPr>
            <a:r>
              <a:rPr lang="de-AT" dirty="0"/>
              <a:t>Großartig - herrlich</a:t>
            </a:r>
            <a:endParaRPr lang="ru-RU" dirty="0"/>
          </a:p>
          <a:p>
            <a:pPr marL="0" indent="0">
              <a:buNone/>
            </a:pPr>
            <a:r>
              <a:rPr lang="de-AT" dirty="0"/>
              <a:t>Lächerlich - komisch</a:t>
            </a:r>
          </a:p>
          <a:p>
            <a:pPr marL="0" indent="0">
              <a:buNone/>
            </a:pPr>
            <a:r>
              <a:rPr lang="de-AT" dirty="0"/>
              <a:t>der Lebenslauf – die Biografie</a:t>
            </a:r>
            <a:endParaRPr lang="ru-RU" dirty="0"/>
          </a:p>
          <a:p>
            <a:pPr marL="0" indent="0">
              <a:buNone/>
            </a:pPr>
            <a:r>
              <a:rPr lang="de-AT" dirty="0"/>
              <a:t>Perfekt - fehlerlos</a:t>
            </a:r>
            <a:endParaRPr lang="ru-RU" dirty="0"/>
          </a:p>
          <a:p>
            <a:pPr marL="0" indent="0">
              <a:buNone/>
            </a:pPr>
            <a:r>
              <a:rPr lang="de-AT" dirty="0"/>
              <a:t>die Eigenschaft – die Besonderheit</a:t>
            </a:r>
          </a:p>
          <a:p>
            <a:pPr marL="0" indent="0">
              <a:buNone/>
            </a:pPr>
            <a:endParaRPr lang="ru-RU" dirty="0"/>
          </a:p>
        </p:txBody>
      </p:sp>
    </p:spTree>
    <p:extLst>
      <p:ext uri="{BB962C8B-B14F-4D97-AF65-F5344CB8AC3E}">
        <p14:creationId xmlns:p14="http://schemas.microsoft.com/office/powerpoint/2010/main" val="3946908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 calcmode="lin" valueType="num">
                                      <p:cBhvr>
                                        <p:cTn id="7"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2">
                                            <p:txEl>
                                              <p:pRg st="6" end="6"/>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2">
                                            <p:txEl>
                                              <p:pRg st="7" end="7"/>
                                            </p:txEl>
                                          </p:spTgt>
                                        </p:tgtEl>
                                        <p:attrNameLst>
                                          <p:attrName>style.visibility</p:attrName>
                                        </p:attrNameLst>
                                      </p:cBhvr>
                                      <p:to>
                                        <p:strVal val="visible"/>
                                      </p:to>
                                    </p:set>
                                    <p:anim calcmode="lin" valueType="num">
                                      <p:cBhvr>
                                        <p:cTn id="12"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13" dur="50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14" dur="500"/>
                                        <p:tgtEl>
                                          <p:spTgt spid="2">
                                            <p:txEl>
                                              <p:pRg st="7" end="7"/>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anim calcmode="lin" valueType="num">
                                      <p:cBhvr>
                                        <p:cTn id="17" dur="500" fill="hold"/>
                                        <p:tgtEl>
                                          <p:spTgt spid="2">
                                            <p:txEl>
                                              <p:pRg st="8" end="8"/>
                                            </p:txEl>
                                          </p:spTgt>
                                        </p:tgtEl>
                                        <p:attrNameLst>
                                          <p:attrName>ppt_w</p:attrName>
                                        </p:attrNameLst>
                                      </p:cBhvr>
                                      <p:tavLst>
                                        <p:tav tm="0">
                                          <p:val>
                                            <p:fltVal val="0"/>
                                          </p:val>
                                        </p:tav>
                                        <p:tav tm="100000">
                                          <p:val>
                                            <p:strVal val="#ppt_w"/>
                                          </p:val>
                                        </p:tav>
                                      </p:tavLst>
                                    </p:anim>
                                    <p:anim calcmode="lin" valueType="num">
                                      <p:cBhvr>
                                        <p:cTn id="18" dur="500" fill="hold"/>
                                        <p:tgtEl>
                                          <p:spTgt spid="2">
                                            <p:txEl>
                                              <p:pRg st="8" end="8"/>
                                            </p:txEl>
                                          </p:spTgt>
                                        </p:tgtEl>
                                        <p:attrNameLst>
                                          <p:attrName>ppt_h</p:attrName>
                                        </p:attrNameLst>
                                      </p:cBhvr>
                                      <p:tavLst>
                                        <p:tav tm="0">
                                          <p:val>
                                            <p:fltVal val="0"/>
                                          </p:val>
                                        </p:tav>
                                        <p:tav tm="100000">
                                          <p:val>
                                            <p:strVal val="#ppt_h"/>
                                          </p:val>
                                        </p:tav>
                                      </p:tavLst>
                                    </p:anim>
                                    <p:animEffect transition="in" filter="fade">
                                      <p:cBhvr>
                                        <p:cTn id="19" dur="500"/>
                                        <p:tgtEl>
                                          <p:spTgt spid="2">
                                            <p:txEl>
                                              <p:pRg st="8" end="8"/>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2">
                                            <p:txEl>
                                              <p:pRg st="9" end="9"/>
                                            </p:txEl>
                                          </p:spTgt>
                                        </p:tgtEl>
                                        <p:attrNameLst>
                                          <p:attrName>style.visibility</p:attrName>
                                        </p:attrNameLst>
                                      </p:cBhvr>
                                      <p:to>
                                        <p:strVal val="visible"/>
                                      </p:to>
                                    </p:set>
                                    <p:anim calcmode="lin" valueType="num">
                                      <p:cBhvr>
                                        <p:cTn id="22" dur="500" fill="hold"/>
                                        <p:tgtEl>
                                          <p:spTgt spid="2">
                                            <p:txEl>
                                              <p:pRg st="9" end="9"/>
                                            </p:txEl>
                                          </p:spTgt>
                                        </p:tgtEl>
                                        <p:attrNameLst>
                                          <p:attrName>ppt_w</p:attrName>
                                        </p:attrNameLst>
                                      </p:cBhvr>
                                      <p:tavLst>
                                        <p:tav tm="0">
                                          <p:val>
                                            <p:fltVal val="0"/>
                                          </p:val>
                                        </p:tav>
                                        <p:tav tm="100000">
                                          <p:val>
                                            <p:strVal val="#ppt_w"/>
                                          </p:val>
                                        </p:tav>
                                      </p:tavLst>
                                    </p:anim>
                                    <p:anim calcmode="lin" valueType="num">
                                      <p:cBhvr>
                                        <p:cTn id="23" dur="500" fill="hold"/>
                                        <p:tgtEl>
                                          <p:spTgt spid="2">
                                            <p:txEl>
                                              <p:pRg st="9" end="9"/>
                                            </p:txEl>
                                          </p:spTgt>
                                        </p:tgtEl>
                                        <p:attrNameLst>
                                          <p:attrName>ppt_h</p:attrName>
                                        </p:attrNameLst>
                                      </p:cBhvr>
                                      <p:tavLst>
                                        <p:tav tm="0">
                                          <p:val>
                                            <p:fltVal val="0"/>
                                          </p:val>
                                        </p:tav>
                                        <p:tav tm="100000">
                                          <p:val>
                                            <p:strVal val="#ppt_h"/>
                                          </p:val>
                                        </p:tav>
                                      </p:tavLst>
                                    </p:anim>
                                    <p:animEffect transition="in" filter="fade">
                                      <p:cBhvr>
                                        <p:cTn id="24" dur="500"/>
                                        <p:tgtEl>
                                          <p:spTgt spid="2">
                                            <p:txEl>
                                              <p:pRg st="9" end="9"/>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anim calcmode="lin" valueType="num">
                                      <p:cBhvr>
                                        <p:cTn id="27" dur="500" fill="hold"/>
                                        <p:tgtEl>
                                          <p:spTgt spid="2">
                                            <p:txEl>
                                              <p:pRg st="10" end="10"/>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10" end="10"/>
                                            </p:txEl>
                                          </p:spTgt>
                                        </p:tgtEl>
                                        <p:attrNameLst>
                                          <p:attrName>ppt_h</p:attrName>
                                        </p:attrNameLst>
                                      </p:cBhvr>
                                      <p:tavLst>
                                        <p:tav tm="0">
                                          <p:val>
                                            <p:fltVal val="0"/>
                                          </p:val>
                                        </p:tav>
                                        <p:tav tm="100000">
                                          <p:val>
                                            <p:strVal val="#ppt_h"/>
                                          </p:val>
                                        </p:tav>
                                      </p:tavLst>
                                    </p:anim>
                                    <p:animEffect transition="in" filter="fade">
                                      <p:cBhvr>
                                        <p:cTn id="29"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err="1">
                <a:solidFill>
                  <a:schemeClr val="bg1"/>
                </a:solidFill>
                <a:latin typeface="Arial" panose="020B0604020202020204" pitchFamily="34" charset="0"/>
                <a:cs typeface="Arial" panose="020B0604020202020204" pitchFamily="34" charset="0"/>
              </a:rPr>
              <a:t>Erfahrungen</a:t>
            </a:r>
            <a:r>
              <a:rPr lang="en-US" sz="8000" b="1" dirty="0">
                <a:solidFill>
                  <a:schemeClr val="bg1"/>
                </a:solidFill>
                <a:latin typeface="Arial" panose="020B0604020202020204" pitchFamily="34" charset="0"/>
                <a:cs typeface="Arial" panose="020B0604020202020204" pitchFamily="34" charset="0"/>
              </a:rPr>
              <a:t> </a:t>
            </a:r>
            <a:r>
              <a:rPr lang="en-US" sz="8000" b="1" dirty="0" err="1">
                <a:solidFill>
                  <a:schemeClr val="bg1"/>
                </a:solidFill>
                <a:latin typeface="Arial" panose="020B0604020202020204" pitchFamily="34" charset="0"/>
                <a:cs typeface="Arial" panose="020B0604020202020204" pitchFamily="34" charset="0"/>
              </a:rPr>
              <a:t>sammeln</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idx="1"/>
          </p:nvPr>
        </p:nvSpPr>
        <p:spPr>
          <a:xfrm>
            <a:off x="0" y="1102659"/>
            <a:ext cx="12192000" cy="5540188"/>
          </a:xfrm>
        </p:spPr>
        <p:txBody>
          <a:bodyPr>
            <a:normAutofit/>
          </a:bodyPr>
          <a:lstStyle/>
          <a:p>
            <a:pPr marL="0" indent="0">
              <a:buNone/>
            </a:pPr>
            <a:r>
              <a:rPr lang="en-US" dirty="0" err="1"/>
              <a:t>Lesen</a:t>
            </a:r>
            <a:r>
              <a:rPr lang="en-US" dirty="0"/>
              <a:t> </a:t>
            </a:r>
            <a:r>
              <a:rPr lang="en-US" dirty="0" err="1"/>
              <a:t>Sie</a:t>
            </a:r>
            <a:r>
              <a:rPr lang="en-US" dirty="0"/>
              <a:t> den Text </a:t>
            </a:r>
            <a:r>
              <a:rPr lang="de-AT" dirty="0"/>
              <a:t>über Timur.</a:t>
            </a:r>
          </a:p>
          <a:p>
            <a:pPr marL="0" indent="0">
              <a:buNone/>
            </a:pPr>
            <a:r>
              <a:rPr lang="de-AT" dirty="0"/>
              <a:t>Ich bin Timur </a:t>
            </a:r>
            <a:r>
              <a:rPr lang="de-AT" dirty="0" err="1"/>
              <a:t>Hamidov</a:t>
            </a:r>
            <a:r>
              <a:rPr lang="de-AT" dirty="0"/>
              <a:t>. Ich lebe in der </a:t>
            </a:r>
            <a:r>
              <a:rPr lang="de-AT" dirty="0" err="1"/>
              <a:t>Navoi</a:t>
            </a:r>
            <a:r>
              <a:rPr lang="de-AT" dirty="0"/>
              <a:t> </a:t>
            </a:r>
            <a:r>
              <a:rPr lang="de-AT" dirty="0" err="1"/>
              <a:t>Strasse</a:t>
            </a:r>
            <a:r>
              <a:rPr lang="de-AT" dirty="0"/>
              <a:t> 47 in Taschkent. Ich bin 20 Jahre alt. Mein Geburtsdatum ist am 10. Januar 1993. Meine E-Mailadresse ist hamidov@mail.uz und meine Handynummer ist +998 90 1756555. 2012 habe ich Wirtschaftsuniversität Taschkent beendet. Ich habe gerade einen sechsmonatigen </a:t>
            </a:r>
            <a:r>
              <a:rPr lang="de-AT" dirty="0" err="1"/>
              <a:t>Lehrkurs</a:t>
            </a:r>
            <a:r>
              <a:rPr lang="de-AT" dirty="0"/>
              <a:t> im Management beendet, und jetzt habe ich ein Zertifikat für Management. Meine Kenntnisse sind ausgezeichnet und ich kann sowohl Deutsch als auch Russisch gut sprechen und schreiben. Ich habe im Sommer als Portier im Hotel Grand Mir in Tashkent gearbeitet und eine Referenz hat mir Generaldirektor des Hotels gegeben. Ich bin fleißig, umgänglich und kontaktfreudig. Ich habe keine Angst vor der Verantwortung oder den Herausforderungen und ich bin eine zuverlässige Person. In meiner Freizeit gehe ich gern spazieren und lese Bücher.</a:t>
            </a:r>
            <a:endParaRPr lang="ru-RU" dirty="0"/>
          </a:p>
          <a:p>
            <a:pPr marL="0" indent="0">
              <a:buNone/>
            </a:pPr>
            <a:endParaRPr lang="de-AT" dirty="0"/>
          </a:p>
          <a:p>
            <a:pPr marL="0" indent="0">
              <a:buNone/>
            </a:pPr>
            <a:endParaRPr lang="ru-RU" dirty="0"/>
          </a:p>
        </p:txBody>
      </p:sp>
      <p:cxnSp>
        <p:nvCxnSpPr>
          <p:cNvPr id="5" name="Прямая соединительная линия 4"/>
          <p:cNvCxnSpPr/>
          <p:nvPr/>
        </p:nvCxnSpPr>
        <p:spPr>
          <a:xfrm>
            <a:off x="1195754" y="2025748"/>
            <a:ext cx="219456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Прямая соединительная линия 6"/>
          <p:cNvCxnSpPr/>
          <p:nvPr/>
        </p:nvCxnSpPr>
        <p:spPr>
          <a:xfrm flipV="1">
            <a:off x="4710333" y="1997612"/>
            <a:ext cx="4982307" cy="1172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p:nvCxnSpPr>
        <p:spPr>
          <a:xfrm flipV="1">
            <a:off x="10803988" y="2051539"/>
            <a:ext cx="1176997" cy="2344"/>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flipV="1">
            <a:off x="4977618" y="2391508"/>
            <a:ext cx="2773680" cy="1172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0" y="2797126"/>
            <a:ext cx="2729132" cy="1641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p:nvCxnSpPr>
        <p:spPr>
          <a:xfrm flipV="1">
            <a:off x="7059637" y="2785403"/>
            <a:ext cx="2548597" cy="1172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124265" y="3191022"/>
            <a:ext cx="3055033" cy="2344"/>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flipV="1">
            <a:off x="1376290" y="3573194"/>
            <a:ext cx="2393852" cy="1172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p:nvPr/>
        </p:nvCxnSpPr>
        <p:spPr>
          <a:xfrm flipV="1">
            <a:off x="10691446" y="3950677"/>
            <a:ext cx="1376289" cy="234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926123" y="4358640"/>
            <a:ext cx="219456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9859108" y="4358640"/>
            <a:ext cx="219456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flipV="1">
            <a:off x="4091354" y="5106572"/>
            <a:ext cx="5446541" cy="2579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a:off x="6820486" y="5877951"/>
            <a:ext cx="219456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a:off x="9619957" y="5892018"/>
            <a:ext cx="219456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0932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p:cTn id="21" dur="500" fill="hold"/>
                                        <p:tgtEl>
                                          <p:spTgt spid="9"/>
                                        </p:tgtEl>
                                        <p:attrNameLst>
                                          <p:attrName>ppt_w</p:attrName>
                                        </p:attrNameLst>
                                      </p:cBhvr>
                                      <p:tavLst>
                                        <p:tav tm="0">
                                          <p:val>
                                            <p:fltVal val="0"/>
                                          </p:val>
                                        </p:tav>
                                        <p:tav tm="100000">
                                          <p:val>
                                            <p:strVal val="#ppt_w"/>
                                          </p:val>
                                        </p:tav>
                                      </p:tavLst>
                                    </p:anim>
                                    <p:anim calcmode="lin" valueType="num">
                                      <p:cBhvr>
                                        <p:cTn id="22" dur="500" fill="hold"/>
                                        <p:tgtEl>
                                          <p:spTgt spid="9"/>
                                        </p:tgtEl>
                                        <p:attrNameLst>
                                          <p:attrName>ppt_h</p:attrName>
                                        </p:attrNameLst>
                                      </p:cBhvr>
                                      <p:tavLst>
                                        <p:tav tm="0">
                                          <p:val>
                                            <p:fltVal val="0"/>
                                          </p:val>
                                        </p:tav>
                                        <p:tav tm="100000">
                                          <p:val>
                                            <p:strVal val="#ppt_h"/>
                                          </p:val>
                                        </p:tav>
                                      </p:tavLst>
                                    </p:anim>
                                    <p:animEffect transition="in" filter="fade">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animEffect transition="in" filter="fade">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15"/>
                                        </p:tgtEl>
                                        <p:attrNameLst>
                                          <p:attrName>style.visibility</p:attrName>
                                        </p:attrNameLst>
                                      </p:cBhvr>
                                      <p:to>
                                        <p:strVal val="visible"/>
                                      </p:to>
                                    </p:set>
                                    <p:anim calcmode="lin" valueType="num">
                                      <p:cBhvr>
                                        <p:cTn id="42" dur="500" fill="hold"/>
                                        <p:tgtEl>
                                          <p:spTgt spid="15"/>
                                        </p:tgtEl>
                                        <p:attrNameLst>
                                          <p:attrName>ppt_w</p:attrName>
                                        </p:attrNameLst>
                                      </p:cBhvr>
                                      <p:tavLst>
                                        <p:tav tm="0">
                                          <p:val>
                                            <p:fltVal val="0"/>
                                          </p:val>
                                        </p:tav>
                                        <p:tav tm="100000">
                                          <p:val>
                                            <p:strVal val="#ppt_w"/>
                                          </p:val>
                                        </p:tav>
                                      </p:tavLst>
                                    </p:anim>
                                    <p:anim calcmode="lin" valueType="num">
                                      <p:cBhvr>
                                        <p:cTn id="43" dur="500" fill="hold"/>
                                        <p:tgtEl>
                                          <p:spTgt spid="15"/>
                                        </p:tgtEl>
                                        <p:attrNameLst>
                                          <p:attrName>ppt_h</p:attrName>
                                        </p:attrNameLst>
                                      </p:cBhvr>
                                      <p:tavLst>
                                        <p:tav tm="0">
                                          <p:val>
                                            <p:fltVal val="0"/>
                                          </p:val>
                                        </p:tav>
                                        <p:tav tm="100000">
                                          <p:val>
                                            <p:strVal val="#ppt_h"/>
                                          </p:val>
                                        </p:tav>
                                      </p:tavLst>
                                    </p:anim>
                                    <p:animEffect transition="in" filter="fade">
                                      <p:cBhvr>
                                        <p:cTn id="44" dur="500"/>
                                        <p:tgtEl>
                                          <p:spTgt spid="15"/>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p:cTn id="49" dur="500" fill="hold"/>
                                        <p:tgtEl>
                                          <p:spTgt spid="17"/>
                                        </p:tgtEl>
                                        <p:attrNameLst>
                                          <p:attrName>ppt_w</p:attrName>
                                        </p:attrNameLst>
                                      </p:cBhvr>
                                      <p:tavLst>
                                        <p:tav tm="0">
                                          <p:val>
                                            <p:fltVal val="0"/>
                                          </p:val>
                                        </p:tav>
                                        <p:tav tm="100000">
                                          <p:val>
                                            <p:strVal val="#ppt_w"/>
                                          </p:val>
                                        </p:tav>
                                      </p:tavLst>
                                    </p:anim>
                                    <p:anim calcmode="lin" valueType="num">
                                      <p:cBhvr>
                                        <p:cTn id="50" dur="500" fill="hold"/>
                                        <p:tgtEl>
                                          <p:spTgt spid="17"/>
                                        </p:tgtEl>
                                        <p:attrNameLst>
                                          <p:attrName>ppt_h</p:attrName>
                                        </p:attrNameLst>
                                      </p:cBhvr>
                                      <p:tavLst>
                                        <p:tav tm="0">
                                          <p:val>
                                            <p:fltVal val="0"/>
                                          </p:val>
                                        </p:tav>
                                        <p:tav tm="100000">
                                          <p:val>
                                            <p:strVal val="#ppt_h"/>
                                          </p:val>
                                        </p:tav>
                                      </p:tavLst>
                                    </p:anim>
                                    <p:animEffect transition="in" filter="fade">
                                      <p:cBhvr>
                                        <p:cTn id="51" dur="500"/>
                                        <p:tgtEl>
                                          <p:spTgt spid="17"/>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19"/>
                                        </p:tgtEl>
                                        <p:attrNameLst>
                                          <p:attrName>style.visibility</p:attrName>
                                        </p:attrNameLst>
                                      </p:cBhvr>
                                      <p:to>
                                        <p:strVal val="visible"/>
                                      </p:to>
                                    </p:set>
                                    <p:anim calcmode="lin" valueType="num">
                                      <p:cBhvr>
                                        <p:cTn id="56" dur="500" fill="hold"/>
                                        <p:tgtEl>
                                          <p:spTgt spid="19"/>
                                        </p:tgtEl>
                                        <p:attrNameLst>
                                          <p:attrName>ppt_w</p:attrName>
                                        </p:attrNameLst>
                                      </p:cBhvr>
                                      <p:tavLst>
                                        <p:tav tm="0">
                                          <p:val>
                                            <p:fltVal val="0"/>
                                          </p:val>
                                        </p:tav>
                                        <p:tav tm="100000">
                                          <p:val>
                                            <p:strVal val="#ppt_w"/>
                                          </p:val>
                                        </p:tav>
                                      </p:tavLst>
                                    </p:anim>
                                    <p:anim calcmode="lin" valueType="num">
                                      <p:cBhvr>
                                        <p:cTn id="57" dur="500" fill="hold"/>
                                        <p:tgtEl>
                                          <p:spTgt spid="19"/>
                                        </p:tgtEl>
                                        <p:attrNameLst>
                                          <p:attrName>ppt_h</p:attrName>
                                        </p:attrNameLst>
                                      </p:cBhvr>
                                      <p:tavLst>
                                        <p:tav tm="0">
                                          <p:val>
                                            <p:fltVal val="0"/>
                                          </p:val>
                                        </p:tav>
                                        <p:tav tm="100000">
                                          <p:val>
                                            <p:strVal val="#ppt_h"/>
                                          </p:val>
                                        </p:tav>
                                      </p:tavLst>
                                    </p:anim>
                                    <p:animEffect transition="in" filter="fade">
                                      <p:cBhvr>
                                        <p:cTn id="58" dur="500"/>
                                        <p:tgtEl>
                                          <p:spTgt spid="19"/>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21"/>
                                        </p:tgtEl>
                                        <p:attrNameLst>
                                          <p:attrName>style.visibility</p:attrName>
                                        </p:attrNameLst>
                                      </p:cBhvr>
                                      <p:to>
                                        <p:strVal val="visible"/>
                                      </p:to>
                                    </p:set>
                                    <p:anim calcmode="lin" valueType="num">
                                      <p:cBhvr>
                                        <p:cTn id="63" dur="500" fill="hold"/>
                                        <p:tgtEl>
                                          <p:spTgt spid="21"/>
                                        </p:tgtEl>
                                        <p:attrNameLst>
                                          <p:attrName>ppt_w</p:attrName>
                                        </p:attrNameLst>
                                      </p:cBhvr>
                                      <p:tavLst>
                                        <p:tav tm="0">
                                          <p:val>
                                            <p:fltVal val="0"/>
                                          </p:val>
                                        </p:tav>
                                        <p:tav tm="100000">
                                          <p:val>
                                            <p:strVal val="#ppt_w"/>
                                          </p:val>
                                        </p:tav>
                                      </p:tavLst>
                                    </p:anim>
                                    <p:anim calcmode="lin" valueType="num">
                                      <p:cBhvr>
                                        <p:cTn id="64" dur="500" fill="hold"/>
                                        <p:tgtEl>
                                          <p:spTgt spid="21"/>
                                        </p:tgtEl>
                                        <p:attrNameLst>
                                          <p:attrName>ppt_h</p:attrName>
                                        </p:attrNameLst>
                                      </p:cBhvr>
                                      <p:tavLst>
                                        <p:tav tm="0">
                                          <p:val>
                                            <p:fltVal val="0"/>
                                          </p:val>
                                        </p:tav>
                                        <p:tav tm="100000">
                                          <p:val>
                                            <p:strVal val="#ppt_h"/>
                                          </p:val>
                                        </p:tav>
                                      </p:tavLst>
                                    </p:anim>
                                    <p:animEffect transition="in" filter="fade">
                                      <p:cBhvr>
                                        <p:cTn id="65" dur="500"/>
                                        <p:tgtEl>
                                          <p:spTgt spid="21"/>
                                        </p:tgtEl>
                                      </p:cBhvr>
                                    </p:animEffect>
                                  </p:childTnLst>
                                </p:cTn>
                              </p:par>
                              <p:par>
                                <p:cTn id="66" presetID="53" presetClass="entr" presetSubtype="16" fill="hold" nodeType="withEffect">
                                  <p:stCondLst>
                                    <p:cond delay="0"/>
                                  </p:stCondLst>
                                  <p:childTnLst>
                                    <p:set>
                                      <p:cBhvr>
                                        <p:cTn id="67" dur="1" fill="hold">
                                          <p:stCondLst>
                                            <p:cond delay="0"/>
                                          </p:stCondLst>
                                        </p:cTn>
                                        <p:tgtEl>
                                          <p:spTgt spid="23"/>
                                        </p:tgtEl>
                                        <p:attrNameLst>
                                          <p:attrName>style.visibility</p:attrName>
                                        </p:attrNameLst>
                                      </p:cBhvr>
                                      <p:to>
                                        <p:strVal val="visible"/>
                                      </p:to>
                                    </p:set>
                                    <p:anim calcmode="lin" valueType="num">
                                      <p:cBhvr>
                                        <p:cTn id="68" dur="500" fill="hold"/>
                                        <p:tgtEl>
                                          <p:spTgt spid="23"/>
                                        </p:tgtEl>
                                        <p:attrNameLst>
                                          <p:attrName>ppt_w</p:attrName>
                                        </p:attrNameLst>
                                      </p:cBhvr>
                                      <p:tavLst>
                                        <p:tav tm="0">
                                          <p:val>
                                            <p:fltVal val="0"/>
                                          </p:val>
                                        </p:tav>
                                        <p:tav tm="100000">
                                          <p:val>
                                            <p:strVal val="#ppt_w"/>
                                          </p:val>
                                        </p:tav>
                                      </p:tavLst>
                                    </p:anim>
                                    <p:anim calcmode="lin" valueType="num">
                                      <p:cBhvr>
                                        <p:cTn id="69" dur="500" fill="hold"/>
                                        <p:tgtEl>
                                          <p:spTgt spid="23"/>
                                        </p:tgtEl>
                                        <p:attrNameLst>
                                          <p:attrName>ppt_h</p:attrName>
                                        </p:attrNameLst>
                                      </p:cBhvr>
                                      <p:tavLst>
                                        <p:tav tm="0">
                                          <p:val>
                                            <p:fltVal val="0"/>
                                          </p:val>
                                        </p:tav>
                                        <p:tav tm="100000">
                                          <p:val>
                                            <p:strVal val="#ppt_h"/>
                                          </p:val>
                                        </p:tav>
                                      </p:tavLst>
                                    </p:anim>
                                    <p:animEffect transition="in" filter="fade">
                                      <p:cBhvr>
                                        <p:cTn id="70" dur="500"/>
                                        <p:tgtEl>
                                          <p:spTgt spid="23"/>
                                        </p:tgtEl>
                                      </p:cBhvr>
                                    </p:animEffect>
                                  </p:childTnLst>
                                </p:cTn>
                              </p:par>
                            </p:childTnLst>
                          </p:cTn>
                        </p:par>
                      </p:childTnLst>
                    </p:cTn>
                  </p:par>
                  <p:par>
                    <p:cTn id="71" fill="hold">
                      <p:stCondLst>
                        <p:cond delay="indefinite"/>
                      </p:stCondLst>
                      <p:childTnLst>
                        <p:par>
                          <p:cTn id="72" fill="hold">
                            <p:stCondLst>
                              <p:cond delay="0"/>
                            </p:stCondLst>
                            <p:childTnLst>
                              <p:par>
                                <p:cTn id="73" presetID="53" presetClass="entr" presetSubtype="16" fill="hold" nodeType="clickEffect">
                                  <p:stCondLst>
                                    <p:cond delay="0"/>
                                  </p:stCondLst>
                                  <p:childTnLst>
                                    <p:set>
                                      <p:cBhvr>
                                        <p:cTn id="74" dur="1" fill="hold">
                                          <p:stCondLst>
                                            <p:cond delay="0"/>
                                          </p:stCondLst>
                                        </p:cTn>
                                        <p:tgtEl>
                                          <p:spTgt spid="24"/>
                                        </p:tgtEl>
                                        <p:attrNameLst>
                                          <p:attrName>style.visibility</p:attrName>
                                        </p:attrNameLst>
                                      </p:cBhvr>
                                      <p:to>
                                        <p:strVal val="visible"/>
                                      </p:to>
                                    </p:set>
                                    <p:anim calcmode="lin" valueType="num">
                                      <p:cBhvr>
                                        <p:cTn id="75" dur="500" fill="hold"/>
                                        <p:tgtEl>
                                          <p:spTgt spid="24"/>
                                        </p:tgtEl>
                                        <p:attrNameLst>
                                          <p:attrName>ppt_w</p:attrName>
                                        </p:attrNameLst>
                                      </p:cBhvr>
                                      <p:tavLst>
                                        <p:tav tm="0">
                                          <p:val>
                                            <p:fltVal val="0"/>
                                          </p:val>
                                        </p:tav>
                                        <p:tav tm="100000">
                                          <p:val>
                                            <p:strVal val="#ppt_w"/>
                                          </p:val>
                                        </p:tav>
                                      </p:tavLst>
                                    </p:anim>
                                    <p:anim calcmode="lin" valueType="num">
                                      <p:cBhvr>
                                        <p:cTn id="76" dur="500" fill="hold"/>
                                        <p:tgtEl>
                                          <p:spTgt spid="24"/>
                                        </p:tgtEl>
                                        <p:attrNameLst>
                                          <p:attrName>ppt_h</p:attrName>
                                        </p:attrNameLst>
                                      </p:cBhvr>
                                      <p:tavLst>
                                        <p:tav tm="0">
                                          <p:val>
                                            <p:fltVal val="0"/>
                                          </p:val>
                                        </p:tav>
                                        <p:tav tm="100000">
                                          <p:val>
                                            <p:strVal val="#ppt_h"/>
                                          </p:val>
                                        </p:tav>
                                      </p:tavLst>
                                    </p:anim>
                                    <p:animEffect transition="in" filter="fade">
                                      <p:cBhvr>
                                        <p:cTn id="77" dur="500"/>
                                        <p:tgtEl>
                                          <p:spTgt spid="24"/>
                                        </p:tgtEl>
                                      </p:cBhvr>
                                    </p:animEffect>
                                  </p:childTnLst>
                                </p:cTn>
                              </p:par>
                            </p:childTnLst>
                          </p:cTn>
                        </p:par>
                      </p:childTnLst>
                    </p:cTn>
                  </p:par>
                  <p:par>
                    <p:cTn id="78" fill="hold">
                      <p:stCondLst>
                        <p:cond delay="indefinite"/>
                      </p:stCondLst>
                      <p:childTnLst>
                        <p:par>
                          <p:cTn id="79" fill="hold">
                            <p:stCondLst>
                              <p:cond delay="0"/>
                            </p:stCondLst>
                            <p:childTnLst>
                              <p:par>
                                <p:cTn id="80" presetID="53" presetClass="entr" presetSubtype="16" fill="hold" nodeType="clickEffect">
                                  <p:stCondLst>
                                    <p:cond delay="0"/>
                                  </p:stCondLst>
                                  <p:childTnLst>
                                    <p:set>
                                      <p:cBhvr>
                                        <p:cTn id="81" dur="1" fill="hold">
                                          <p:stCondLst>
                                            <p:cond delay="0"/>
                                          </p:stCondLst>
                                        </p:cTn>
                                        <p:tgtEl>
                                          <p:spTgt spid="25"/>
                                        </p:tgtEl>
                                        <p:attrNameLst>
                                          <p:attrName>style.visibility</p:attrName>
                                        </p:attrNameLst>
                                      </p:cBhvr>
                                      <p:to>
                                        <p:strVal val="visible"/>
                                      </p:to>
                                    </p:set>
                                    <p:anim calcmode="lin" valueType="num">
                                      <p:cBhvr>
                                        <p:cTn id="82" dur="500" fill="hold"/>
                                        <p:tgtEl>
                                          <p:spTgt spid="25"/>
                                        </p:tgtEl>
                                        <p:attrNameLst>
                                          <p:attrName>ppt_w</p:attrName>
                                        </p:attrNameLst>
                                      </p:cBhvr>
                                      <p:tavLst>
                                        <p:tav tm="0">
                                          <p:val>
                                            <p:fltVal val="0"/>
                                          </p:val>
                                        </p:tav>
                                        <p:tav tm="100000">
                                          <p:val>
                                            <p:strVal val="#ppt_w"/>
                                          </p:val>
                                        </p:tav>
                                      </p:tavLst>
                                    </p:anim>
                                    <p:anim calcmode="lin" valueType="num">
                                      <p:cBhvr>
                                        <p:cTn id="83" dur="500" fill="hold"/>
                                        <p:tgtEl>
                                          <p:spTgt spid="25"/>
                                        </p:tgtEl>
                                        <p:attrNameLst>
                                          <p:attrName>ppt_h</p:attrName>
                                        </p:attrNameLst>
                                      </p:cBhvr>
                                      <p:tavLst>
                                        <p:tav tm="0">
                                          <p:val>
                                            <p:fltVal val="0"/>
                                          </p:val>
                                        </p:tav>
                                        <p:tav tm="100000">
                                          <p:val>
                                            <p:strVal val="#ppt_h"/>
                                          </p:val>
                                        </p:tav>
                                      </p:tavLst>
                                    </p:anim>
                                    <p:animEffect transition="in" filter="fade">
                                      <p:cBhvr>
                                        <p:cTn id="84" dur="500"/>
                                        <p:tgtEl>
                                          <p:spTgt spid="25"/>
                                        </p:tgtEl>
                                      </p:cBhvr>
                                    </p:animEffect>
                                  </p:childTnLst>
                                </p:cTn>
                              </p:par>
                            </p:childTnLst>
                          </p:cTn>
                        </p:par>
                      </p:childTnLst>
                    </p:cTn>
                  </p:par>
                  <p:par>
                    <p:cTn id="85" fill="hold">
                      <p:stCondLst>
                        <p:cond delay="indefinite"/>
                      </p:stCondLst>
                      <p:childTnLst>
                        <p:par>
                          <p:cTn id="86" fill="hold">
                            <p:stCondLst>
                              <p:cond delay="0"/>
                            </p:stCondLst>
                            <p:childTnLst>
                              <p:par>
                                <p:cTn id="87" presetID="53" presetClass="entr" presetSubtype="16" fill="hold" nodeType="clickEffect">
                                  <p:stCondLst>
                                    <p:cond delay="0"/>
                                  </p:stCondLst>
                                  <p:childTnLst>
                                    <p:set>
                                      <p:cBhvr>
                                        <p:cTn id="88" dur="1" fill="hold">
                                          <p:stCondLst>
                                            <p:cond delay="0"/>
                                          </p:stCondLst>
                                        </p:cTn>
                                        <p:tgtEl>
                                          <p:spTgt spid="27"/>
                                        </p:tgtEl>
                                        <p:attrNameLst>
                                          <p:attrName>style.visibility</p:attrName>
                                        </p:attrNameLst>
                                      </p:cBhvr>
                                      <p:to>
                                        <p:strVal val="visible"/>
                                      </p:to>
                                    </p:set>
                                    <p:anim calcmode="lin" valueType="num">
                                      <p:cBhvr>
                                        <p:cTn id="89" dur="500" fill="hold"/>
                                        <p:tgtEl>
                                          <p:spTgt spid="27"/>
                                        </p:tgtEl>
                                        <p:attrNameLst>
                                          <p:attrName>ppt_w</p:attrName>
                                        </p:attrNameLst>
                                      </p:cBhvr>
                                      <p:tavLst>
                                        <p:tav tm="0">
                                          <p:val>
                                            <p:fltVal val="0"/>
                                          </p:val>
                                        </p:tav>
                                        <p:tav tm="100000">
                                          <p:val>
                                            <p:strVal val="#ppt_w"/>
                                          </p:val>
                                        </p:tav>
                                      </p:tavLst>
                                    </p:anim>
                                    <p:anim calcmode="lin" valueType="num">
                                      <p:cBhvr>
                                        <p:cTn id="90" dur="500" fill="hold"/>
                                        <p:tgtEl>
                                          <p:spTgt spid="27"/>
                                        </p:tgtEl>
                                        <p:attrNameLst>
                                          <p:attrName>ppt_h</p:attrName>
                                        </p:attrNameLst>
                                      </p:cBhvr>
                                      <p:tavLst>
                                        <p:tav tm="0">
                                          <p:val>
                                            <p:fltVal val="0"/>
                                          </p:val>
                                        </p:tav>
                                        <p:tav tm="100000">
                                          <p:val>
                                            <p:strVal val="#ppt_h"/>
                                          </p:val>
                                        </p:tav>
                                      </p:tavLst>
                                    </p:anim>
                                    <p:animEffect transition="in" filter="fade">
                                      <p:cBhvr>
                                        <p:cTn id="91" dur="500"/>
                                        <p:tgtEl>
                                          <p:spTgt spid="27"/>
                                        </p:tgtEl>
                                      </p:cBhvr>
                                    </p:animEffect>
                                  </p:childTnLst>
                                </p:cTn>
                              </p:par>
                              <p:par>
                                <p:cTn id="92" presetID="53" presetClass="entr" presetSubtype="16" fill="hold" nodeType="withEffect">
                                  <p:stCondLst>
                                    <p:cond delay="0"/>
                                  </p:stCondLst>
                                  <p:childTnLst>
                                    <p:set>
                                      <p:cBhvr>
                                        <p:cTn id="93" dur="1" fill="hold">
                                          <p:stCondLst>
                                            <p:cond delay="0"/>
                                          </p:stCondLst>
                                        </p:cTn>
                                        <p:tgtEl>
                                          <p:spTgt spid="28"/>
                                        </p:tgtEl>
                                        <p:attrNameLst>
                                          <p:attrName>style.visibility</p:attrName>
                                        </p:attrNameLst>
                                      </p:cBhvr>
                                      <p:to>
                                        <p:strVal val="visible"/>
                                      </p:to>
                                    </p:set>
                                    <p:anim calcmode="lin" valueType="num">
                                      <p:cBhvr>
                                        <p:cTn id="94" dur="500" fill="hold"/>
                                        <p:tgtEl>
                                          <p:spTgt spid="28"/>
                                        </p:tgtEl>
                                        <p:attrNameLst>
                                          <p:attrName>ppt_w</p:attrName>
                                        </p:attrNameLst>
                                      </p:cBhvr>
                                      <p:tavLst>
                                        <p:tav tm="0">
                                          <p:val>
                                            <p:fltVal val="0"/>
                                          </p:val>
                                        </p:tav>
                                        <p:tav tm="100000">
                                          <p:val>
                                            <p:strVal val="#ppt_w"/>
                                          </p:val>
                                        </p:tav>
                                      </p:tavLst>
                                    </p:anim>
                                    <p:anim calcmode="lin" valueType="num">
                                      <p:cBhvr>
                                        <p:cTn id="95" dur="500" fill="hold"/>
                                        <p:tgtEl>
                                          <p:spTgt spid="28"/>
                                        </p:tgtEl>
                                        <p:attrNameLst>
                                          <p:attrName>ppt_h</p:attrName>
                                        </p:attrNameLst>
                                      </p:cBhvr>
                                      <p:tavLst>
                                        <p:tav tm="0">
                                          <p:val>
                                            <p:fltVal val="0"/>
                                          </p:val>
                                        </p:tav>
                                        <p:tav tm="100000">
                                          <p:val>
                                            <p:strVal val="#ppt_h"/>
                                          </p:val>
                                        </p:tav>
                                      </p:tavLst>
                                    </p:anim>
                                    <p:animEffect transition="in" filter="fade">
                                      <p:cBhvr>
                                        <p:cTn id="96"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err="1">
                <a:solidFill>
                  <a:schemeClr val="bg1"/>
                </a:solidFill>
                <a:latin typeface="Arial" panose="020B0604020202020204" pitchFamily="34" charset="0"/>
                <a:cs typeface="Arial" panose="020B0604020202020204" pitchFamily="34" charset="0"/>
              </a:rPr>
              <a:t>Erfahrungen</a:t>
            </a:r>
            <a:r>
              <a:rPr lang="en-US" sz="8000" b="1" dirty="0">
                <a:solidFill>
                  <a:schemeClr val="bg1"/>
                </a:solidFill>
                <a:latin typeface="Arial" panose="020B0604020202020204" pitchFamily="34" charset="0"/>
                <a:cs typeface="Arial" panose="020B0604020202020204" pitchFamily="34" charset="0"/>
              </a:rPr>
              <a:t> </a:t>
            </a:r>
            <a:r>
              <a:rPr lang="en-US" sz="8000" b="1" dirty="0" err="1">
                <a:solidFill>
                  <a:schemeClr val="bg1"/>
                </a:solidFill>
                <a:latin typeface="Arial" panose="020B0604020202020204" pitchFamily="34" charset="0"/>
                <a:cs typeface="Arial" panose="020B0604020202020204" pitchFamily="34" charset="0"/>
              </a:rPr>
              <a:t>sammeln</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idx="1"/>
          </p:nvPr>
        </p:nvSpPr>
        <p:spPr>
          <a:xfrm>
            <a:off x="0" y="1102659"/>
            <a:ext cx="12192000" cy="5540188"/>
          </a:xfrm>
        </p:spPr>
        <p:txBody>
          <a:bodyPr>
            <a:normAutofit/>
          </a:bodyPr>
          <a:lstStyle/>
          <a:p>
            <a:pPr marL="0" indent="0">
              <a:buNone/>
            </a:pPr>
            <a:r>
              <a:rPr lang="en-US" dirty="0" err="1"/>
              <a:t>Füllen</a:t>
            </a:r>
            <a:r>
              <a:rPr lang="en-US" dirty="0"/>
              <a:t> </a:t>
            </a:r>
            <a:r>
              <a:rPr lang="en-US" dirty="0" err="1"/>
              <a:t>Sie</a:t>
            </a:r>
            <a:r>
              <a:rPr lang="en-US" dirty="0"/>
              <a:t> </a:t>
            </a:r>
            <a:r>
              <a:rPr lang="en-US" dirty="0" err="1"/>
              <a:t>mit</a:t>
            </a:r>
            <a:r>
              <a:rPr lang="en-US" dirty="0"/>
              <a:t> </a:t>
            </a:r>
            <a:r>
              <a:rPr lang="en-US" dirty="0" err="1"/>
              <a:t>Hilfe</a:t>
            </a:r>
            <a:r>
              <a:rPr lang="en-US" dirty="0"/>
              <a:t> des </a:t>
            </a:r>
            <a:r>
              <a:rPr lang="en-US" dirty="0" err="1"/>
              <a:t>Textes</a:t>
            </a:r>
            <a:r>
              <a:rPr lang="en-US" dirty="0"/>
              <a:t> </a:t>
            </a:r>
            <a:r>
              <a:rPr lang="en-US" dirty="0" err="1"/>
              <a:t>aus.</a:t>
            </a:r>
            <a:endParaRPr lang="en-US" dirty="0"/>
          </a:p>
          <a:p>
            <a:pPr marL="0" indent="0">
              <a:buNone/>
            </a:pPr>
            <a:endParaRPr lang="ru-RU" dirty="0"/>
          </a:p>
        </p:txBody>
      </p:sp>
      <p:pic>
        <p:nvPicPr>
          <p:cNvPr id="3" name="Рисунок 2"/>
          <p:cNvPicPr>
            <a:picLocks noChangeAspect="1"/>
          </p:cNvPicPr>
          <p:nvPr/>
        </p:nvPicPr>
        <p:blipFill>
          <a:blip r:embed="rId2"/>
          <a:stretch>
            <a:fillRect/>
          </a:stretch>
        </p:blipFill>
        <p:spPr>
          <a:xfrm>
            <a:off x="2689412" y="1452282"/>
            <a:ext cx="7922559" cy="5149383"/>
          </a:xfrm>
          <a:prstGeom prst="rect">
            <a:avLst/>
          </a:prstGeom>
        </p:spPr>
      </p:pic>
      <p:sp>
        <p:nvSpPr>
          <p:cNvPr id="5" name="Объект 9"/>
          <p:cNvSpPr txBox="1">
            <a:spLocks/>
          </p:cNvSpPr>
          <p:nvPr/>
        </p:nvSpPr>
        <p:spPr>
          <a:xfrm>
            <a:off x="7624482" y="2659344"/>
            <a:ext cx="1546413"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i="1" dirty="0">
                <a:solidFill>
                  <a:srgbClr val="002060"/>
                </a:solidFill>
              </a:rPr>
              <a:t>Timur</a:t>
            </a:r>
            <a:endParaRPr lang="ru-RU" i="1" dirty="0">
              <a:solidFill>
                <a:srgbClr val="002060"/>
              </a:solidFill>
            </a:endParaRPr>
          </a:p>
        </p:txBody>
      </p:sp>
      <p:sp>
        <p:nvSpPr>
          <p:cNvPr id="6" name="Объект 9"/>
          <p:cNvSpPr txBox="1">
            <a:spLocks/>
          </p:cNvSpPr>
          <p:nvPr/>
        </p:nvSpPr>
        <p:spPr>
          <a:xfrm>
            <a:off x="7655858" y="3040344"/>
            <a:ext cx="2496671" cy="473821"/>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i="1" dirty="0" err="1">
                <a:solidFill>
                  <a:srgbClr val="002060"/>
                </a:solidFill>
              </a:rPr>
              <a:t>Navoi</a:t>
            </a:r>
            <a:r>
              <a:rPr lang="de-AT" i="1" dirty="0">
                <a:solidFill>
                  <a:srgbClr val="002060"/>
                </a:solidFill>
              </a:rPr>
              <a:t> </a:t>
            </a:r>
            <a:r>
              <a:rPr lang="de-AT" i="1" dirty="0" err="1">
                <a:solidFill>
                  <a:srgbClr val="002060"/>
                </a:solidFill>
              </a:rPr>
              <a:t>Strasse</a:t>
            </a:r>
            <a:r>
              <a:rPr lang="de-AT" i="1" dirty="0">
                <a:solidFill>
                  <a:srgbClr val="002060"/>
                </a:solidFill>
              </a:rPr>
              <a:t> 47</a:t>
            </a:r>
            <a:endParaRPr lang="ru-RU" i="1" dirty="0">
              <a:solidFill>
                <a:srgbClr val="002060"/>
              </a:solidFill>
            </a:endParaRPr>
          </a:p>
        </p:txBody>
      </p:sp>
      <p:sp>
        <p:nvSpPr>
          <p:cNvPr id="7" name="Объект 9"/>
          <p:cNvSpPr txBox="1">
            <a:spLocks/>
          </p:cNvSpPr>
          <p:nvPr/>
        </p:nvSpPr>
        <p:spPr>
          <a:xfrm>
            <a:off x="7696200" y="3430309"/>
            <a:ext cx="2348753" cy="473821"/>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i="1" dirty="0">
                <a:solidFill>
                  <a:srgbClr val="002060"/>
                </a:solidFill>
              </a:rPr>
              <a:t>+998901756555</a:t>
            </a:r>
            <a:endParaRPr lang="ru-RU" i="1" dirty="0">
              <a:solidFill>
                <a:srgbClr val="002060"/>
              </a:solidFill>
            </a:endParaRPr>
          </a:p>
        </p:txBody>
      </p:sp>
      <p:sp>
        <p:nvSpPr>
          <p:cNvPr id="8" name="Объект 9"/>
          <p:cNvSpPr txBox="1">
            <a:spLocks/>
          </p:cNvSpPr>
          <p:nvPr/>
        </p:nvSpPr>
        <p:spPr>
          <a:xfrm>
            <a:off x="7696200" y="3820274"/>
            <a:ext cx="2523565" cy="473821"/>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i="1" dirty="0">
                <a:solidFill>
                  <a:srgbClr val="002060"/>
                </a:solidFill>
              </a:rPr>
              <a:t>Hamidov@mail.uz</a:t>
            </a:r>
            <a:endParaRPr lang="ru-RU" i="1" dirty="0">
              <a:solidFill>
                <a:srgbClr val="002060"/>
              </a:solidFill>
            </a:endParaRPr>
          </a:p>
        </p:txBody>
      </p:sp>
      <p:sp>
        <p:nvSpPr>
          <p:cNvPr id="9" name="Объект 9"/>
          <p:cNvSpPr txBox="1">
            <a:spLocks/>
          </p:cNvSpPr>
          <p:nvPr/>
        </p:nvSpPr>
        <p:spPr>
          <a:xfrm>
            <a:off x="7723094" y="4196791"/>
            <a:ext cx="2241177" cy="473821"/>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i="1" dirty="0">
                <a:solidFill>
                  <a:srgbClr val="002060"/>
                </a:solidFill>
              </a:rPr>
              <a:t>10.Januar 1993</a:t>
            </a:r>
            <a:endParaRPr lang="ru-RU" i="1" dirty="0">
              <a:solidFill>
                <a:srgbClr val="002060"/>
              </a:solidFill>
            </a:endParaRPr>
          </a:p>
        </p:txBody>
      </p:sp>
      <p:sp>
        <p:nvSpPr>
          <p:cNvPr id="10" name="Объект 9"/>
          <p:cNvSpPr txBox="1">
            <a:spLocks/>
          </p:cNvSpPr>
          <p:nvPr/>
        </p:nvSpPr>
        <p:spPr>
          <a:xfrm>
            <a:off x="7530353" y="4532968"/>
            <a:ext cx="2837329" cy="473821"/>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i="1" dirty="0">
                <a:solidFill>
                  <a:srgbClr val="002060"/>
                </a:solidFill>
              </a:rPr>
              <a:t>Wirtschaftsuniversität</a:t>
            </a:r>
            <a:endParaRPr lang="ru-RU" i="1" dirty="0">
              <a:solidFill>
                <a:srgbClr val="002060"/>
              </a:solidFill>
            </a:endParaRPr>
          </a:p>
        </p:txBody>
      </p:sp>
      <p:sp>
        <p:nvSpPr>
          <p:cNvPr id="11" name="Объект 9"/>
          <p:cNvSpPr txBox="1">
            <a:spLocks/>
          </p:cNvSpPr>
          <p:nvPr/>
        </p:nvSpPr>
        <p:spPr>
          <a:xfrm>
            <a:off x="7463117" y="4936379"/>
            <a:ext cx="2958353" cy="473821"/>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i="1" dirty="0">
                <a:solidFill>
                  <a:srgbClr val="002060"/>
                </a:solidFill>
              </a:rPr>
              <a:t>Zertifikat für Management</a:t>
            </a:r>
            <a:endParaRPr lang="ru-RU" i="1" dirty="0">
              <a:solidFill>
                <a:srgbClr val="002060"/>
              </a:solidFill>
            </a:endParaRPr>
          </a:p>
        </p:txBody>
      </p:sp>
      <p:sp>
        <p:nvSpPr>
          <p:cNvPr id="12" name="Объект 9"/>
          <p:cNvSpPr txBox="1">
            <a:spLocks/>
          </p:cNvSpPr>
          <p:nvPr/>
        </p:nvSpPr>
        <p:spPr>
          <a:xfrm>
            <a:off x="7355541" y="5365376"/>
            <a:ext cx="3200400" cy="367554"/>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i="1" dirty="0">
                <a:solidFill>
                  <a:srgbClr val="002060"/>
                </a:solidFill>
              </a:rPr>
              <a:t>Als Portier im Hotel Grand Mir </a:t>
            </a:r>
            <a:endParaRPr lang="ru-RU" b="1" i="1" dirty="0">
              <a:solidFill>
                <a:srgbClr val="002060"/>
              </a:solidFill>
            </a:endParaRPr>
          </a:p>
        </p:txBody>
      </p:sp>
      <p:sp>
        <p:nvSpPr>
          <p:cNvPr id="13" name="Объект 9"/>
          <p:cNvSpPr txBox="1">
            <a:spLocks/>
          </p:cNvSpPr>
          <p:nvPr/>
        </p:nvSpPr>
        <p:spPr>
          <a:xfrm>
            <a:off x="7395880" y="5728447"/>
            <a:ext cx="3886201" cy="354107"/>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i="1" dirty="0">
                <a:solidFill>
                  <a:srgbClr val="002060"/>
                </a:solidFill>
              </a:rPr>
              <a:t>Fleißig, umgänglich, kontaktfreudig</a:t>
            </a:r>
            <a:endParaRPr lang="ru-RU" b="1" i="1" dirty="0">
              <a:solidFill>
                <a:srgbClr val="002060"/>
              </a:solidFill>
            </a:endParaRPr>
          </a:p>
        </p:txBody>
      </p:sp>
      <p:sp>
        <p:nvSpPr>
          <p:cNvPr id="14" name="Объект 9"/>
          <p:cNvSpPr txBox="1">
            <a:spLocks/>
          </p:cNvSpPr>
          <p:nvPr/>
        </p:nvSpPr>
        <p:spPr>
          <a:xfrm>
            <a:off x="7265894" y="6064624"/>
            <a:ext cx="3384177" cy="407894"/>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i="1" dirty="0">
                <a:solidFill>
                  <a:srgbClr val="002060"/>
                </a:solidFill>
              </a:rPr>
              <a:t>Spazieren und Bücher lesen</a:t>
            </a:r>
            <a:endParaRPr lang="ru-RU" b="1" i="1" dirty="0">
              <a:solidFill>
                <a:srgbClr val="002060"/>
              </a:solidFill>
            </a:endParaRPr>
          </a:p>
        </p:txBody>
      </p:sp>
    </p:spTree>
    <p:extLst>
      <p:ext uri="{BB962C8B-B14F-4D97-AF65-F5344CB8AC3E}">
        <p14:creationId xmlns:p14="http://schemas.microsoft.com/office/powerpoint/2010/main" val="1298465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 calcmode="lin" valueType="num">
                                      <p:cBhvr>
                                        <p:cTn id="14"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anim calcmode="lin" valueType="num">
                                      <p:cBhvr>
                                        <p:cTn id="21"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7">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
                                            <p:txEl>
                                              <p:pRg st="0" end="0"/>
                                            </p:txEl>
                                          </p:spTgt>
                                        </p:tgtEl>
                                        <p:attrNameLst>
                                          <p:attrName>style.visibility</p:attrName>
                                        </p:attrNameLst>
                                      </p:cBhvr>
                                      <p:to>
                                        <p:strVal val="visible"/>
                                      </p:to>
                                    </p:set>
                                    <p:anim calcmode="lin" valueType="num">
                                      <p:cBhvr>
                                        <p:cTn id="28"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30" dur="500"/>
                                        <p:tgtEl>
                                          <p:spTgt spid="8">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anim calcmode="lin" valueType="num">
                                      <p:cBhvr>
                                        <p:cTn id="35"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36"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37" dur="500"/>
                                        <p:tgtEl>
                                          <p:spTgt spid="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0">
                                            <p:txEl>
                                              <p:pRg st="0" end="0"/>
                                            </p:txEl>
                                          </p:spTgt>
                                        </p:tgtEl>
                                        <p:attrNameLst>
                                          <p:attrName>style.visibility</p:attrName>
                                        </p:attrNameLst>
                                      </p:cBhvr>
                                      <p:to>
                                        <p:strVal val="visible"/>
                                      </p:to>
                                    </p:set>
                                    <p:anim calcmode="lin" valueType="num">
                                      <p:cBhvr>
                                        <p:cTn id="42"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43" dur="500" fill="hold"/>
                                        <p:tgtEl>
                                          <p:spTgt spid="10">
                                            <p:txEl>
                                              <p:pRg st="0" end="0"/>
                                            </p:txEl>
                                          </p:spTgt>
                                        </p:tgtEl>
                                        <p:attrNameLst>
                                          <p:attrName>ppt_h</p:attrName>
                                        </p:attrNameLst>
                                      </p:cBhvr>
                                      <p:tavLst>
                                        <p:tav tm="0">
                                          <p:val>
                                            <p:fltVal val="0"/>
                                          </p:val>
                                        </p:tav>
                                        <p:tav tm="100000">
                                          <p:val>
                                            <p:strVal val="#ppt_h"/>
                                          </p:val>
                                        </p:tav>
                                      </p:tavLst>
                                    </p:anim>
                                    <p:animEffect transition="in" filter="fade">
                                      <p:cBhvr>
                                        <p:cTn id="44" dur="500"/>
                                        <p:tgtEl>
                                          <p:spTgt spid="10">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1">
                                            <p:txEl>
                                              <p:pRg st="0" end="0"/>
                                            </p:txEl>
                                          </p:spTgt>
                                        </p:tgtEl>
                                        <p:attrNameLst>
                                          <p:attrName>style.visibility</p:attrName>
                                        </p:attrNameLst>
                                      </p:cBhvr>
                                      <p:to>
                                        <p:strVal val="visible"/>
                                      </p:to>
                                    </p:set>
                                    <p:anim calcmode="lin" valueType="num">
                                      <p:cBhvr>
                                        <p:cTn id="49" dur="5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50" dur="500" fill="hold"/>
                                        <p:tgtEl>
                                          <p:spTgt spid="11">
                                            <p:txEl>
                                              <p:pRg st="0" end="0"/>
                                            </p:txEl>
                                          </p:spTgt>
                                        </p:tgtEl>
                                        <p:attrNameLst>
                                          <p:attrName>ppt_h</p:attrName>
                                        </p:attrNameLst>
                                      </p:cBhvr>
                                      <p:tavLst>
                                        <p:tav tm="0">
                                          <p:val>
                                            <p:fltVal val="0"/>
                                          </p:val>
                                        </p:tav>
                                        <p:tav tm="100000">
                                          <p:val>
                                            <p:strVal val="#ppt_h"/>
                                          </p:val>
                                        </p:tav>
                                      </p:tavLst>
                                    </p:anim>
                                    <p:animEffect transition="in" filter="fade">
                                      <p:cBhvr>
                                        <p:cTn id="51" dur="500"/>
                                        <p:tgtEl>
                                          <p:spTgt spid="11">
                                            <p:txEl>
                                              <p:pRg st="0" end="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2">
                                            <p:txEl>
                                              <p:pRg st="0" end="0"/>
                                            </p:txEl>
                                          </p:spTgt>
                                        </p:tgtEl>
                                        <p:attrNameLst>
                                          <p:attrName>style.visibility</p:attrName>
                                        </p:attrNameLst>
                                      </p:cBhvr>
                                      <p:to>
                                        <p:strVal val="visible"/>
                                      </p:to>
                                    </p:set>
                                    <p:anim calcmode="lin" valueType="num">
                                      <p:cBhvr>
                                        <p:cTn id="56" dur="5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57" dur="5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58" dur="500"/>
                                        <p:tgtEl>
                                          <p:spTgt spid="12">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13">
                                            <p:txEl>
                                              <p:pRg st="0" end="0"/>
                                            </p:txEl>
                                          </p:spTgt>
                                        </p:tgtEl>
                                        <p:attrNameLst>
                                          <p:attrName>style.visibility</p:attrName>
                                        </p:attrNameLst>
                                      </p:cBhvr>
                                      <p:to>
                                        <p:strVal val="visible"/>
                                      </p:to>
                                    </p:set>
                                    <p:anim calcmode="lin" valueType="num">
                                      <p:cBhvr>
                                        <p:cTn id="63" dur="5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64" dur="5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65" dur="500"/>
                                        <p:tgtEl>
                                          <p:spTgt spid="13">
                                            <p:txEl>
                                              <p:pRg st="0" end="0"/>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14">
                                            <p:txEl>
                                              <p:pRg st="0" end="0"/>
                                            </p:txEl>
                                          </p:spTgt>
                                        </p:tgtEl>
                                        <p:attrNameLst>
                                          <p:attrName>style.visibility</p:attrName>
                                        </p:attrNameLst>
                                      </p:cBhvr>
                                      <p:to>
                                        <p:strVal val="visible"/>
                                      </p:to>
                                    </p:set>
                                    <p:anim calcmode="lin" valueType="num">
                                      <p:cBhvr>
                                        <p:cTn id="70" dur="500" fill="hold"/>
                                        <p:tgtEl>
                                          <p:spTgt spid="14">
                                            <p:txEl>
                                              <p:pRg st="0" end="0"/>
                                            </p:txEl>
                                          </p:spTgt>
                                        </p:tgtEl>
                                        <p:attrNameLst>
                                          <p:attrName>ppt_w</p:attrName>
                                        </p:attrNameLst>
                                      </p:cBhvr>
                                      <p:tavLst>
                                        <p:tav tm="0">
                                          <p:val>
                                            <p:fltVal val="0"/>
                                          </p:val>
                                        </p:tav>
                                        <p:tav tm="100000">
                                          <p:val>
                                            <p:strVal val="#ppt_w"/>
                                          </p:val>
                                        </p:tav>
                                      </p:tavLst>
                                    </p:anim>
                                    <p:anim calcmode="lin" valueType="num">
                                      <p:cBhvr>
                                        <p:cTn id="71" dur="500" fill="hold"/>
                                        <p:tgtEl>
                                          <p:spTgt spid="14">
                                            <p:txEl>
                                              <p:pRg st="0" end="0"/>
                                            </p:txEl>
                                          </p:spTgt>
                                        </p:tgtEl>
                                        <p:attrNameLst>
                                          <p:attrName>ppt_h</p:attrName>
                                        </p:attrNameLst>
                                      </p:cBhvr>
                                      <p:tavLst>
                                        <p:tav tm="0">
                                          <p:val>
                                            <p:fltVal val="0"/>
                                          </p:val>
                                        </p:tav>
                                        <p:tav tm="100000">
                                          <p:val>
                                            <p:strVal val="#ppt_h"/>
                                          </p:val>
                                        </p:tav>
                                      </p:tavLst>
                                    </p:anim>
                                    <p:animEffect transition="in" filter="fade">
                                      <p:cBhvr>
                                        <p:cTn id="72"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7" grpId="0" build="p"/>
      <p:bldP spid="8" grpId="0" build="p"/>
      <p:bldP spid="9" grpId="0" build="p"/>
      <p:bldP spid="10" grpId="0" build="p"/>
      <p:bldP spid="11" grpId="0" build="p"/>
      <p:bldP spid="12" grpId="0" build="p"/>
      <p:bldP spid="13" grpId="0" build="p"/>
      <p:bldP spid="1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err="1">
                <a:solidFill>
                  <a:schemeClr val="bg1"/>
                </a:solidFill>
                <a:latin typeface="Arial" panose="020B0604020202020204" pitchFamily="34" charset="0"/>
                <a:cs typeface="Arial" panose="020B0604020202020204" pitchFamily="34" charset="0"/>
              </a:rPr>
              <a:t>Erfahrungen</a:t>
            </a:r>
            <a:r>
              <a:rPr lang="en-US" sz="8000" b="1" dirty="0">
                <a:solidFill>
                  <a:schemeClr val="bg1"/>
                </a:solidFill>
                <a:latin typeface="Arial" panose="020B0604020202020204" pitchFamily="34" charset="0"/>
                <a:cs typeface="Arial" panose="020B0604020202020204" pitchFamily="34" charset="0"/>
              </a:rPr>
              <a:t> </a:t>
            </a:r>
            <a:r>
              <a:rPr lang="en-US" sz="8000" b="1" dirty="0" err="1">
                <a:solidFill>
                  <a:schemeClr val="bg1"/>
                </a:solidFill>
                <a:latin typeface="Arial" panose="020B0604020202020204" pitchFamily="34" charset="0"/>
                <a:cs typeface="Arial" panose="020B0604020202020204" pitchFamily="34" charset="0"/>
              </a:rPr>
              <a:t>sammeln</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idx="1"/>
          </p:nvPr>
        </p:nvSpPr>
        <p:spPr>
          <a:xfrm>
            <a:off x="0" y="1102659"/>
            <a:ext cx="12192000" cy="5540188"/>
          </a:xfrm>
        </p:spPr>
        <p:txBody>
          <a:bodyPr>
            <a:normAutofit/>
          </a:bodyPr>
          <a:lstStyle/>
          <a:p>
            <a:pPr marL="0" indent="0">
              <a:buNone/>
            </a:pPr>
            <a:r>
              <a:rPr lang="en-US" dirty="0" err="1"/>
              <a:t>Lesen</a:t>
            </a:r>
            <a:r>
              <a:rPr lang="en-US" dirty="0"/>
              <a:t> </a:t>
            </a:r>
            <a:r>
              <a:rPr lang="en-US" dirty="0" err="1"/>
              <a:t>Sie</a:t>
            </a:r>
            <a:r>
              <a:rPr lang="de-AT" dirty="0"/>
              <a:t>.</a:t>
            </a:r>
          </a:p>
          <a:p>
            <a:pPr marL="0" indent="0">
              <a:buNone/>
            </a:pPr>
            <a:r>
              <a:rPr lang="ru-RU" b="1" dirty="0" err="1"/>
              <a:t>Formen</a:t>
            </a:r>
            <a:r>
              <a:rPr lang="ru-RU" b="1" dirty="0"/>
              <a:t> </a:t>
            </a:r>
            <a:r>
              <a:rPr lang="ru-RU" b="1" dirty="0" err="1"/>
              <a:t>der</a:t>
            </a:r>
            <a:r>
              <a:rPr lang="ru-RU" b="1" dirty="0"/>
              <a:t> </a:t>
            </a:r>
            <a:r>
              <a:rPr lang="ru-RU" b="1" dirty="0" err="1"/>
              <a:t>Gruppenarbeit</a:t>
            </a:r>
            <a:r>
              <a:rPr lang="ru-RU" dirty="0"/>
              <a:t> </a:t>
            </a:r>
          </a:p>
          <a:p>
            <a:pPr lvl="0"/>
            <a:r>
              <a:rPr lang="ru-RU" dirty="0" err="1"/>
              <a:t>Themengleiche</a:t>
            </a:r>
            <a:r>
              <a:rPr lang="ru-RU" dirty="0"/>
              <a:t> </a:t>
            </a:r>
            <a:r>
              <a:rPr lang="ru-RU" dirty="0" err="1"/>
              <a:t>Gruppenarbeit</a:t>
            </a:r>
            <a:r>
              <a:rPr lang="ru-RU" dirty="0"/>
              <a:t>: </a:t>
            </a:r>
            <a:r>
              <a:rPr lang="ru-RU" dirty="0" err="1"/>
              <a:t>Alle</a:t>
            </a:r>
            <a:r>
              <a:rPr lang="ru-RU" dirty="0"/>
              <a:t> </a:t>
            </a:r>
            <a:r>
              <a:rPr lang="ru-RU" dirty="0" err="1"/>
              <a:t>Gruppen</a:t>
            </a:r>
            <a:r>
              <a:rPr lang="ru-RU" dirty="0"/>
              <a:t> </a:t>
            </a:r>
            <a:r>
              <a:rPr lang="ru-RU" dirty="0" err="1"/>
              <a:t>bearbeiten</a:t>
            </a:r>
            <a:r>
              <a:rPr lang="ru-RU" dirty="0"/>
              <a:t> </a:t>
            </a:r>
            <a:r>
              <a:rPr lang="ru-RU" dirty="0" err="1"/>
              <a:t>dasselbe</a:t>
            </a:r>
            <a:r>
              <a:rPr lang="ru-RU" dirty="0"/>
              <a:t> </a:t>
            </a:r>
            <a:r>
              <a:rPr lang="ru-RU" dirty="0" err="1"/>
              <a:t>Thema</a:t>
            </a:r>
            <a:r>
              <a:rPr lang="ru-RU" dirty="0"/>
              <a:t>:</a:t>
            </a:r>
          </a:p>
          <a:p>
            <a:pPr>
              <a:buFontTx/>
              <a:buChar char="-"/>
            </a:pPr>
            <a:r>
              <a:rPr lang="ru-RU" dirty="0" err="1"/>
              <a:t>Themen</a:t>
            </a:r>
            <a:r>
              <a:rPr lang="ru-RU" dirty="0"/>
              <a:t>, ___________, </a:t>
            </a:r>
            <a:r>
              <a:rPr lang="ru-RU" dirty="0" err="1"/>
              <a:t>die</a:t>
            </a:r>
            <a:r>
              <a:rPr lang="ru-RU" dirty="0"/>
              <a:t> </a:t>
            </a:r>
            <a:r>
              <a:rPr lang="ru-RU" dirty="0" err="1"/>
              <a:t>eine</a:t>
            </a:r>
            <a:r>
              <a:rPr lang="ru-RU" dirty="0"/>
              <a:t> </a:t>
            </a:r>
            <a:r>
              <a:rPr lang="ru-RU" dirty="0" err="1"/>
              <a:t>Selbsttätigkeit</a:t>
            </a:r>
            <a:r>
              <a:rPr lang="ru-RU" dirty="0"/>
              <a:t> </a:t>
            </a:r>
            <a:r>
              <a:rPr lang="ru-RU" dirty="0" err="1"/>
              <a:t>nahelegen</a:t>
            </a:r>
            <a:r>
              <a:rPr lang="ru-RU" dirty="0"/>
              <a:t> </a:t>
            </a:r>
            <a:r>
              <a:rPr lang="ru-RU" dirty="0" err="1"/>
              <a:t>oder</a:t>
            </a:r>
            <a:r>
              <a:rPr lang="ru-RU" dirty="0"/>
              <a:t> </a:t>
            </a:r>
            <a:r>
              <a:rPr lang="ru-RU" dirty="0" err="1"/>
              <a:t>erzwingen</a:t>
            </a:r>
            <a:r>
              <a:rPr lang="ru-RU" dirty="0"/>
              <a:t> </a:t>
            </a:r>
          </a:p>
          <a:p>
            <a:pPr marL="0" indent="0">
              <a:buNone/>
            </a:pPr>
            <a:r>
              <a:rPr lang="ru-RU" dirty="0"/>
              <a:t>(</a:t>
            </a:r>
            <a:r>
              <a:rPr lang="ru-RU" dirty="0" err="1"/>
              <a:t>z.B</a:t>
            </a:r>
            <a:r>
              <a:rPr lang="ru-RU" dirty="0"/>
              <a:t>. </a:t>
            </a:r>
            <a:r>
              <a:rPr lang="ru-RU" dirty="0" err="1"/>
              <a:t>Experimente</a:t>
            </a:r>
            <a:r>
              <a:rPr lang="ru-RU" dirty="0"/>
              <a:t>, </a:t>
            </a:r>
            <a:r>
              <a:rPr lang="ru-RU" dirty="0" err="1"/>
              <a:t>Rollenspiele</a:t>
            </a:r>
            <a:r>
              <a:rPr lang="ru-RU" dirty="0"/>
              <a:t>, </a:t>
            </a:r>
            <a:r>
              <a:rPr lang="ru-RU" dirty="0" err="1"/>
              <a:t>Collagenanfertigung,Spiele</a:t>
            </a:r>
            <a:r>
              <a:rPr lang="ru-RU" dirty="0"/>
              <a:t>, ...)</a:t>
            </a:r>
          </a:p>
          <a:p>
            <a:pPr>
              <a:buFontTx/>
              <a:buChar char="-"/>
            </a:pPr>
            <a:r>
              <a:rPr lang="ru-RU" dirty="0" err="1"/>
              <a:t>Anwendungen</a:t>
            </a:r>
            <a:r>
              <a:rPr lang="ru-RU" dirty="0"/>
              <a:t> </a:t>
            </a:r>
            <a:r>
              <a:rPr lang="ru-RU" dirty="0" err="1"/>
              <a:t>des</a:t>
            </a:r>
            <a:r>
              <a:rPr lang="ru-RU" dirty="0"/>
              <a:t> </a:t>
            </a:r>
            <a:r>
              <a:rPr lang="ru-RU" dirty="0" err="1"/>
              <a:t>im</a:t>
            </a:r>
            <a:r>
              <a:rPr lang="ru-RU" dirty="0"/>
              <a:t> </a:t>
            </a:r>
            <a:r>
              <a:rPr lang="de-AT" dirty="0"/>
              <a:t>________________</a:t>
            </a:r>
            <a:r>
              <a:rPr lang="ru-RU" dirty="0"/>
              <a:t> </a:t>
            </a:r>
            <a:r>
              <a:rPr lang="ru-RU" dirty="0" err="1"/>
              <a:t>Gelernten</a:t>
            </a:r>
            <a:r>
              <a:rPr lang="ru-RU" dirty="0"/>
              <a:t> </a:t>
            </a:r>
            <a:endParaRPr lang="de-AT" dirty="0"/>
          </a:p>
          <a:p>
            <a:pPr>
              <a:buFontTx/>
              <a:buChar char="-"/>
            </a:pPr>
            <a:r>
              <a:rPr lang="ru-RU" dirty="0" err="1"/>
              <a:t>Übungsphasen</a:t>
            </a:r>
            <a:r>
              <a:rPr lang="ru-RU" dirty="0"/>
              <a:t> (</a:t>
            </a:r>
            <a:r>
              <a:rPr lang="ru-RU" dirty="0" err="1"/>
              <a:t>aber</a:t>
            </a:r>
            <a:r>
              <a:rPr lang="ru-RU" dirty="0"/>
              <a:t> </a:t>
            </a:r>
            <a:r>
              <a:rPr lang="ru-RU" dirty="0" err="1"/>
              <a:t>keine</a:t>
            </a:r>
            <a:r>
              <a:rPr lang="ru-RU" dirty="0"/>
              <a:t> </a:t>
            </a:r>
            <a:r>
              <a:rPr lang="ru-RU" dirty="0" err="1"/>
              <a:t>verkappten</a:t>
            </a:r>
            <a:r>
              <a:rPr lang="ru-RU" dirty="0"/>
              <a:t> </a:t>
            </a:r>
            <a:r>
              <a:rPr lang="ru-RU" dirty="0" err="1"/>
              <a:t>Einzelarbeiten</a:t>
            </a:r>
            <a:r>
              <a:rPr lang="ru-RU" dirty="0"/>
              <a:t>)</a:t>
            </a:r>
          </a:p>
          <a:p>
            <a:r>
              <a:rPr lang="ru-RU" dirty="0" err="1"/>
              <a:t>Themendifferenzierte</a:t>
            </a:r>
            <a:r>
              <a:rPr lang="ru-RU" dirty="0"/>
              <a:t> (</a:t>
            </a:r>
            <a:r>
              <a:rPr lang="ru-RU" dirty="0" err="1"/>
              <a:t>arbeitsteilige</a:t>
            </a:r>
            <a:r>
              <a:rPr lang="ru-RU" dirty="0"/>
              <a:t>) </a:t>
            </a:r>
            <a:r>
              <a:rPr lang="ru-RU" dirty="0" err="1"/>
              <a:t>Gruppenarbeit</a:t>
            </a:r>
            <a:r>
              <a:rPr lang="ru-RU" dirty="0"/>
              <a:t>: </a:t>
            </a:r>
            <a:r>
              <a:rPr lang="ru-RU" dirty="0" err="1"/>
              <a:t>Jede</a:t>
            </a:r>
            <a:r>
              <a:rPr lang="ru-RU" dirty="0"/>
              <a:t> </a:t>
            </a:r>
            <a:r>
              <a:rPr lang="ru-RU" dirty="0" err="1"/>
              <a:t>Gruppe</a:t>
            </a:r>
            <a:r>
              <a:rPr lang="ru-RU" dirty="0"/>
              <a:t> </a:t>
            </a:r>
            <a:r>
              <a:rPr lang="ru-RU" dirty="0" err="1"/>
              <a:t>erhält</a:t>
            </a:r>
            <a:r>
              <a:rPr lang="ru-RU" dirty="0"/>
              <a:t> </a:t>
            </a:r>
            <a:r>
              <a:rPr lang="ru-RU" dirty="0" err="1"/>
              <a:t>einen</a:t>
            </a:r>
            <a:r>
              <a:rPr lang="ru-RU" dirty="0"/>
              <a:t> </a:t>
            </a:r>
            <a:r>
              <a:rPr lang="ru-RU" dirty="0" err="1"/>
              <a:t>anderen</a:t>
            </a:r>
            <a:r>
              <a:rPr lang="ru-RU" dirty="0"/>
              <a:t> </a:t>
            </a:r>
            <a:r>
              <a:rPr lang="de-AT" dirty="0"/>
              <a:t>__________</a:t>
            </a:r>
            <a:r>
              <a:rPr lang="ru-RU" dirty="0" err="1"/>
              <a:t>oder</a:t>
            </a:r>
            <a:r>
              <a:rPr lang="ru-RU" dirty="0"/>
              <a:t> </a:t>
            </a:r>
            <a:r>
              <a:rPr lang="ru-RU" dirty="0" err="1"/>
              <a:t>eine</a:t>
            </a:r>
            <a:r>
              <a:rPr lang="ru-RU" dirty="0"/>
              <a:t> </a:t>
            </a:r>
            <a:r>
              <a:rPr lang="ru-RU" dirty="0" err="1"/>
              <a:t>andere</a:t>
            </a:r>
            <a:r>
              <a:rPr lang="ru-RU" dirty="0"/>
              <a:t> </a:t>
            </a:r>
            <a:r>
              <a:rPr lang="ru-RU" dirty="0" err="1"/>
              <a:t>Themenstellung</a:t>
            </a:r>
            <a:endParaRPr lang="de-AT" dirty="0"/>
          </a:p>
          <a:p>
            <a:pPr marL="0" lvl="0" indent="0">
              <a:buNone/>
            </a:pPr>
            <a:endParaRPr lang="ru-RU" dirty="0"/>
          </a:p>
          <a:p>
            <a:pPr marL="0" indent="0">
              <a:buNone/>
            </a:pPr>
            <a:endParaRPr lang="de-AT" dirty="0"/>
          </a:p>
          <a:p>
            <a:pPr marL="0" indent="0">
              <a:buNone/>
            </a:pPr>
            <a:endParaRPr lang="ru-RU" dirty="0"/>
          </a:p>
        </p:txBody>
      </p:sp>
      <p:sp>
        <p:nvSpPr>
          <p:cNvPr id="5" name="Объект 9"/>
          <p:cNvSpPr txBox="1">
            <a:spLocks/>
          </p:cNvSpPr>
          <p:nvPr/>
        </p:nvSpPr>
        <p:spPr>
          <a:xfrm>
            <a:off x="7570694" y="5877673"/>
            <a:ext cx="1627094"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rgbClr val="FF0000"/>
                </a:solidFill>
              </a:rPr>
              <a:t>Aufgaben</a:t>
            </a:r>
            <a:endParaRPr lang="ru-RU" b="1" dirty="0">
              <a:solidFill>
                <a:srgbClr val="FF0000"/>
              </a:solidFill>
            </a:endParaRPr>
          </a:p>
        </p:txBody>
      </p:sp>
      <p:sp>
        <p:nvSpPr>
          <p:cNvPr id="6" name="Объект 9"/>
          <p:cNvSpPr txBox="1">
            <a:spLocks/>
          </p:cNvSpPr>
          <p:nvPr/>
        </p:nvSpPr>
        <p:spPr>
          <a:xfrm>
            <a:off x="327210" y="5667003"/>
            <a:ext cx="2671483" cy="473821"/>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rgbClr val="FF0000"/>
                </a:solidFill>
              </a:rPr>
              <a:t>Frontalunterricht</a:t>
            </a:r>
            <a:endParaRPr lang="ru-RU" b="1" dirty="0">
              <a:solidFill>
                <a:srgbClr val="FF0000"/>
              </a:solidFill>
            </a:endParaRPr>
          </a:p>
        </p:txBody>
      </p:sp>
      <p:sp>
        <p:nvSpPr>
          <p:cNvPr id="7" name="Объект 9"/>
          <p:cNvSpPr txBox="1">
            <a:spLocks/>
          </p:cNvSpPr>
          <p:nvPr/>
        </p:nvSpPr>
        <p:spPr>
          <a:xfrm>
            <a:off x="5145740" y="6155579"/>
            <a:ext cx="1389531" cy="366245"/>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rgbClr val="FF0000"/>
                </a:solidFill>
              </a:rPr>
              <a:t>Auftrag</a:t>
            </a:r>
            <a:endParaRPr lang="ru-RU" b="1" dirty="0">
              <a:solidFill>
                <a:srgbClr val="FF0000"/>
              </a:solidFill>
            </a:endParaRPr>
          </a:p>
        </p:txBody>
      </p:sp>
    </p:spTree>
    <p:extLst>
      <p:ext uri="{BB962C8B-B14F-4D97-AF65-F5344CB8AC3E}">
        <p14:creationId xmlns:p14="http://schemas.microsoft.com/office/powerpoint/2010/main" val="4019026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2.08333E-7 4.81481E-6 L -0.46263 -0.4875 " pathEditMode="relative" rAng="0" ptsTypes="AA">
                                      <p:cBhvr>
                                        <p:cTn id="6" dur="2000" fill="hold"/>
                                        <p:tgtEl>
                                          <p:spTgt spid="5"/>
                                        </p:tgtEl>
                                        <p:attrNameLst>
                                          <p:attrName>ppt_x</p:attrName>
                                          <p:attrName>ppt_y</p:attrName>
                                        </p:attrNameLst>
                                      </p:cBhvr>
                                      <p:rCtr x="-23138" y="-24375"/>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1.875E-6 3.7037E-7 L 0.27174 -0.30208 " pathEditMode="relative" rAng="0" ptsTypes="AA">
                                      <p:cBhvr>
                                        <p:cTn id="10" dur="2000" fill="hold"/>
                                        <p:tgtEl>
                                          <p:spTgt spid="6"/>
                                        </p:tgtEl>
                                        <p:attrNameLst>
                                          <p:attrName>ppt_x</p:attrName>
                                          <p:attrName>ppt_y</p:attrName>
                                        </p:attrNameLst>
                                      </p:cBhvr>
                                      <p:rCtr x="13581" y="-15116"/>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3.54167E-6 4.44444E-6 L -0.27383 -0.15579 " pathEditMode="relative" rAng="0" ptsTypes="AA">
                                      <p:cBhvr>
                                        <p:cTn id="14" dur="2000" fill="hold"/>
                                        <p:tgtEl>
                                          <p:spTgt spid="7"/>
                                        </p:tgtEl>
                                        <p:attrNameLst>
                                          <p:attrName>ppt_x</p:attrName>
                                          <p:attrName>ppt_y</p:attrName>
                                        </p:attrNameLst>
                                      </p:cBhvr>
                                      <p:rCtr x="-13698" y="-780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err="1">
                <a:solidFill>
                  <a:schemeClr val="bg1"/>
                </a:solidFill>
                <a:latin typeface="Arial" panose="020B0604020202020204" pitchFamily="34" charset="0"/>
                <a:cs typeface="Arial" panose="020B0604020202020204" pitchFamily="34" charset="0"/>
              </a:rPr>
              <a:t>Erfahrungen</a:t>
            </a:r>
            <a:r>
              <a:rPr lang="en-US" sz="8000" b="1" dirty="0">
                <a:solidFill>
                  <a:schemeClr val="bg1"/>
                </a:solidFill>
                <a:latin typeface="Arial" panose="020B0604020202020204" pitchFamily="34" charset="0"/>
                <a:cs typeface="Arial" panose="020B0604020202020204" pitchFamily="34" charset="0"/>
              </a:rPr>
              <a:t> </a:t>
            </a:r>
            <a:r>
              <a:rPr lang="en-US" sz="8000" b="1" dirty="0" err="1">
                <a:solidFill>
                  <a:schemeClr val="bg1"/>
                </a:solidFill>
                <a:latin typeface="Arial" panose="020B0604020202020204" pitchFamily="34" charset="0"/>
                <a:cs typeface="Arial" panose="020B0604020202020204" pitchFamily="34" charset="0"/>
              </a:rPr>
              <a:t>sammeln</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idx="1"/>
          </p:nvPr>
        </p:nvSpPr>
        <p:spPr>
          <a:xfrm>
            <a:off x="0" y="1102659"/>
            <a:ext cx="12192000" cy="5540188"/>
          </a:xfrm>
        </p:spPr>
        <p:txBody>
          <a:bodyPr>
            <a:normAutofit/>
          </a:bodyPr>
          <a:lstStyle/>
          <a:p>
            <a:pPr marL="0" indent="0">
              <a:buNone/>
            </a:pPr>
            <a:r>
              <a:rPr lang="ru-RU" dirty="0"/>
              <a:t>- </a:t>
            </a:r>
            <a:r>
              <a:rPr lang="ru-RU" dirty="0" err="1"/>
              <a:t>Verschiedene</a:t>
            </a:r>
            <a:r>
              <a:rPr lang="ru-RU" dirty="0"/>
              <a:t> </a:t>
            </a:r>
            <a:r>
              <a:rPr lang="ru-RU" dirty="0" err="1"/>
              <a:t>Beispiele</a:t>
            </a:r>
            <a:r>
              <a:rPr lang="ru-RU" dirty="0"/>
              <a:t> /</a:t>
            </a:r>
            <a:r>
              <a:rPr lang="ru-RU" dirty="0" err="1"/>
              <a:t>Texte</a:t>
            </a:r>
            <a:r>
              <a:rPr lang="ru-RU" dirty="0"/>
              <a:t> </a:t>
            </a:r>
            <a:r>
              <a:rPr lang="ru-RU" dirty="0" err="1"/>
              <a:t>zu</a:t>
            </a:r>
            <a:r>
              <a:rPr lang="ru-RU" dirty="0"/>
              <a:t> </a:t>
            </a:r>
            <a:r>
              <a:rPr lang="ru-RU" dirty="0" err="1"/>
              <a:t>demselben</a:t>
            </a:r>
            <a:r>
              <a:rPr lang="ru-RU" dirty="0"/>
              <a:t> </a:t>
            </a:r>
            <a:r>
              <a:rPr lang="ru-RU" dirty="0" err="1"/>
              <a:t>Thema</a:t>
            </a:r>
            <a:r>
              <a:rPr lang="ru-RU" dirty="0"/>
              <a:t>. </a:t>
            </a:r>
            <a:r>
              <a:rPr lang="ru-RU" dirty="0" err="1"/>
              <a:t>Es</a:t>
            </a:r>
            <a:r>
              <a:rPr lang="ru-RU" dirty="0"/>
              <a:t> </a:t>
            </a:r>
            <a:r>
              <a:rPr lang="ru-RU" dirty="0" err="1"/>
              <a:t>muss</a:t>
            </a:r>
            <a:r>
              <a:rPr lang="ru-RU" dirty="0"/>
              <a:t> </a:t>
            </a:r>
            <a:r>
              <a:rPr lang="ru-RU" dirty="0" err="1"/>
              <a:t>eine</a:t>
            </a:r>
            <a:r>
              <a:rPr lang="ru-RU" dirty="0"/>
              <a:t> </a:t>
            </a:r>
            <a:r>
              <a:rPr lang="de-AT" dirty="0"/>
              <a:t>___________</a:t>
            </a:r>
            <a:r>
              <a:rPr lang="ru-RU" dirty="0" err="1"/>
              <a:t>Klammer</a:t>
            </a:r>
            <a:r>
              <a:rPr lang="ru-RU" dirty="0"/>
              <a:t> </a:t>
            </a:r>
            <a:r>
              <a:rPr lang="ru-RU" dirty="0" err="1"/>
              <a:t>deutlich</a:t>
            </a:r>
            <a:r>
              <a:rPr lang="ru-RU" dirty="0"/>
              <a:t> </a:t>
            </a:r>
            <a:r>
              <a:rPr lang="ru-RU" dirty="0" err="1"/>
              <a:t>werden</a:t>
            </a:r>
            <a:r>
              <a:rPr lang="ru-RU" dirty="0"/>
              <a:t>.</a:t>
            </a:r>
          </a:p>
          <a:p>
            <a:pPr marL="0" indent="0">
              <a:buNone/>
            </a:pPr>
            <a:r>
              <a:rPr lang="ru-RU" dirty="0"/>
              <a:t>- </a:t>
            </a:r>
            <a:r>
              <a:rPr lang="ru-RU" dirty="0" err="1"/>
              <a:t>Untersuchung</a:t>
            </a:r>
            <a:r>
              <a:rPr lang="ru-RU" dirty="0"/>
              <a:t> </a:t>
            </a:r>
            <a:r>
              <a:rPr lang="ru-RU" dirty="0" err="1"/>
              <a:t>analoger</a:t>
            </a:r>
            <a:r>
              <a:rPr lang="ru-RU" dirty="0"/>
              <a:t> </a:t>
            </a:r>
            <a:r>
              <a:rPr lang="ru-RU" dirty="0" err="1"/>
              <a:t>Gesetzmäßigkeiten</a:t>
            </a:r>
            <a:r>
              <a:rPr lang="ru-RU" dirty="0"/>
              <a:t> </a:t>
            </a:r>
            <a:r>
              <a:rPr lang="ru-RU" dirty="0" err="1"/>
              <a:t>in</a:t>
            </a:r>
            <a:r>
              <a:rPr lang="ru-RU" dirty="0"/>
              <a:t> </a:t>
            </a:r>
            <a:r>
              <a:rPr lang="ru-RU" dirty="0" err="1"/>
              <a:t>verschiedenen</a:t>
            </a:r>
            <a:r>
              <a:rPr lang="de-AT" dirty="0"/>
              <a:t>__________</a:t>
            </a:r>
            <a:r>
              <a:rPr lang="ru-RU" dirty="0"/>
              <a:t> (z. B. </a:t>
            </a:r>
            <a:r>
              <a:rPr lang="ru-RU" dirty="0" err="1"/>
              <a:t>Widerstandsformel</a:t>
            </a:r>
            <a:r>
              <a:rPr lang="ru-RU" dirty="0"/>
              <a:t> </a:t>
            </a:r>
            <a:r>
              <a:rPr lang="ru-RU" dirty="0" err="1"/>
              <a:t>im</a:t>
            </a:r>
            <a:r>
              <a:rPr lang="ru-RU" dirty="0"/>
              <a:t> </a:t>
            </a:r>
            <a:r>
              <a:rPr lang="ru-RU" dirty="0" err="1"/>
              <a:t>elektrischen</a:t>
            </a:r>
            <a:r>
              <a:rPr lang="ru-RU" dirty="0"/>
              <a:t>, </a:t>
            </a:r>
            <a:r>
              <a:rPr lang="ru-RU" dirty="0" err="1"/>
              <a:t>thermischen,hydromechanischen</a:t>
            </a:r>
            <a:r>
              <a:rPr lang="ru-RU" dirty="0"/>
              <a:t> </a:t>
            </a:r>
            <a:r>
              <a:rPr lang="ru-RU" dirty="0" err="1"/>
              <a:t>Stromkreis</a:t>
            </a:r>
            <a:r>
              <a:rPr lang="ru-RU" dirty="0"/>
              <a:t>)</a:t>
            </a:r>
          </a:p>
          <a:p>
            <a:pPr marL="0" indent="0">
              <a:buNone/>
            </a:pPr>
            <a:r>
              <a:rPr lang="ru-RU" dirty="0"/>
              <a:t>- </a:t>
            </a:r>
            <a:r>
              <a:rPr lang="ru-RU" dirty="0" err="1"/>
              <a:t>Aufteilung</a:t>
            </a:r>
            <a:r>
              <a:rPr lang="ru-RU" dirty="0"/>
              <a:t> </a:t>
            </a:r>
            <a:r>
              <a:rPr lang="ru-RU" dirty="0" err="1"/>
              <a:t>einer</a:t>
            </a:r>
            <a:r>
              <a:rPr lang="ru-RU" dirty="0"/>
              <a:t> </a:t>
            </a:r>
            <a:r>
              <a:rPr lang="de-AT" dirty="0"/>
              <a:t>_____________</a:t>
            </a:r>
            <a:r>
              <a:rPr lang="ru-RU" dirty="0"/>
              <a:t> </a:t>
            </a:r>
            <a:r>
              <a:rPr lang="ru-RU" dirty="0" err="1"/>
              <a:t>Aufgabe</a:t>
            </a:r>
            <a:r>
              <a:rPr lang="ru-RU" dirty="0"/>
              <a:t> </a:t>
            </a:r>
            <a:r>
              <a:rPr lang="ru-RU" dirty="0" err="1"/>
              <a:t>in</a:t>
            </a:r>
            <a:r>
              <a:rPr lang="ru-RU" dirty="0"/>
              <a:t> </a:t>
            </a:r>
            <a:r>
              <a:rPr lang="ru-RU" dirty="0" err="1"/>
              <a:t>Teilthemen</a:t>
            </a:r>
            <a:r>
              <a:rPr lang="ru-RU" dirty="0"/>
              <a:t> (</a:t>
            </a:r>
            <a:r>
              <a:rPr lang="ru-RU" dirty="0" err="1"/>
              <a:t>z.B</a:t>
            </a:r>
            <a:r>
              <a:rPr lang="de-AT" dirty="0"/>
              <a:t> </a:t>
            </a:r>
            <a:r>
              <a:rPr lang="ru-RU" dirty="0" err="1"/>
              <a:t>Charakteristik</a:t>
            </a:r>
            <a:r>
              <a:rPr lang="ru-RU" dirty="0"/>
              <a:t> </a:t>
            </a:r>
            <a:r>
              <a:rPr lang="ru-RU" dirty="0" err="1"/>
              <a:t>verschiedener</a:t>
            </a:r>
            <a:r>
              <a:rPr lang="ru-RU" dirty="0"/>
              <a:t> </a:t>
            </a:r>
            <a:r>
              <a:rPr lang="ru-RU" dirty="0" err="1"/>
              <a:t>Personen</a:t>
            </a:r>
            <a:r>
              <a:rPr lang="ru-RU" dirty="0"/>
              <a:t> </a:t>
            </a:r>
            <a:r>
              <a:rPr lang="ru-RU" dirty="0" err="1"/>
              <a:t>eines</a:t>
            </a:r>
            <a:r>
              <a:rPr lang="ru-RU" dirty="0"/>
              <a:t> </a:t>
            </a:r>
            <a:r>
              <a:rPr lang="ru-RU" dirty="0" err="1"/>
              <a:t>Dramas</a:t>
            </a:r>
            <a:r>
              <a:rPr lang="ru-RU" dirty="0"/>
              <a:t>, </a:t>
            </a:r>
            <a:r>
              <a:rPr lang="ru-RU" dirty="0" err="1"/>
              <a:t>eines</a:t>
            </a:r>
            <a:r>
              <a:rPr lang="ru-RU" dirty="0"/>
              <a:t> </a:t>
            </a:r>
            <a:r>
              <a:rPr lang="ru-RU" dirty="0" err="1"/>
              <a:t>Romans</a:t>
            </a:r>
            <a:r>
              <a:rPr lang="ru-RU" dirty="0"/>
              <a:t>; </a:t>
            </a:r>
            <a:r>
              <a:rPr lang="de-AT" dirty="0"/>
              <a:t>______________</a:t>
            </a:r>
            <a:r>
              <a:rPr lang="ru-RU" dirty="0"/>
              <a:t> </a:t>
            </a:r>
            <a:r>
              <a:rPr lang="ru-RU" dirty="0" err="1"/>
              <a:t>Quellen</a:t>
            </a:r>
            <a:r>
              <a:rPr lang="ru-RU" dirty="0"/>
              <a:t> </a:t>
            </a:r>
            <a:r>
              <a:rPr lang="ru-RU" dirty="0" err="1"/>
              <a:t>zu</a:t>
            </a:r>
            <a:r>
              <a:rPr lang="ru-RU" dirty="0"/>
              <a:t> </a:t>
            </a:r>
            <a:r>
              <a:rPr lang="ru-RU" dirty="0" err="1"/>
              <a:t>einem</a:t>
            </a:r>
            <a:r>
              <a:rPr lang="ru-RU" dirty="0"/>
              <a:t> </a:t>
            </a:r>
            <a:r>
              <a:rPr lang="ru-RU" dirty="0" err="1"/>
              <a:t>historischen</a:t>
            </a:r>
            <a:r>
              <a:rPr lang="ru-RU" dirty="0"/>
              <a:t> </a:t>
            </a:r>
            <a:r>
              <a:rPr lang="ru-RU" dirty="0" err="1"/>
              <a:t>Ereignis</a:t>
            </a:r>
            <a:r>
              <a:rPr lang="ru-RU" dirty="0"/>
              <a:t>).</a:t>
            </a:r>
          </a:p>
          <a:p>
            <a:r>
              <a:rPr lang="ru-RU" dirty="0" err="1"/>
              <a:t>Themendifferenzierte</a:t>
            </a:r>
            <a:r>
              <a:rPr lang="ru-RU" dirty="0"/>
              <a:t> </a:t>
            </a:r>
            <a:r>
              <a:rPr lang="ru-RU" dirty="0" err="1"/>
              <a:t>Gruppenarbeit</a:t>
            </a:r>
            <a:r>
              <a:rPr lang="ru-RU" dirty="0"/>
              <a:t> </a:t>
            </a:r>
            <a:r>
              <a:rPr lang="ru-RU" dirty="0" err="1"/>
              <a:t>ist</a:t>
            </a:r>
            <a:r>
              <a:rPr lang="ru-RU" dirty="0"/>
              <a:t> </a:t>
            </a:r>
            <a:r>
              <a:rPr lang="ru-RU" dirty="0" err="1"/>
              <a:t>anspruchsvoller</a:t>
            </a:r>
            <a:r>
              <a:rPr lang="ru-RU" dirty="0"/>
              <a:t> </a:t>
            </a:r>
            <a:r>
              <a:rPr lang="ru-RU" dirty="0" err="1"/>
              <a:t>als</a:t>
            </a:r>
            <a:r>
              <a:rPr lang="ru-RU" dirty="0"/>
              <a:t> </a:t>
            </a:r>
            <a:r>
              <a:rPr lang="ru-RU" dirty="0" err="1"/>
              <a:t>themengleiche</a:t>
            </a:r>
            <a:r>
              <a:rPr lang="ru-RU" dirty="0"/>
              <a:t>.</a:t>
            </a:r>
          </a:p>
          <a:p>
            <a:pPr marL="0" indent="0">
              <a:buNone/>
            </a:pPr>
            <a:r>
              <a:rPr lang="de-AT" dirty="0"/>
              <a:t>Die Planungsqualität erweist sich in der Auswertungsphase.</a:t>
            </a:r>
            <a:endParaRPr lang="ru-RU" dirty="0"/>
          </a:p>
          <a:p>
            <a:pPr marL="0" lvl="0" indent="0">
              <a:buNone/>
            </a:pPr>
            <a:endParaRPr lang="ru-RU" dirty="0"/>
          </a:p>
          <a:p>
            <a:pPr marL="0" indent="0">
              <a:buNone/>
            </a:pPr>
            <a:endParaRPr lang="de-AT" dirty="0"/>
          </a:p>
          <a:p>
            <a:pPr marL="0" indent="0">
              <a:buNone/>
            </a:pPr>
            <a:endParaRPr lang="ru-RU" dirty="0"/>
          </a:p>
        </p:txBody>
      </p:sp>
      <p:sp>
        <p:nvSpPr>
          <p:cNvPr id="5" name="Объект 9"/>
          <p:cNvSpPr txBox="1">
            <a:spLocks/>
          </p:cNvSpPr>
          <p:nvPr/>
        </p:nvSpPr>
        <p:spPr>
          <a:xfrm>
            <a:off x="6825105" y="5357168"/>
            <a:ext cx="2093811"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rgbClr val="FF0000"/>
                </a:solidFill>
              </a:rPr>
              <a:t>gemeinsame</a:t>
            </a:r>
            <a:endParaRPr lang="ru-RU" b="1" dirty="0">
              <a:solidFill>
                <a:srgbClr val="FF0000"/>
              </a:solidFill>
            </a:endParaRPr>
          </a:p>
        </p:txBody>
      </p:sp>
      <p:sp>
        <p:nvSpPr>
          <p:cNvPr id="6" name="Объект 9"/>
          <p:cNvSpPr txBox="1">
            <a:spLocks/>
          </p:cNvSpPr>
          <p:nvPr/>
        </p:nvSpPr>
        <p:spPr>
          <a:xfrm>
            <a:off x="970600" y="5579907"/>
            <a:ext cx="1617855"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rgbClr val="FF0000"/>
                </a:solidFill>
              </a:rPr>
              <a:t>Gebieten</a:t>
            </a:r>
            <a:endParaRPr lang="ru-RU" b="1" dirty="0">
              <a:solidFill>
                <a:srgbClr val="FF0000"/>
              </a:solidFill>
            </a:endParaRPr>
          </a:p>
        </p:txBody>
      </p:sp>
      <p:sp>
        <p:nvSpPr>
          <p:cNvPr id="7" name="Объект 9"/>
          <p:cNvSpPr txBox="1">
            <a:spLocks/>
          </p:cNvSpPr>
          <p:nvPr/>
        </p:nvSpPr>
        <p:spPr>
          <a:xfrm>
            <a:off x="3655185" y="5465020"/>
            <a:ext cx="2379855" cy="473821"/>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rgbClr val="FF0000"/>
                </a:solidFill>
              </a:rPr>
              <a:t>umfangreichen</a:t>
            </a:r>
            <a:endParaRPr lang="ru-RU" b="1" dirty="0">
              <a:solidFill>
                <a:srgbClr val="FF0000"/>
              </a:solidFill>
            </a:endParaRPr>
          </a:p>
        </p:txBody>
      </p:sp>
      <p:sp>
        <p:nvSpPr>
          <p:cNvPr id="8" name="Объект 9"/>
          <p:cNvSpPr txBox="1">
            <a:spLocks/>
          </p:cNvSpPr>
          <p:nvPr/>
        </p:nvSpPr>
        <p:spPr>
          <a:xfrm>
            <a:off x="9392459" y="5350133"/>
            <a:ext cx="2593215" cy="473821"/>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rgbClr val="FF0000"/>
                </a:solidFill>
              </a:rPr>
              <a:t>unterschiedliche</a:t>
            </a:r>
            <a:endParaRPr lang="ru-RU" b="1" dirty="0">
              <a:solidFill>
                <a:srgbClr val="FF0000"/>
              </a:solidFill>
            </a:endParaRPr>
          </a:p>
        </p:txBody>
      </p:sp>
    </p:spTree>
    <p:extLst>
      <p:ext uri="{BB962C8B-B14F-4D97-AF65-F5344CB8AC3E}">
        <p14:creationId xmlns:p14="http://schemas.microsoft.com/office/powerpoint/2010/main" val="332872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2.91667E-6 -7.40741E-7 L -0.55325 -0.56134 " pathEditMode="relative" rAng="0" ptsTypes="AA">
                                      <p:cBhvr>
                                        <p:cTn id="6" dur="2000" fill="hold"/>
                                        <p:tgtEl>
                                          <p:spTgt spid="5"/>
                                        </p:tgtEl>
                                        <p:attrNameLst>
                                          <p:attrName>ppt_x</p:attrName>
                                          <p:attrName>ppt_y</p:attrName>
                                        </p:attrNameLst>
                                      </p:cBhvr>
                                      <p:rCtr x="-27669" y="-28079"/>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3.54167E-6 1.85185E-6 L 0.67552 -0.53634 " pathEditMode="relative" rAng="0" ptsTypes="AA">
                                      <p:cBhvr>
                                        <p:cTn id="10" dur="2000" fill="hold"/>
                                        <p:tgtEl>
                                          <p:spTgt spid="6"/>
                                        </p:tgtEl>
                                        <p:attrNameLst>
                                          <p:attrName>ppt_x</p:attrName>
                                          <p:attrName>ppt_y</p:attrName>
                                        </p:attrNameLst>
                                      </p:cBhvr>
                                      <p:rCtr x="33776" y="-26829"/>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4.16667E-6 -1.48148E-6 L -0.07891 -0.37824 " pathEditMode="relative" rAng="0" ptsTypes="AA">
                                      <p:cBhvr>
                                        <p:cTn id="14" dur="2000" fill="hold"/>
                                        <p:tgtEl>
                                          <p:spTgt spid="7"/>
                                        </p:tgtEl>
                                        <p:attrNameLst>
                                          <p:attrName>ppt_x</p:attrName>
                                          <p:attrName>ppt_y</p:attrName>
                                        </p:attrNameLst>
                                      </p:cBhvr>
                                      <p:rCtr x="-3945" y="-18912"/>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2.70833E-6 -3.33333E-6 L -0.12213 -0.30185 " pathEditMode="relative" rAng="0" ptsTypes="AA">
                                      <p:cBhvr>
                                        <p:cTn id="18" dur="2000" fill="hold"/>
                                        <p:tgtEl>
                                          <p:spTgt spid="8"/>
                                        </p:tgtEl>
                                        <p:attrNameLst>
                                          <p:attrName>ppt_x</p:attrName>
                                          <p:attrName>ppt_y</p:attrName>
                                        </p:attrNameLst>
                                      </p:cBhvr>
                                      <p:rCtr x="-6107" y="-1509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Grammatik</a:t>
            </a:r>
            <a:endParaRPr lang="ru-RU" sz="8000" b="1" dirty="0">
              <a:solidFill>
                <a:schemeClr val="bg1"/>
              </a:solidFill>
              <a:latin typeface="Arial" panose="020B0604020202020204" pitchFamily="34" charset="0"/>
              <a:cs typeface="Arial" panose="020B0604020202020204" pitchFamily="34" charset="0"/>
            </a:endParaRPr>
          </a:p>
        </p:txBody>
      </p:sp>
      <p:sp>
        <p:nvSpPr>
          <p:cNvPr id="5" name="Объект 4"/>
          <p:cNvSpPr>
            <a:spLocks noGrp="1"/>
          </p:cNvSpPr>
          <p:nvPr>
            <p:ph idx="1"/>
          </p:nvPr>
        </p:nvSpPr>
        <p:spPr>
          <a:xfrm>
            <a:off x="3502855" y="998808"/>
            <a:ext cx="5219113" cy="689316"/>
          </a:xfrm>
        </p:spPr>
        <p:txBody>
          <a:bodyPr>
            <a:normAutofit fontScale="70000" lnSpcReduction="20000"/>
          </a:bodyPr>
          <a:lstStyle/>
          <a:p>
            <a:pPr marL="0" indent="0" algn="ctr">
              <a:buNone/>
            </a:pPr>
            <a:r>
              <a:rPr lang="de-AT" sz="4600" b="1" dirty="0">
                <a:solidFill>
                  <a:srgbClr val="FF0000"/>
                </a:solidFill>
              </a:rPr>
              <a:t>Zweiteilige Konnektoren</a:t>
            </a:r>
            <a:br>
              <a:rPr lang="de-AT" sz="3600" dirty="0"/>
            </a:br>
            <a:endParaRPr lang="ru-RU" sz="3300" dirty="0"/>
          </a:p>
        </p:txBody>
      </p:sp>
      <p:sp>
        <p:nvSpPr>
          <p:cNvPr id="6" name="Объект 4"/>
          <p:cNvSpPr txBox="1">
            <a:spLocks/>
          </p:cNvSpPr>
          <p:nvPr/>
        </p:nvSpPr>
        <p:spPr>
          <a:xfrm>
            <a:off x="309490" y="1474765"/>
            <a:ext cx="5219113" cy="689316"/>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br>
              <a:rPr lang="de-AT" sz="3600" dirty="0"/>
            </a:br>
            <a:endParaRPr lang="ru-RU" sz="3300" dirty="0"/>
          </a:p>
        </p:txBody>
      </p:sp>
      <p:sp>
        <p:nvSpPr>
          <p:cNvPr id="7" name="Объект 4"/>
          <p:cNvSpPr txBox="1">
            <a:spLocks/>
          </p:cNvSpPr>
          <p:nvPr/>
        </p:nvSpPr>
        <p:spPr>
          <a:xfrm>
            <a:off x="0" y="1505241"/>
            <a:ext cx="12056012" cy="28416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3200" dirty="0"/>
              <a:t>- Sie haben also keinen Einfluss auf die Wortstellung und verbinden immer Hauptsätze oder gleichrangige Satzteile miteinander.</a:t>
            </a:r>
          </a:p>
          <a:p>
            <a:pPr marL="0" indent="0">
              <a:buNone/>
            </a:pPr>
            <a:r>
              <a:rPr lang="de-DE" sz="3200" dirty="0"/>
              <a:t>- Sie bestehen aus mindestens zwei Teilen.</a:t>
            </a:r>
          </a:p>
          <a:p>
            <a:pPr marL="0" indent="0">
              <a:buNone/>
            </a:pPr>
            <a:r>
              <a:rPr lang="de-DE" sz="3200" b="1" dirty="0"/>
              <a:t>             Beispiel:</a:t>
            </a:r>
            <a:endParaRPr lang="de-DE" sz="3200" dirty="0"/>
          </a:p>
          <a:p>
            <a:r>
              <a:rPr lang="de-DE" sz="3200" i="1" dirty="0"/>
              <a:t>„Ich war </a:t>
            </a:r>
            <a:r>
              <a:rPr lang="de-DE" sz="3200" b="1" i="1" dirty="0">
                <a:solidFill>
                  <a:srgbClr val="FF0000"/>
                </a:solidFill>
              </a:rPr>
              <a:t>sowohl</a:t>
            </a:r>
            <a:r>
              <a:rPr lang="de-DE" sz="3200" i="1" dirty="0">
                <a:solidFill>
                  <a:srgbClr val="FF0000"/>
                </a:solidFill>
              </a:rPr>
              <a:t> </a:t>
            </a:r>
            <a:r>
              <a:rPr lang="de-DE" sz="3200" i="1" u="sng" dirty="0"/>
              <a:t>in Indien</a:t>
            </a:r>
            <a:r>
              <a:rPr lang="de-DE" sz="3200" i="1" dirty="0"/>
              <a:t> </a:t>
            </a:r>
            <a:r>
              <a:rPr lang="de-DE" sz="3200" b="1" i="1" dirty="0">
                <a:solidFill>
                  <a:srgbClr val="FF0000"/>
                </a:solidFill>
              </a:rPr>
              <a:t>als auch</a:t>
            </a:r>
            <a:r>
              <a:rPr lang="de-DE" sz="3200" b="1" i="1" dirty="0"/>
              <a:t> </a:t>
            </a:r>
            <a:r>
              <a:rPr lang="de-DE" sz="3200" i="1" u="sng" dirty="0"/>
              <a:t>in China</a:t>
            </a:r>
            <a:r>
              <a:rPr lang="de-DE" sz="3200" i="1" dirty="0"/>
              <a:t>.“</a:t>
            </a:r>
          </a:p>
          <a:p>
            <a:endParaRPr lang="ru-RU" sz="3300" dirty="0"/>
          </a:p>
        </p:txBody>
      </p:sp>
    </p:spTree>
    <p:extLst>
      <p:ext uri="{BB962C8B-B14F-4D97-AF65-F5344CB8AC3E}">
        <p14:creationId xmlns:p14="http://schemas.microsoft.com/office/powerpoint/2010/main" val="4046583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7">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 calcmode="lin" valueType="num">
                                      <p:cBhvr>
                                        <p:cTn id="21"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7">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7">
                                            <p:txEl>
                                              <p:pRg st="2" end="2"/>
                                            </p:txEl>
                                          </p:spTgt>
                                        </p:tgtEl>
                                      </p:cBhvr>
                                    </p:animEffect>
                                  </p:childTnLst>
                                </p:cTn>
                              </p:par>
                              <p:par>
                                <p:cTn id="24" presetID="53" presetClass="entr" presetSubtype="16" fill="hold" nodeType="withEffect">
                                  <p:stCondLst>
                                    <p:cond delay="0"/>
                                  </p:stCondLst>
                                  <p:childTnLst>
                                    <p:set>
                                      <p:cBhvr>
                                        <p:cTn id="25" dur="1" fill="hold">
                                          <p:stCondLst>
                                            <p:cond delay="0"/>
                                          </p:stCondLst>
                                        </p:cTn>
                                        <p:tgtEl>
                                          <p:spTgt spid="7">
                                            <p:txEl>
                                              <p:pRg st="3" end="3"/>
                                            </p:txEl>
                                          </p:spTgt>
                                        </p:tgtEl>
                                        <p:attrNameLst>
                                          <p:attrName>style.visibility</p:attrName>
                                        </p:attrNameLst>
                                      </p:cBhvr>
                                      <p:to>
                                        <p:strVal val="visible"/>
                                      </p:to>
                                    </p:set>
                                    <p:anim calcmode="lin" valueType="num">
                                      <p:cBhvr>
                                        <p:cTn id="26" dur="500" fill="hold"/>
                                        <p:tgtEl>
                                          <p:spTgt spid="7">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7">
                                            <p:txEl>
                                              <p:pRg st="3" end="3"/>
                                            </p:txEl>
                                          </p:spTgt>
                                        </p:tgtEl>
                                        <p:attrNameLst>
                                          <p:attrName>ppt_h</p:attrName>
                                        </p:attrNameLst>
                                      </p:cBhvr>
                                      <p:tavLst>
                                        <p:tav tm="0">
                                          <p:val>
                                            <p:fltVal val="0"/>
                                          </p:val>
                                        </p:tav>
                                        <p:tav tm="100000">
                                          <p:val>
                                            <p:strVal val="#ppt_h"/>
                                          </p:val>
                                        </p:tav>
                                      </p:tavLst>
                                    </p:anim>
                                    <p:animEffect transition="in" filter="fade">
                                      <p:cBhvr>
                                        <p:cTn id="28"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Grammatik</a:t>
            </a:r>
            <a:endParaRPr lang="ru-RU" sz="8000" b="1" dirty="0">
              <a:solidFill>
                <a:schemeClr val="bg1"/>
              </a:solidFill>
              <a:latin typeface="Arial" panose="020B0604020202020204" pitchFamily="34" charset="0"/>
              <a:cs typeface="Arial" panose="020B0604020202020204" pitchFamily="34" charset="0"/>
            </a:endParaRPr>
          </a:p>
        </p:txBody>
      </p:sp>
      <p:sp>
        <p:nvSpPr>
          <p:cNvPr id="5" name="Объект 4"/>
          <p:cNvSpPr>
            <a:spLocks noGrp="1"/>
          </p:cNvSpPr>
          <p:nvPr>
            <p:ph idx="1"/>
          </p:nvPr>
        </p:nvSpPr>
        <p:spPr>
          <a:xfrm>
            <a:off x="2461847" y="1294228"/>
            <a:ext cx="8032652" cy="717452"/>
          </a:xfrm>
        </p:spPr>
        <p:txBody>
          <a:bodyPr>
            <a:normAutofit fontScale="62500" lnSpcReduction="20000"/>
          </a:bodyPr>
          <a:lstStyle/>
          <a:p>
            <a:pPr marL="0" indent="0" algn="ctr">
              <a:buNone/>
            </a:pPr>
            <a:r>
              <a:rPr lang="de-AT" sz="5700" b="1" dirty="0">
                <a:solidFill>
                  <a:srgbClr val="FF0000"/>
                </a:solidFill>
              </a:rPr>
              <a:t>Zweiteilige Konnektoren</a:t>
            </a:r>
            <a:br>
              <a:rPr lang="de-AT" sz="3600" dirty="0"/>
            </a:br>
            <a:endParaRPr lang="ru-RU" sz="3300" dirty="0"/>
          </a:p>
        </p:txBody>
      </p:sp>
      <p:sp>
        <p:nvSpPr>
          <p:cNvPr id="6" name="Объект 4"/>
          <p:cNvSpPr txBox="1">
            <a:spLocks/>
          </p:cNvSpPr>
          <p:nvPr/>
        </p:nvSpPr>
        <p:spPr>
          <a:xfrm>
            <a:off x="309490" y="1474765"/>
            <a:ext cx="5219113" cy="689316"/>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br>
              <a:rPr lang="de-AT" sz="3600" dirty="0"/>
            </a:br>
            <a:endParaRPr lang="ru-RU" sz="3300" dirty="0"/>
          </a:p>
        </p:txBody>
      </p:sp>
      <p:sp>
        <p:nvSpPr>
          <p:cNvPr id="7" name="Объект 4"/>
          <p:cNvSpPr txBox="1">
            <a:spLocks/>
          </p:cNvSpPr>
          <p:nvPr/>
        </p:nvSpPr>
        <p:spPr>
          <a:xfrm>
            <a:off x="135988" y="2461844"/>
            <a:ext cx="12056012" cy="40233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de-DE" sz="3600" dirty="0"/>
              <a:t>Er isst _____________ Salat _____________Obst. Er isst fast kein gesundes Essen. </a:t>
            </a:r>
          </a:p>
          <a:p>
            <a:pPr marL="0" indent="0">
              <a:buNone/>
            </a:pPr>
            <a:r>
              <a:rPr lang="de-DE" sz="3600" dirty="0"/>
              <a:t>Manuel spielt __________________ Tennis _________________ Fußball. Es ist sehr sportlich.</a:t>
            </a:r>
          </a:p>
          <a:p>
            <a:pPr marL="0" lvl="0" indent="0">
              <a:buNone/>
            </a:pPr>
            <a:r>
              <a:rPr lang="de-DE" sz="3600" dirty="0"/>
              <a:t>Beim Wettkampf hat __________ Anna, _____________ auch Jonas eine Medaille gewonnen. </a:t>
            </a:r>
            <a:endParaRPr lang="ru-RU" sz="3600" dirty="0"/>
          </a:p>
          <a:p>
            <a:pPr marL="0" indent="0">
              <a:buNone/>
            </a:pPr>
            <a:endParaRPr lang="ru-RU" sz="3600" dirty="0"/>
          </a:p>
          <a:p>
            <a:pPr marL="0" lvl="0" indent="0">
              <a:buNone/>
            </a:pPr>
            <a:endParaRPr lang="ru-RU" sz="3600" dirty="0"/>
          </a:p>
          <a:p>
            <a:endParaRPr lang="ru-RU" sz="3300" dirty="0"/>
          </a:p>
        </p:txBody>
      </p:sp>
      <p:sp>
        <p:nvSpPr>
          <p:cNvPr id="8" name="Объект 4"/>
          <p:cNvSpPr txBox="1">
            <a:spLocks/>
          </p:cNvSpPr>
          <p:nvPr/>
        </p:nvSpPr>
        <p:spPr>
          <a:xfrm>
            <a:off x="616635" y="2426677"/>
            <a:ext cx="8032652" cy="717452"/>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sz="5700" b="1" dirty="0">
                <a:solidFill>
                  <a:srgbClr val="FF0000"/>
                </a:solidFill>
              </a:rPr>
              <a:t>entweder                     oder</a:t>
            </a:r>
            <a:br>
              <a:rPr lang="de-AT" sz="3600" dirty="0"/>
            </a:br>
            <a:endParaRPr lang="ru-RU" sz="3300" dirty="0"/>
          </a:p>
        </p:txBody>
      </p:sp>
      <p:sp>
        <p:nvSpPr>
          <p:cNvPr id="9" name="Объект 4"/>
          <p:cNvSpPr txBox="1">
            <a:spLocks/>
          </p:cNvSpPr>
          <p:nvPr/>
        </p:nvSpPr>
        <p:spPr>
          <a:xfrm>
            <a:off x="2865120" y="3521612"/>
            <a:ext cx="4098387" cy="487680"/>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300" b="1" dirty="0" err="1">
                <a:solidFill>
                  <a:srgbClr val="FF0000"/>
                </a:solidFill>
              </a:rPr>
              <a:t>sowohl</a:t>
            </a:r>
            <a:endParaRPr lang="ru-RU" sz="3300" b="1" dirty="0">
              <a:solidFill>
                <a:srgbClr val="FF0000"/>
              </a:solidFill>
            </a:endParaRPr>
          </a:p>
        </p:txBody>
      </p:sp>
      <p:sp>
        <p:nvSpPr>
          <p:cNvPr id="10" name="Объект 4"/>
          <p:cNvSpPr txBox="1">
            <a:spLocks/>
          </p:cNvSpPr>
          <p:nvPr/>
        </p:nvSpPr>
        <p:spPr>
          <a:xfrm>
            <a:off x="-316523" y="4124178"/>
            <a:ext cx="4098387" cy="487680"/>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300" b="1" dirty="0" err="1">
                <a:solidFill>
                  <a:srgbClr val="FF0000"/>
                </a:solidFill>
              </a:rPr>
              <a:t>als</a:t>
            </a:r>
            <a:r>
              <a:rPr lang="en-US" sz="3300" b="1" dirty="0">
                <a:solidFill>
                  <a:srgbClr val="FF0000"/>
                </a:solidFill>
              </a:rPr>
              <a:t> </a:t>
            </a:r>
            <a:r>
              <a:rPr lang="en-US" sz="3300" b="1" dirty="0" err="1">
                <a:solidFill>
                  <a:srgbClr val="FF0000"/>
                </a:solidFill>
              </a:rPr>
              <a:t>auch</a:t>
            </a:r>
            <a:endParaRPr lang="ru-RU" sz="3300" b="1" dirty="0">
              <a:solidFill>
                <a:srgbClr val="FF0000"/>
              </a:solidFill>
            </a:endParaRPr>
          </a:p>
        </p:txBody>
      </p:sp>
      <p:sp>
        <p:nvSpPr>
          <p:cNvPr id="11" name="Объект 4"/>
          <p:cNvSpPr txBox="1">
            <a:spLocks/>
          </p:cNvSpPr>
          <p:nvPr/>
        </p:nvSpPr>
        <p:spPr>
          <a:xfrm>
            <a:off x="4079631" y="4745502"/>
            <a:ext cx="6804074" cy="717452"/>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sz="5700" b="1" dirty="0">
                <a:solidFill>
                  <a:srgbClr val="FF0000"/>
                </a:solidFill>
              </a:rPr>
              <a:t>nicht nur                     sondern auch</a:t>
            </a:r>
            <a:br>
              <a:rPr lang="de-AT" sz="3600" dirty="0"/>
            </a:br>
            <a:endParaRPr lang="ru-RU" sz="3300" dirty="0"/>
          </a:p>
        </p:txBody>
      </p:sp>
    </p:spTree>
    <p:extLst>
      <p:ext uri="{BB962C8B-B14F-4D97-AF65-F5344CB8AC3E}">
        <p14:creationId xmlns:p14="http://schemas.microsoft.com/office/powerpoint/2010/main" val="3611144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ppt_w</p:attrName>
                                        </p:attrNameLst>
                                      </p:cBhvr>
                                      <p:tavLst>
                                        <p:tav tm="0">
                                          <p:val>
                                            <p:fltVal val="0"/>
                                          </p:val>
                                        </p:tav>
                                        <p:tav tm="100000">
                                          <p:val>
                                            <p:strVal val="#ppt_w"/>
                                          </p:val>
                                        </p:tav>
                                      </p:tavLst>
                                    </p:anim>
                                    <p:anim calcmode="lin" valueType="num">
                                      <p:cBhvr>
                                        <p:cTn id="15" dur="500" fill="hold"/>
                                        <p:tgtEl>
                                          <p:spTgt spid="10"/>
                                        </p:tgtEl>
                                        <p:attrNameLst>
                                          <p:attrName>ppt_h</p:attrName>
                                        </p:attrNameLst>
                                      </p:cBhvr>
                                      <p:tavLst>
                                        <p:tav tm="0">
                                          <p:val>
                                            <p:fltVal val="0"/>
                                          </p:val>
                                        </p:tav>
                                        <p:tav tm="100000">
                                          <p:val>
                                            <p:strVal val="#ppt_h"/>
                                          </p:val>
                                        </p:tav>
                                      </p:tavLst>
                                    </p:anim>
                                    <p:animEffect transition="in" filter="fade">
                                      <p:cBhvr>
                                        <p:cTn id="16" dur="500"/>
                                        <p:tgtEl>
                                          <p:spTgt spid="10"/>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500" fill="hold"/>
                                        <p:tgtEl>
                                          <p:spTgt spid="9"/>
                                        </p:tgtEl>
                                        <p:attrNameLst>
                                          <p:attrName>ppt_w</p:attrName>
                                        </p:attrNameLst>
                                      </p:cBhvr>
                                      <p:tavLst>
                                        <p:tav tm="0">
                                          <p:val>
                                            <p:fltVal val="0"/>
                                          </p:val>
                                        </p:tav>
                                        <p:tav tm="100000">
                                          <p:val>
                                            <p:strVal val="#ppt_w"/>
                                          </p:val>
                                        </p:tav>
                                      </p:tavLst>
                                    </p:anim>
                                    <p:anim calcmode="lin" valueType="num">
                                      <p:cBhvr>
                                        <p:cTn id="20" dur="500" fill="hold"/>
                                        <p:tgtEl>
                                          <p:spTgt spid="9"/>
                                        </p:tgtEl>
                                        <p:attrNameLst>
                                          <p:attrName>ppt_h</p:attrName>
                                        </p:attrNameLst>
                                      </p:cBhvr>
                                      <p:tavLst>
                                        <p:tav tm="0">
                                          <p:val>
                                            <p:fltVal val="0"/>
                                          </p:val>
                                        </p:tav>
                                        <p:tav tm="100000">
                                          <p:val>
                                            <p:strVal val="#ppt_h"/>
                                          </p:val>
                                        </p:tav>
                                      </p:tavLst>
                                    </p:anim>
                                    <p:animEffect transition="in" filter="fade">
                                      <p:cBhvr>
                                        <p:cTn id="21" dur="5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 calcmode="lin" valueType="num">
                                      <p:cBhvr>
                                        <p:cTn id="26" dur="500" fill="hold"/>
                                        <p:tgtEl>
                                          <p:spTgt spid="11"/>
                                        </p:tgtEl>
                                        <p:attrNameLst>
                                          <p:attrName>ppt_w</p:attrName>
                                        </p:attrNameLst>
                                      </p:cBhvr>
                                      <p:tavLst>
                                        <p:tav tm="0">
                                          <p:val>
                                            <p:fltVal val="0"/>
                                          </p:val>
                                        </p:tav>
                                        <p:tav tm="100000">
                                          <p:val>
                                            <p:strVal val="#ppt_w"/>
                                          </p:val>
                                        </p:tav>
                                      </p:tavLst>
                                    </p:anim>
                                    <p:anim calcmode="lin" valueType="num">
                                      <p:cBhvr>
                                        <p:cTn id="27" dur="500" fill="hold"/>
                                        <p:tgtEl>
                                          <p:spTgt spid="11"/>
                                        </p:tgtEl>
                                        <p:attrNameLst>
                                          <p:attrName>ppt_h</p:attrName>
                                        </p:attrNameLst>
                                      </p:cBhvr>
                                      <p:tavLst>
                                        <p:tav tm="0">
                                          <p:val>
                                            <p:fltVal val="0"/>
                                          </p:val>
                                        </p:tav>
                                        <p:tav tm="100000">
                                          <p:val>
                                            <p:strVal val="#ppt_h"/>
                                          </p:val>
                                        </p:tav>
                                      </p:tavLst>
                                    </p:anim>
                                    <p:animEffect transition="in" filter="fade">
                                      <p:cBhvr>
                                        <p:cTn id="2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1762</TotalTime>
  <Words>692</Words>
  <Application>Microsoft Office PowerPoint</Application>
  <PresentationFormat>Широкоэкранный</PresentationFormat>
  <Paragraphs>120</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Calibri Light</vt:lpstr>
      <vt:lpstr>Palatino Linotype</vt:lpstr>
      <vt:lpstr>Тема Office</vt:lpstr>
      <vt:lpstr>DEUTSCH</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Selbständige Arbeit:</vt:lpstr>
      <vt:lpstr>Ende der Stunde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dc:title>
  <dc:creator>Asus</dc:creator>
  <cp:lastModifiedBy>Аскарова Комила</cp:lastModifiedBy>
  <cp:revision>270</cp:revision>
  <cp:lastPrinted>2020-10-06T17:09:25Z</cp:lastPrinted>
  <dcterms:created xsi:type="dcterms:W3CDTF">2020-09-30T13:15:45Z</dcterms:created>
  <dcterms:modified xsi:type="dcterms:W3CDTF">2022-07-19T09:18:07Z</dcterms:modified>
</cp:coreProperties>
</file>